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61" r:id="rId2"/>
    <p:sldMasterId id="2147483697" r:id="rId3"/>
    <p:sldMasterId id="2147483709" r:id="rId4"/>
    <p:sldMasterId id="2147483721" r:id="rId5"/>
    <p:sldMasterId id="2147483745" r:id="rId6"/>
    <p:sldMasterId id="2147483757" r:id="rId7"/>
    <p:sldMasterId id="2147483769" r:id="rId8"/>
    <p:sldMasterId id="2147483781" r:id="rId9"/>
    <p:sldMasterId id="2147483793" r:id="rId10"/>
  </p:sldMasterIdLst>
  <p:notesMasterIdLst>
    <p:notesMasterId r:id="rId53"/>
  </p:notesMasterIdLst>
  <p:handoutMasterIdLst>
    <p:handoutMasterId r:id="rId54"/>
  </p:handoutMasterIdLst>
  <p:sldIdLst>
    <p:sldId id="256" r:id="rId11"/>
    <p:sldId id="370" r:id="rId12"/>
    <p:sldId id="371" r:id="rId13"/>
    <p:sldId id="372" r:id="rId14"/>
    <p:sldId id="391" r:id="rId15"/>
    <p:sldId id="373" r:id="rId16"/>
    <p:sldId id="283" r:id="rId17"/>
    <p:sldId id="282" r:id="rId18"/>
    <p:sldId id="257" r:id="rId19"/>
    <p:sldId id="258" r:id="rId20"/>
    <p:sldId id="259" r:id="rId21"/>
    <p:sldId id="374" r:id="rId22"/>
    <p:sldId id="375" r:id="rId23"/>
    <p:sldId id="376" r:id="rId24"/>
    <p:sldId id="378" r:id="rId25"/>
    <p:sldId id="377" r:id="rId26"/>
    <p:sldId id="379" r:id="rId27"/>
    <p:sldId id="306" r:id="rId28"/>
    <p:sldId id="380" r:id="rId29"/>
    <p:sldId id="307" r:id="rId30"/>
    <p:sldId id="381" r:id="rId31"/>
    <p:sldId id="382" r:id="rId32"/>
    <p:sldId id="383" r:id="rId33"/>
    <p:sldId id="266" r:id="rId34"/>
    <p:sldId id="384" r:id="rId35"/>
    <p:sldId id="385" r:id="rId36"/>
    <p:sldId id="311" r:id="rId37"/>
    <p:sldId id="386" r:id="rId38"/>
    <p:sldId id="387" r:id="rId39"/>
    <p:sldId id="268" r:id="rId40"/>
    <p:sldId id="323" r:id="rId41"/>
    <p:sldId id="269" r:id="rId42"/>
    <p:sldId id="270" r:id="rId43"/>
    <p:sldId id="324" r:id="rId44"/>
    <p:sldId id="325" r:id="rId45"/>
    <p:sldId id="326" r:id="rId46"/>
    <p:sldId id="388" r:id="rId47"/>
    <p:sldId id="389" r:id="rId48"/>
    <p:sldId id="271" r:id="rId49"/>
    <p:sldId id="390" r:id="rId50"/>
    <p:sldId id="328" r:id="rId51"/>
    <p:sldId id="392" r:id="rId5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629FE5"/>
    <a:srgbClr val="D87E7C"/>
    <a:srgbClr val="FFFF66"/>
    <a:srgbClr val="CCECFF"/>
    <a:srgbClr val="F8F0EE"/>
    <a:srgbClr val="3399FF"/>
    <a:srgbClr val="00CC66"/>
    <a:srgbClr val="F6C4B4"/>
    <a:srgbClr val="90A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08" autoAdjust="0"/>
    <p:restoredTop sz="96762" autoAdjust="0"/>
  </p:normalViewPr>
  <p:slideViewPr>
    <p:cSldViewPr>
      <p:cViewPr varScale="1">
        <p:scale>
          <a:sx n="106" d="100"/>
          <a:sy n="106" d="100"/>
        </p:scale>
        <p:origin x="78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slide" Target="slides/slide31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D5F2B0D-E3F5-4FBC-B0D2-1DAE49539E0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53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0525610-5942-4985-A7C9-44BC6808411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791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Global discovery vs. targeted message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30E00-E2AF-4ED9-9EA2-146FE70E556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06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26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354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A32A-E85A-414D-9C47-BBCCB5BDF9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1AF1-5479-4FAD-97C3-955894940C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65447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A32A-E85A-414D-9C47-BBCCB5BDF9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1AF1-5479-4FAD-97C3-955894940C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13205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A32A-E85A-414D-9C47-BBCCB5BDF9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1AF1-5479-4FAD-97C3-955894940C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84688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A32A-E85A-414D-9C47-BBCCB5BDF9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1AF1-5479-4FAD-97C3-955894940C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0968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A32A-E85A-414D-9C47-BBCCB5BDF9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1AF1-5479-4FAD-97C3-955894940C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05320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A32A-E85A-414D-9C47-BBCCB5BDF9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1AF1-5479-4FAD-97C3-955894940C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34207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A32A-E85A-414D-9C47-BBCCB5BDF9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1AF1-5479-4FAD-97C3-955894940C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66584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A32A-E85A-414D-9C47-BBCCB5BDF9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1AF1-5479-4FAD-97C3-955894940C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34022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A32A-E85A-414D-9C47-BBCCB5BDF9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1AF1-5479-4FAD-97C3-955894940C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52543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A32A-E85A-414D-9C47-BBCCB5BDF9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1AF1-5479-4FAD-97C3-955894940C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182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76200"/>
            <a:ext cx="2209800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76200"/>
            <a:ext cx="6477000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9197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A32A-E85A-414D-9C47-BBCCB5BDF9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1AF1-5479-4FAD-97C3-955894940C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982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A32A-E85A-414D-9C47-BBCCB5BDF9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1AF1-5479-4FAD-97C3-955894940C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5112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A32A-E85A-414D-9C47-BBCCB5BDF9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1AF1-5479-4FAD-97C3-955894940C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899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A32A-E85A-414D-9C47-BBCCB5BDF9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1AF1-5479-4FAD-97C3-955894940C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798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A32A-E85A-414D-9C47-BBCCB5BDF9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1AF1-5479-4FAD-97C3-955894940C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841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A32A-E85A-414D-9C47-BBCCB5BDF9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1AF1-5479-4FAD-97C3-955894940C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8993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A32A-E85A-414D-9C47-BBCCB5BDF9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1AF1-5479-4FAD-97C3-955894940C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1090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A32A-E85A-414D-9C47-BBCCB5BDF9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1AF1-5479-4FAD-97C3-955894940C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8367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A32A-E85A-414D-9C47-BBCCB5BDF9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1AF1-5479-4FAD-97C3-955894940C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516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396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A32A-E85A-414D-9C47-BBCCB5BDF9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1AF1-5479-4FAD-97C3-955894940C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048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A32A-E85A-414D-9C47-BBCCB5BDF9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1AF1-5479-4FAD-97C3-955894940C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0247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A32A-E85A-414D-9C47-BBCCB5BDF9A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5/9/2017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1AF1-5479-4FAD-97C3-955894940C8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3237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27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5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81300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990600"/>
            <a:ext cx="42291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2291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861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292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122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9381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59402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52015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41878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27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76200"/>
            <a:ext cx="2209800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76200"/>
            <a:ext cx="6477000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586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428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81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79376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990600"/>
            <a:ext cx="42291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2291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895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03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91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990600"/>
            <a:ext cx="42291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2291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125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84763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47406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94638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987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76200"/>
            <a:ext cx="2209800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76200"/>
            <a:ext cx="6477000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754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38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715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5302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990600"/>
            <a:ext cx="42291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2291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445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63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2232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874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6118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85861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6620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710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76200"/>
            <a:ext cx="2209800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76200"/>
            <a:ext cx="6477000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908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492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045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531485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990600"/>
            <a:ext cx="42291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2291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63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616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872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974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5236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6542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313676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688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76200"/>
            <a:ext cx="2209800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76200"/>
            <a:ext cx="6477000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9601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5014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239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3399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6914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990600"/>
            <a:ext cx="42291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2291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6248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892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6059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031971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1997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913778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5898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76200"/>
            <a:ext cx="2209800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76200"/>
            <a:ext cx="6477000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825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5338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52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313565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604886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990600"/>
            <a:ext cx="42291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2291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1150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975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6705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50219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988556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26401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9867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76200"/>
            <a:ext cx="2209800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76200"/>
            <a:ext cx="6477000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0283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71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86076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0392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93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990600"/>
            <a:ext cx="42291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2291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330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0712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0126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7434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70396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16773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4074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76200"/>
            <a:ext cx="2209800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76200"/>
            <a:ext cx="6477000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76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8839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990600"/>
            <a:ext cx="86106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6410325"/>
            <a:ext cx="9144000" cy="447675"/>
          </a:xfrm>
          <a:prstGeom prst="rect">
            <a:avLst/>
          </a:prstGeom>
          <a:solidFill>
            <a:srgbClr val="00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077" name="Picture 5" descr="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6442075"/>
            <a:ext cx="1343025" cy="38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1447800" y="6532563"/>
            <a:ext cx="2809875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/>
            <a:r>
              <a:rPr lang="en-US" sz="1000">
                <a:solidFill>
                  <a:srgbClr val="F8F8F8"/>
                </a:solidFill>
                <a:cs typeface="Arial" charset="0"/>
              </a:rPr>
              <a:t>Proteomics and Biomarker Discovery</a:t>
            </a:r>
            <a:endParaRPr lang="en-US" sz="1200">
              <a:solidFill>
                <a:srgbClr val="F8F8F8"/>
              </a:solidFill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000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CC"/>
        </a:buClr>
        <a:buChar char="–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3300"/>
        </a:buClr>
        <a:buChar char="»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71EA32A-E85A-414D-9C47-BBCCB5BDF9A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5/9/2017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8E931AF1-5479-4FAD-97C3-955894940C8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5657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71EA32A-E85A-414D-9C47-BBCCB5BDF9A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5/9/2017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8E931AF1-5479-4FAD-97C3-955894940C8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7025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8839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38200"/>
            <a:ext cx="86106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076" name="Rectangle 4"/>
          <p:cNvSpPr>
            <a:spLocks noChangeArrowheads="1"/>
          </p:cNvSpPr>
          <p:nvPr userDrawn="1"/>
        </p:nvSpPr>
        <p:spPr bwMode="auto">
          <a:xfrm>
            <a:off x="0" y="6410325"/>
            <a:ext cx="9144000" cy="447675"/>
          </a:xfrm>
          <a:prstGeom prst="rect">
            <a:avLst/>
          </a:prstGeom>
          <a:solidFill>
            <a:srgbClr val="00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077" name="Picture 5" descr="logo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6442075"/>
            <a:ext cx="1343025" cy="38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78" name="Rectangle 6"/>
          <p:cNvSpPr>
            <a:spLocks noChangeArrowheads="1"/>
          </p:cNvSpPr>
          <p:nvPr userDrawn="1"/>
        </p:nvSpPr>
        <p:spPr bwMode="auto">
          <a:xfrm>
            <a:off x="1447800" y="6532563"/>
            <a:ext cx="2809875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/>
            <a:r>
              <a:rPr lang="en-US" sz="1000">
                <a:solidFill>
                  <a:srgbClr val="F8F8F8"/>
                </a:solidFill>
              </a:rPr>
              <a:t>Proteomics and Biomarker Discovery</a:t>
            </a:r>
            <a:endParaRPr lang="en-US" sz="1200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21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000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CC"/>
        </a:buClr>
        <a:buChar char="–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3300"/>
        </a:buClr>
        <a:buChar char="»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8839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38200"/>
            <a:ext cx="86106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076" name="Rectangle 4"/>
          <p:cNvSpPr>
            <a:spLocks noChangeArrowheads="1"/>
          </p:cNvSpPr>
          <p:nvPr userDrawn="1"/>
        </p:nvSpPr>
        <p:spPr bwMode="auto">
          <a:xfrm>
            <a:off x="0" y="6410325"/>
            <a:ext cx="9144000" cy="447675"/>
          </a:xfrm>
          <a:prstGeom prst="rect">
            <a:avLst/>
          </a:prstGeom>
          <a:solidFill>
            <a:srgbClr val="00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077" name="Picture 5" descr="logo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6442075"/>
            <a:ext cx="1343025" cy="38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78" name="Rectangle 6"/>
          <p:cNvSpPr>
            <a:spLocks noChangeArrowheads="1"/>
          </p:cNvSpPr>
          <p:nvPr userDrawn="1"/>
        </p:nvSpPr>
        <p:spPr bwMode="auto">
          <a:xfrm>
            <a:off x="1447800" y="6532563"/>
            <a:ext cx="2809875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/>
            <a:r>
              <a:rPr lang="en-US" sz="1000">
                <a:solidFill>
                  <a:srgbClr val="F8F8F8"/>
                </a:solidFill>
              </a:rPr>
              <a:t>Proteomics and Biomarker Discovery</a:t>
            </a:r>
            <a:endParaRPr lang="en-US" sz="1200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509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000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CC"/>
        </a:buClr>
        <a:buChar char="–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3300"/>
        </a:buClr>
        <a:buChar char="»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8839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38200"/>
            <a:ext cx="86106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076" name="Rectangle 4"/>
          <p:cNvSpPr>
            <a:spLocks noChangeArrowheads="1"/>
          </p:cNvSpPr>
          <p:nvPr userDrawn="1"/>
        </p:nvSpPr>
        <p:spPr bwMode="auto">
          <a:xfrm>
            <a:off x="0" y="6410325"/>
            <a:ext cx="9144000" cy="447675"/>
          </a:xfrm>
          <a:prstGeom prst="rect">
            <a:avLst/>
          </a:prstGeom>
          <a:solidFill>
            <a:srgbClr val="00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077" name="Picture 5" descr="logo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6442075"/>
            <a:ext cx="1343025" cy="38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78" name="Rectangle 6"/>
          <p:cNvSpPr>
            <a:spLocks noChangeArrowheads="1"/>
          </p:cNvSpPr>
          <p:nvPr userDrawn="1"/>
        </p:nvSpPr>
        <p:spPr bwMode="auto">
          <a:xfrm>
            <a:off x="1447800" y="6532563"/>
            <a:ext cx="2809875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/>
            <a:r>
              <a:rPr lang="en-US" sz="1000">
                <a:solidFill>
                  <a:srgbClr val="F8F8F8"/>
                </a:solidFill>
              </a:rPr>
              <a:t>Proteomics and Biomarker Discovery</a:t>
            </a:r>
            <a:endParaRPr lang="en-US" sz="1200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296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000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CC"/>
        </a:buClr>
        <a:buChar char="–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3300"/>
        </a:buClr>
        <a:buChar char="»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8839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990600"/>
            <a:ext cx="86106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6410325"/>
            <a:ext cx="9144000" cy="447675"/>
          </a:xfrm>
          <a:prstGeom prst="rect">
            <a:avLst/>
          </a:prstGeom>
          <a:solidFill>
            <a:srgbClr val="00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3077" name="Picture 5" descr="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6442075"/>
            <a:ext cx="1343025" cy="38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1447800" y="6532563"/>
            <a:ext cx="2809875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/>
            <a:r>
              <a:rPr lang="en-US" sz="1000">
                <a:solidFill>
                  <a:srgbClr val="F8F8F8"/>
                </a:solidFill>
              </a:rPr>
              <a:t>Proteomics and Biomarker Discovery</a:t>
            </a:r>
            <a:endParaRPr lang="en-US" sz="1200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73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000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CC"/>
        </a:buClr>
        <a:buChar char="–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3300"/>
        </a:buClr>
        <a:buChar char="»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8839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990600"/>
            <a:ext cx="86106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6410325"/>
            <a:ext cx="9144000" cy="447675"/>
          </a:xfrm>
          <a:prstGeom prst="rect">
            <a:avLst/>
          </a:prstGeom>
          <a:solidFill>
            <a:srgbClr val="00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3077" name="Picture 5" descr="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6442075"/>
            <a:ext cx="1343025" cy="38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1447800" y="6532563"/>
            <a:ext cx="2809875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/>
            <a:r>
              <a:rPr lang="en-US" sz="1000">
                <a:solidFill>
                  <a:srgbClr val="F8F8F8"/>
                </a:solidFill>
              </a:rPr>
              <a:t>Proteomics and Biomarker Discovery</a:t>
            </a:r>
            <a:endParaRPr lang="en-US" sz="1200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98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000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CC"/>
        </a:buClr>
        <a:buChar char="–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3300"/>
        </a:buClr>
        <a:buChar char="»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8839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38200"/>
            <a:ext cx="86106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076" name="Rectangle 4"/>
          <p:cNvSpPr>
            <a:spLocks noChangeArrowheads="1"/>
          </p:cNvSpPr>
          <p:nvPr userDrawn="1"/>
        </p:nvSpPr>
        <p:spPr bwMode="auto">
          <a:xfrm>
            <a:off x="0" y="6410325"/>
            <a:ext cx="9144000" cy="447675"/>
          </a:xfrm>
          <a:prstGeom prst="rect">
            <a:avLst/>
          </a:prstGeom>
          <a:solidFill>
            <a:srgbClr val="00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077" name="Picture 5" descr="logo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6442075"/>
            <a:ext cx="1343025" cy="38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78" name="Rectangle 6"/>
          <p:cNvSpPr>
            <a:spLocks noChangeArrowheads="1"/>
          </p:cNvSpPr>
          <p:nvPr userDrawn="1"/>
        </p:nvSpPr>
        <p:spPr bwMode="auto">
          <a:xfrm>
            <a:off x="1447800" y="6532563"/>
            <a:ext cx="2809875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/>
            <a:r>
              <a:rPr lang="en-US" sz="1000">
                <a:solidFill>
                  <a:srgbClr val="F8F8F8"/>
                </a:solidFill>
              </a:rPr>
              <a:t>Proteomics and Biomarker Discovery</a:t>
            </a:r>
            <a:endParaRPr lang="en-US" sz="1200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774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000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CC"/>
        </a:buClr>
        <a:buChar char="–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3300"/>
        </a:buClr>
        <a:buChar char="»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8839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38200"/>
            <a:ext cx="86106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076" name="Rectangle 4"/>
          <p:cNvSpPr>
            <a:spLocks noChangeArrowheads="1"/>
          </p:cNvSpPr>
          <p:nvPr userDrawn="1"/>
        </p:nvSpPr>
        <p:spPr bwMode="auto">
          <a:xfrm>
            <a:off x="0" y="6410325"/>
            <a:ext cx="9144000" cy="447675"/>
          </a:xfrm>
          <a:prstGeom prst="rect">
            <a:avLst/>
          </a:prstGeom>
          <a:solidFill>
            <a:srgbClr val="00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077" name="Picture 5" descr="logo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6442075"/>
            <a:ext cx="1343025" cy="38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78" name="Rectangle 6"/>
          <p:cNvSpPr>
            <a:spLocks noChangeArrowheads="1"/>
          </p:cNvSpPr>
          <p:nvPr userDrawn="1"/>
        </p:nvSpPr>
        <p:spPr bwMode="auto">
          <a:xfrm>
            <a:off x="1447800" y="6532563"/>
            <a:ext cx="2809875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/>
            <a:r>
              <a:rPr lang="en-US" sz="1000">
                <a:solidFill>
                  <a:srgbClr val="F8F8F8"/>
                </a:solidFill>
              </a:rPr>
              <a:t>Proteomics and Biomarker Discovery</a:t>
            </a:r>
            <a:endParaRPr lang="en-US" sz="1200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085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000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CC"/>
        </a:buClr>
        <a:buChar char="–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3300"/>
        </a:buClr>
        <a:buChar char="»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·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wmf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NEU Proteomics Capstone Module:</a:t>
            </a:r>
            <a:br>
              <a:rPr lang="en-US" sz="3200" dirty="0" smtClean="0"/>
            </a:br>
            <a:r>
              <a:rPr lang="en-US" sz="3200" dirty="0" smtClean="0"/>
              <a:t>Case Studies in Quantitative Proteomics</a:t>
            </a:r>
            <a:endParaRPr lang="en-US" sz="3200" dirty="0"/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029200"/>
            <a:ext cx="6400800" cy="1524000"/>
          </a:xfrm>
        </p:spPr>
        <p:txBody>
          <a:bodyPr/>
          <a:lstStyle/>
          <a:p>
            <a:r>
              <a:rPr lang="en-US" dirty="0" smtClean="0"/>
              <a:t>Jacob D. Jaffe, Lev </a:t>
            </a:r>
            <a:r>
              <a:rPr lang="en-US" dirty="0" err="1" smtClean="0"/>
              <a:t>Litichevski</a:t>
            </a:r>
            <a:r>
              <a:rPr lang="en-US" dirty="0" smtClean="0"/>
              <a:t>, Jarrett </a:t>
            </a:r>
            <a:r>
              <a:rPr lang="en-US" dirty="0" err="1" smtClean="0"/>
              <a:t>Egerston</a:t>
            </a:r>
            <a:r>
              <a:rPr lang="en-US" dirty="0" smtClean="0"/>
              <a:t>, Mike </a:t>
            </a:r>
            <a:r>
              <a:rPr lang="en-US" dirty="0" err="1" smtClean="0"/>
              <a:t>MacCoss</a:t>
            </a:r>
            <a:r>
              <a:rPr lang="en-US" dirty="0" smtClean="0"/>
              <a:t>, </a:t>
            </a:r>
            <a:r>
              <a:rPr lang="en-US" dirty="0" err="1" smtClean="0"/>
              <a:t>Meena</a:t>
            </a:r>
            <a:r>
              <a:rPr lang="en-US" dirty="0" smtClean="0"/>
              <a:t> Choi, Olga </a:t>
            </a:r>
            <a:r>
              <a:rPr lang="en-US" dirty="0" err="1" smtClean="0"/>
              <a:t>Vitek</a:t>
            </a:r>
            <a:endParaRPr lang="en-US" dirty="0" smtClean="0"/>
          </a:p>
          <a:p>
            <a:r>
              <a:rPr lang="en-US" dirty="0" smtClean="0"/>
              <a:t>w/ special guest: </a:t>
            </a:r>
            <a:r>
              <a:rPr lang="en-US" dirty="0" err="1" smtClean="0"/>
              <a:t>Ruedi</a:t>
            </a:r>
            <a:r>
              <a:rPr lang="en-US" dirty="0" smtClean="0"/>
              <a:t> </a:t>
            </a:r>
            <a:r>
              <a:rPr lang="en-US" dirty="0" err="1" smtClean="0"/>
              <a:t>Aebersold</a:t>
            </a: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1486373" y="163800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"/>
            <a:ext cx="8839200" cy="457200"/>
          </a:xfrm>
        </p:spPr>
        <p:txBody>
          <a:bodyPr/>
          <a:lstStyle/>
          <a:p>
            <a:r>
              <a:rPr lang="en-US" dirty="0" smtClean="0"/>
              <a:t>Data Shapes in Proteomics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65760" y="716280"/>
            <a:ext cx="1368131" cy="5532120"/>
            <a:chOff x="365760" y="716280"/>
            <a:chExt cx="1368131" cy="553212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22" y="1038225"/>
              <a:ext cx="898778" cy="5210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365760" y="716280"/>
              <a:ext cx="13681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+mj-lt"/>
                </a:rPr>
                <a:t>1. Long and skinny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664600" y="1828800"/>
            <a:ext cx="4955400" cy="4362890"/>
            <a:chOff x="3124200" y="713601"/>
            <a:chExt cx="4036200" cy="3553599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1066800"/>
              <a:ext cx="4036200" cy="3200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807265" y="713601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+mj-lt"/>
                </a:rPr>
                <a:t>3. Hole-y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438400" y="713601"/>
            <a:ext cx="5294686" cy="962799"/>
            <a:chOff x="2438400" y="4904601"/>
            <a:chExt cx="5294686" cy="962799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5305425"/>
              <a:ext cx="5294686" cy="561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4800600" y="4904601"/>
              <a:ext cx="13131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+mj-lt"/>
                </a:rPr>
                <a:t>2. Short and wide</a:t>
              </a:r>
              <a:endParaRPr lang="en-US" sz="1200" b="1" dirty="0">
                <a:latin typeface="+mj-lt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 rot="16200000">
            <a:off x="-237931" y="3512507"/>
            <a:ext cx="12073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>
                <a:latin typeface="+mj-lt"/>
              </a:rPr>
              <a:t>Peptides/proteins</a:t>
            </a:r>
            <a:endParaRPr 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369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"/>
            <a:ext cx="8839200" cy="457200"/>
          </a:xfrm>
        </p:spPr>
        <p:txBody>
          <a:bodyPr/>
          <a:lstStyle/>
          <a:p>
            <a:r>
              <a:rPr lang="en-US" dirty="0" smtClean="0"/>
              <a:t>It’s hard to be hole-y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6184900" y="1098220"/>
            <a:ext cx="1663700" cy="1797051"/>
            <a:chOff x="5943600" y="1295400"/>
            <a:chExt cx="1663700" cy="1797051"/>
          </a:xfrm>
        </p:grpSpPr>
        <p:sp>
          <p:nvSpPr>
            <p:cNvPr id="4" name="AutoShape 9"/>
            <p:cNvSpPr>
              <a:spLocks noChangeAspect="1" noChangeArrowheads="1" noTextEdit="1"/>
            </p:cNvSpPr>
            <p:nvPr/>
          </p:nvSpPr>
          <p:spPr bwMode="auto">
            <a:xfrm>
              <a:off x="5943600" y="1295400"/>
              <a:ext cx="1663700" cy="179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11"/>
            <p:cNvSpPr>
              <a:spLocks/>
            </p:cNvSpPr>
            <p:nvPr/>
          </p:nvSpPr>
          <p:spPr bwMode="auto">
            <a:xfrm>
              <a:off x="5943600" y="1309688"/>
              <a:ext cx="1663700" cy="1773238"/>
            </a:xfrm>
            <a:custGeom>
              <a:avLst/>
              <a:gdLst>
                <a:gd name="T0" fmla="*/ 1155 w 2096"/>
                <a:gd name="T1" fmla="*/ 2229 h 2234"/>
                <a:gd name="T2" fmla="*/ 1309 w 2096"/>
                <a:gd name="T3" fmla="*/ 2199 h 2234"/>
                <a:gd name="T4" fmla="*/ 1456 w 2096"/>
                <a:gd name="T5" fmla="*/ 2147 h 2234"/>
                <a:gd name="T6" fmla="*/ 1592 w 2096"/>
                <a:gd name="T7" fmla="*/ 2072 h 2234"/>
                <a:gd name="T8" fmla="*/ 1715 w 2096"/>
                <a:gd name="T9" fmla="*/ 1979 h 2234"/>
                <a:gd name="T10" fmla="*/ 1823 w 2096"/>
                <a:gd name="T11" fmla="*/ 1868 h 2234"/>
                <a:gd name="T12" fmla="*/ 1916 w 2096"/>
                <a:gd name="T13" fmla="*/ 1741 h 2234"/>
                <a:gd name="T14" fmla="*/ 1992 w 2096"/>
                <a:gd name="T15" fmla="*/ 1601 h 2234"/>
                <a:gd name="T16" fmla="*/ 2049 w 2096"/>
                <a:gd name="T17" fmla="*/ 1449 h 2234"/>
                <a:gd name="T18" fmla="*/ 2084 w 2096"/>
                <a:gd name="T19" fmla="*/ 1288 h 2234"/>
                <a:gd name="T20" fmla="*/ 2096 w 2096"/>
                <a:gd name="T21" fmla="*/ 1117 h 2234"/>
                <a:gd name="T22" fmla="*/ 2084 w 2096"/>
                <a:gd name="T23" fmla="*/ 947 h 2234"/>
                <a:gd name="T24" fmla="*/ 2049 w 2096"/>
                <a:gd name="T25" fmla="*/ 786 h 2234"/>
                <a:gd name="T26" fmla="*/ 1992 w 2096"/>
                <a:gd name="T27" fmla="*/ 634 h 2234"/>
                <a:gd name="T28" fmla="*/ 1916 w 2096"/>
                <a:gd name="T29" fmla="*/ 493 h 2234"/>
                <a:gd name="T30" fmla="*/ 1823 w 2096"/>
                <a:gd name="T31" fmla="*/ 366 h 2234"/>
                <a:gd name="T32" fmla="*/ 1715 w 2096"/>
                <a:gd name="T33" fmla="*/ 256 h 2234"/>
                <a:gd name="T34" fmla="*/ 1592 w 2096"/>
                <a:gd name="T35" fmla="*/ 163 h 2234"/>
                <a:gd name="T36" fmla="*/ 1456 w 2096"/>
                <a:gd name="T37" fmla="*/ 88 h 2234"/>
                <a:gd name="T38" fmla="*/ 1309 w 2096"/>
                <a:gd name="T39" fmla="*/ 36 h 2234"/>
                <a:gd name="T40" fmla="*/ 1155 w 2096"/>
                <a:gd name="T41" fmla="*/ 6 h 2234"/>
                <a:gd name="T42" fmla="*/ 994 w 2096"/>
                <a:gd name="T43" fmla="*/ 1 h 2234"/>
                <a:gd name="T44" fmla="*/ 837 w 2096"/>
                <a:gd name="T45" fmla="*/ 23 h 2234"/>
                <a:gd name="T46" fmla="*/ 688 w 2096"/>
                <a:gd name="T47" fmla="*/ 68 h 2234"/>
                <a:gd name="T48" fmla="*/ 548 w 2096"/>
                <a:gd name="T49" fmla="*/ 135 h 2234"/>
                <a:gd name="T50" fmla="*/ 422 w 2096"/>
                <a:gd name="T51" fmla="*/ 223 h 2234"/>
                <a:gd name="T52" fmla="*/ 307 w 2096"/>
                <a:gd name="T53" fmla="*/ 327 h 2234"/>
                <a:gd name="T54" fmla="*/ 208 w 2096"/>
                <a:gd name="T55" fmla="*/ 449 h 2234"/>
                <a:gd name="T56" fmla="*/ 127 w 2096"/>
                <a:gd name="T57" fmla="*/ 585 h 2234"/>
                <a:gd name="T58" fmla="*/ 63 w 2096"/>
                <a:gd name="T59" fmla="*/ 734 h 2234"/>
                <a:gd name="T60" fmla="*/ 22 w 2096"/>
                <a:gd name="T61" fmla="*/ 893 h 2234"/>
                <a:gd name="T62" fmla="*/ 1 w 2096"/>
                <a:gd name="T63" fmla="*/ 1060 h 2234"/>
                <a:gd name="T64" fmla="*/ 6 w 2096"/>
                <a:gd name="T65" fmla="*/ 1231 h 2234"/>
                <a:gd name="T66" fmla="*/ 33 w 2096"/>
                <a:gd name="T67" fmla="*/ 1396 h 2234"/>
                <a:gd name="T68" fmla="*/ 83 w 2096"/>
                <a:gd name="T69" fmla="*/ 1551 h 2234"/>
                <a:gd name="T70" fmla="*/ 152 w 2096"/>
                <a:gd name="T71" fmla="*/ 1697 h 2234"/>
                <a:gd name="T72" fmla="*/ 240 w 2096"/>
                <a:gd name="T73" fmla="*/ 1828 h 2234"/>
                <a:gd name="T74" fmla="*/ 343 w 2096"/>
                <a:gd name="T75" fmla="*/ 1944 h 2234"/>
                <a:gd name="T76" fmla="*/ 462 w 2096"/>
                <a:gd name="T77" fmla="*/ 2043 h 2234"/>
                <a:gd name="T78" fmla="*/ 594 w 2096"/>
                <a:gd name="T79" fmla="*/ 2124 h 2234"/>
                <a:gd name="T80" fmla="*/ 737 w 2096"/>
                <a:gd name="T81" fmla="*/ 2184 h 2234"/>
                <a:gd name="T82" fmla="*/ 889 w 2096"/>
                <a:gd name="T83" fmla="*/ 2222 h 2234"/>
                <a:gd name="T84" fmla="*/ 1048 w 2096"/>
                <a:gd name="T85" fmla="*/ 2234 h 2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96" h="2234">
                  <a:moveTo>
                    <a:pt x="1048" y="2234"/>
                  </a:moveTo>
                  <a:lnTo>
                    <a:pt x="1102" y="2233"/>
                  </a:lnTo>
                  <a:lnTo>
                    <a:pt x="1155" y="2229"/>
                  </a:lnTo>
                  <a:lnTo>
                    <a:pt x="1207" y="2222"/>
                  </a:lnTo>
                  <a:lnTo>
                    <a:pt x="1259" y="2211"/>
                  </a:lnTo>
                  <a:lnTo>
                    <a:pt x="1309" y="2199"/>
                  </a:lnTo>
                  <a:lnTo>
                    <a:pt x="1359" y="2184"/>
                  </a:lnTo>
                  <a:lnTo>
                    <a:pt x="1408" y="2166"/>
                  </a:lnTo>
                  <a:lnTo>
                    <a:pt x="1456" y="2147"/>
                  </a:lnTo>
                  <a:lnTo>
                    <a:pt x="1502" y="2124"/>
                  </a:lnTo>
                  <a:lnTo>
                    <a:pt x="1548" y="2100"/>
                  </a:lnTo>
                  <a:lnTo>
                    <a:pt x="1592" y="2072"/>
                  </a:lnTo>
                  <a:lnTo>
                    <a:pt x="1634" y="2043"/>
                  </a:lnTo>
                  <a:lnTo>
                    <a:pt x="1674" y="2012"/>
                  </a:lnTo>
                  <a:lnTo>
                    <a:pt x="1715" y="1979"/>
                  </a:lnTo>
                  <a:lnTo>
                    <a:pt x="1753" y="1944"/>
                  </a:lnTo>
                  <a:lnTo>
                    <a:pt x="1789" y="1907"/>
                  </a:lnTo>
                  <a:lnTo>
                    <a:pt x="1823" y="1868"/>
                  </a:lnTo>
                  <a:lnTo>
                    <a:pt x="1856" y="1828"/>
                  </a:lnTo>
                  <a:lnTo>
                    <a:pt x="1888" y="1785"/>
                  </a:lnTo>
                  <a:lnTo>
                    <a:pt x="1916" y="1741"/>
                  </a:lnTo>
                  <a:lnTo>
                    <a:pt x="1944" y="1697"/>
                  </a:lnTo>
                  <a:lnTo>
                    <a:pt x="1969" y="1649"/>
                  </a:lnTo>
                  <a:lnTo>
                    <a:pt x="1992" y="1601"/>
                  </a:lnTo>
                  <a:lnTo>
                    <a:pt x="2013" y="1551"/>
                  </a:lnTo>
                  <a:lnTo>
                    <a:pt x="2033" y="1501"/>
                  </a:lnTo>
                  <a:lnTo>
                    <a:pt x="2049" y="1449"/>
                  </a:lnTo>
                  <a:lnTo>
                    <a:pt x="2063" y="1396"/>
                  </a:lnTo>
                  <a:lnTo>
                    <a:pt x="2074" y="1342"/>
                  </a:lnTo>
                  <a:lnTo>
                    <a:pt x="2084" y="1288"/>
                  </a:lnTo>
                  <a:lnTo>
                    <a:pt x="2090" y="1231"/>
                  </a:lnTo>
                  <a:lnTo>
                    <a:pt x="2095" y="1175"/>
                  </a:lnTo>
                  <a:lnTo>
                    <a:pt x="2096" y="1117"/>
                  </a:lnTo>
                  <a:lnTo>
                    <a:pt x="2095" y="1060"/>
                  </a:lnTo>
                  <a:lnTo>
                    <a:pt x="2090" y="1003"/>
                  </a:lnTo>
                  <a:lnTo>
                    <a:pt x="2084" y="947"/>
                  </a:lnTo>
                  <a:lnTo>
                    <a:pt x="2074" y="893"/>
                  </a:lnTo>
                  <a:lnTo>
                    <a:pt x="2063" y="839"/>
                  </a:lnTo>
                  <a:lnTo>
                    <a:pt x="2049" y="786"/>
                  </a:lnTo>
                  <a:lnTo>
                    <a:pt x="2033" y="734"/>
                  </a:lnTo>
                  <a:lnTo>
                    <a:pt x="2013" y="683"/>
                  </a:lnTo>
                  <a:lnTo>
                    <a:pt x="1992" y="634"/>
                  </a:lnTo>
                  <a:lnTo>
                    <a:pt x="1969" y="585"/>
                  </a:lnTo>
                  <a:lnTo>
                    <a:pt x="1944" y="538"/>
                  </a:lnTo>
                  <a:lnTo>
                    <a:pt x="1916" y="493"/>
                  </a:lnTo>
                  <a:lnTo>
                    <a:pt x="1888" y="449"/>
                  </a:lnTo>
                  <a:lnTo>
                    <a:pt x="1856" y="407"/>
                  </a:lnTo>
                  <a:lnTo>
                    <a:pt x="1823" y="366"/>
                  </a:lnTo>
                  <a:lnTo>
                    <a:pt x="1789" y="327"/>
                  </a:lnTo>
                  <a:lnTo>
                    <a:pt x="1753" y="290"/>
                  </a:lnTo>
                  <a:lnTo>
                    <a:pt x="1715" y="256"/>
                  </a:lnTo>
                  <a:lnTo>
                    <a:pt x="1674" y="223"/>
                  </a:lnTo>
                  <a:lnTo>
                    <a:pt x="1634" y="191"/>
                  </a:lnTo>
                  <a:lnTo>
                    <a:pt x="1592" y="163"/>
                  </a:lnTo>
                  <a:lnTo>
                    <a:pt x="1548" y="135"/>
                  </a:lnTo>
                  <a:lnTo>
                    <a:pt x="1502" y="111"/>
                  </a:lnTo>
                  <a:lnTo>
                    <a:pt x="1456" y="88"/>
                  </a:lnTo>
                  <a:lnTo>
                    <a:pt x="1408" y="68"/>
                  </a:lnTo>
                  <a:lnTo>
                    <a:pt x="1359" y="51"/>
                  </a:lnTo>
                  <a:lnTo>
                    <a:pt x="1309" y="36"/>
                  </a:lnTo>
                  <a:lnTo>
                    <a:pt x="1259" y="23"/>
                  </a:lnTo>
                  <a:lnTo>
                    <a:pt x="1207" y="13"/>
                  </a:lnTo>
                  <a:lnTo>
                    <a:pt x="1155" y="6"/>
                  </a:lnTo>
                  <a:lnTo>
                    <a:pt x="1102" y="1"/>
                  </a:lnTo>
                  <a:lnTo>
                    <a:pt x="1048" y="0"/>
                  </a:lnTo>
                  <a:lnTo>
                    <a:pt x="994" y="1"/>
                  </a:lnTo>
                  <a:lnTo>
                    <a:pt x="941" y="6"/>
                  </a:lnTo>
                  <a:lnTo>
                    <a:pt x="889" y="13"/>
                  </a:lnTo>
                  <a:lnTo>
                    <a:pt x="837" y="23"/>
                  </a:lnTo>
                  <a:lnTo>
                    <a:pt x="787" y="36"/>
                  </a:lnTo>
                  <a:lnTo>
                    <a:pt x="737" y="51"/>
                  </a:lnTo>
                  <a:lnTo>
                    <a:pt x="688" y="68"/>
                  </a:lnTo>
                  <a:lnTo>
                    <a:pt x="640" y="88"/>
                  </a:lnTo>
                  <a:lnTo>
                    <a:pt x="594" y="111"/>
                  </a:lnTo>
                  <a:lnTo>
                    <a:pt x="548" y="135"/>
                  </a:lnTo>
                  <a:lnTo>
                    <a:pt x="504" y="163"/>
                  </a:lnTo>
                  <a:lnTo>
                    <a:pt x="462" y="191"/>
                  </a:lnTo>
                  <a:lnTo>
                    <a:pt x="422" y="223"/>
                  </a:lnTo>
                  <a:lnTo>
                    <a:pt x="381" y="256"/>
                  </a:lnTo>
                  <a:lnTo>
                    <a:pt x="343" y="290"/>
                  </a:lnTo>
                  <a:lnTo>
                    <a:pt x="307" y="327"/>
                  </a:lnTo>
                  <a:lnTo>
                    <a:pt x="273" y="366"/>
                  </a:lnTo>
                  <a:lnTo>
                    <a:pt x="240" y="407"/>
                  </a:lnTo>
                  <a:lnTo>
                    <a:pt x="208" y="449"/>
                  </a:lnTo>
                  <a:lnTo>
                    <a:pt x="180" y="493"/>
                  </a:lnTo>
                  <a:lnTo>
                    <a:pt x="152" y="538"/>
                  </a:lnTo>
                  <a:lnTo>
                    <a:pt x="127" y="585"/>
                  </a:lnTo>
                  <a:lnTo>
                    <a:pt x="104" y="634"/>
                  </a:lnTo>
                  <a:lnTo>
                    <a:pt x="83" y="683"/>
                  </a:lnTo>
                  <a:lnTo>
                    <a:pt x="63" y="734"/>
                  </a:lnTo>
                  <a:lnTo>
                    <a:pt x="47" y="786"/>
                  </a:lnTo>
                  <a:lnTo>
                    <a:pt x="33" y="839"/>
                  </a:lnTo>
                  <a:lnTo>
                    <a:pt x="22" y="893"/>
                  </a:lnTo>
                  <a:lnTo>
                    <a:pt x="12" y="947"/>
                  </a:lnTo>
                  <a:lnTo>
                    <a:pt x="6" y="1003"/>
                  </a:lnTo>
                  <a:lnTo>
                    <a:pt x="1" y="1060"/>
                  </a:lnTo>
                  <a:lnTo>
                    <a:pt x="0" y="1117"/>
                  </a:lnTo>
                  <a:lnTo>
                    <a:pt x="1" y="1175"/>
                  </a:lnTo>
                  <a:lnTo>
                    <a:pt x="6" y="1231"/>
                  </a:lnTo>
                  <a:lnTo>
                    <a:pt x="12" y="1288"/>
                  </a:lnTo>
                  <a:lnTo>
                    <a:pt x="22" y="1342"/>
                  </a:lnTo>
                  <a:lnTo>
                    <a:pt x="33" y="1396"/>
                  </a:lnTo>
                  <a:lnTo>
                    <a:pt x="47" y="1449"/>
                  </a:lnTo>
                  <a:lnTo>
                    <a:pt x="63" y="1501"/>
                  </a:lnTo>
                  <a:lnTo>
                    <a:pt x="83" y="1551"/>
                  </a:lnTo>
                  <a:lnTo>
                    <a:pt x="104" y="1601"/>
                  </a:lnTo>
                  <a:lnTo>
                    <a:pt x="127" y="1649"/>
                  </a:lnTo>
                  <a:lnTo>
                    <a:pt x="152" y="1697"/>
                  </a:lnTo>
                  <a:lnTo>
                    <a:pt x="180" y="1741"/>
                  </a:lnTo>
                  <a:lnTo>
                    <a:pt x="208" y="1785"/>
                  </a:lnTo>
                  <a:lnTo>
                    <a:pt x="240" y="1828"/>
                  </a:lnTo>
                  <a:lnTo>
                    <a:pt x="273" y="1868"/>
                  </a:lnTo>
                  <a:lnTo>
                    <a:pt x="307" y="1907"/>
                  </a:lnTo>
                  <a:lnTo>
                    <a:pt x="343" y="1944"/>
                  </a:lnTo>
                  <a:lnTo>
                    <a:pt x="381" y="1979"/>
                  </a:lnTo>
                  <a:lnTo>
                    <a:pt x="422" y="2012"/>
                  </a:lnTo>
                  <a:lnTo>
                    <a:pt x="462" y="2043"/>
                  </a:lnTo>
                  <a:lnTo>
                    <a:pt x="504" y="2072"/>
                  </a:lnTo>
                  <a:lnTo>
                    <a:pt x="548" y="2100"/>
                  </a:lnTo>
                  <a:lnTo>
                    <a:pt x="594" y="2124"/>
                  </a:lnTo>
                  <a:lnTo>
                    <a:pt x="640" y="2147"/>
                  </a:lnTo>
                  <a:lnTo>
                    <a:pt x="688" y="2166"/>
                  </a:lnTo>
                  <a:lnTo>
                    <a:pt x="737" y="2184"/>
                  </a:lnTo>
                  <a:lnTo>
                    <a:pt x="787" y="2199"/>
                  </a:lnTo>
                  <a:lnTo>
                    <a:pt x="837" y="2211"/>
                  </a:lnTo>
                  <a:lnTo>
                    <a:pt x="889" y="2222"/>
                  </a:lnTo>
                  <a:lnTo>
                    <a:pt x="941" y="2229"/>
                  </a:lnTo>
                  <a:lnTo>
                    <a:pt x="994" y="2233"/>
                  </a:lnTo>
                  <a:lnTo>
                    <a:pt x="1048" y="2234"/>
                  </a:lnTo>
                  <a:close/>
                </a:path>
              </a:pathLst>
            </a:custGeom>
            <a:solidFill>
              <a:srgbClr val="3399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6119813" y="1700213"/>
              <a:ext cx="1096963" cy="1131888"/>
            </a:xfrm>
            <a:custGeom>
              <a:avLst/>
              <a:gdLst>
                <a:gd name="T0" fmla="*/ 629 w 1382"/>
                <a:gd name="T1" fmla="*/ 0 h 1427"/>
                <a:gd name="T2" fmla="*/ 561 w 1382"/>
                <a:gd name="T3" fmla="*/ 68 h 1427"/>
                <a:gd name="T4" fmla="*/ 510 w 1382"/>
                <a:gd name="T5" fmla="*/ 171 h 1427"/>
                <a:gd name="T6" fmla="*/ 402 w 1382"/>
                <a:gd name="T7" fmla="*/ 493 h 1427"/>
                <a:gd name="T8" fmla="*/ 169 w 1382"/>
                <a:gd name="T9" fmla="*/ 493 h 1427"/>
                <a:gd name="T10" fmla="*/ 34 w 1382"/>
                <a:gd name="T11" fmla="*/ 522 h 1427"/>
                <a:gd name="T12" fmla="*/ 0 w 1382"/>
                <a:gd name="T13" fmla="*/ 572 h 1427"/>
                <a:gd name="T14" fmla="*/ 17 w 1382"/>
                <a:gd name="T15" fmla="*/ 652 h 1427"/>
                <a:gd name="T16" fmla="*/ 107 w 1382"/>
                <a:gd name="T17" fmla="*/ 675 h 1427"/>
                <a:gd name="T18" fmla="*/ 227 w 1382"/>
                <a:gd name="T19" fmla="*/ 681 h 1427"/>
                <a:gd name="T20" fmla="*/ 328 w 1382"/>
                <a:gd name="T21" fmla="*/ 686 h 1427"/>
                <a:gd name="T22" fmla="*/ 187 w 1382"/>
                <a:gd name="T23" fmla="*/ 1280 h 1427"/>
                <a:gd name="T24" fmla="*/ 260 w 1382"/>
                <a:gd name="T25" fmla="*/ 1343 h 1427"/>
                <a:gd name="T26" fmla="*/ 572 w 1382"/>
                <a:gd name="T27" fmla="*/ 1427 h 1427"/>
                <a:gd name="T28" fmla="*/ 1087 w 1382"/>
                <a:gd name="T29" fmla="*/ 1411 h 1427"/>
                <a:gd name="T30" fmla="*/ 1314 w 1382"/>
                <a:gd name="T31" fmla="*/ 1297 h 1427"/>
                <a:gd name="T32" fmla="*/ 1382 w 1382"/>
                <a:gd name="T33" fmla="*/ 1217 h 1427"/>
                <a:gd name="T34" fmla="*/ 1110 w 1382"/>
                <a:gd name="T35" fmla="*/ 97 h 1427"/>
                <a:gd name="T36" fmla="*/ 629 w 1382"/>
                <a:gd name="T37" fmla="*/ 0 h 1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2" h="1427">
                  <a:moveTo>
                    <a:pt x="629" y="0"/>
                  </a:moveTo>
                  <a:lnTo>
                    <a:pt x="561" y="68"/>
                  </a:lnTo>
                  <a:lnTo>
                    <a:pt x="510" y="171"/>
                  </a:lnTo>
                  <a:lnTo>
                    <a:pt x="402" y="493"/>
                  </a:lnTo>
                  <a:lnTo>
                    <a:pt x="169" y="493"/>
                  </a:lnTo>
                  <a:lnTo>
                    <a:pt x="34" y="522"/>
                  </a:lnTo>
                  <a:lnTo>
                    <a:pt x="0" y="572"/>
                  </a:lnTo>
                  <a:lnTo>
                    <a:pt x="17" y="652"/>
                  </a:lnTo>
                  <a:lnTo>
                    <a:pt x="107" y="675"/>
                  </a:lnTo>
                  <a:lnTo>
                    <a:pt x="227" y="681"/>
                  </a:lnTo>
                  <a:lnTo>
                    <a:pt x="328" y="686"/>
                  </a:lnTo>
                  <a:lnTo>
                    <a:pt x="187" y="1280"/>
                  </a:lnTo>
                  <a:lnTo>
                    <a:pt x="260" y="1343"/>
                  </a:lnTo>
                  <a:lnTo>
                    <a:pt x="572" y="1427"/>
                  </a:lnTo>
                  <a:lnTo>
                    <a:pt x="1087" y="1411"/>
                  </a:lnTo>
                  <a:lnTo>
                    <a:pt x="1314" y="1297"/>
                  </a:lnTo>
                  <a:lnTo>
                    <a:pt x="1382" y="1217"/>
                  </a:lnTo>
                  <a:lnTo>
                    <a:pt x="1110" y="97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F8F0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6230938" y="2625725"/>
              <a:ext cx="1046163" cy="457200"/>
            </a:xfrm>
            <a:custGeom>
              <a:avLst/>
              <a:gdLst>
                <a:gd name="T0" fmla="*/ 0 w 1317"/>
                <a:gd name="T1" fmla="*/ 301 h 574"/>
                <a:gd name="T2" fmla="*/ 71 w 1317"/>
                <a:gd name="T3" fmla="*/ 361 h 574"/>
                <a:gd name="T4" fmla="*/ 147 w 1317"/>
                <a:gd name="T5" fmla="*/ 415 h 574"/>
                <a:gd name="T6" fmla="*/ 228 w 1317"/>
                <a:gd name="T7" fmla="*/ 463 h 574"/>
                <a:gd name="T8" fmla="*/ 313 w 1317"/>
                <a:gd name="T9" fmla="*/ 502 h 574"/>
                <a:gd name="T10" fmla="*/ 402 w 1317"/>
                <a:gd name="T11" fmla="*/ 533 h 574"/>
                <a:gd name="T12" fmla="*/ 494 w 1317"/>
                <a:gd name="T13" fmla="*/ 556 h 574"/>
                <a:gd name="T14" fmla="*/ 588 w 1317"/>
                <a:gd name="T15" fmla="*/ 570 h 574"/>
                <a:gd name="T16" fmla="*/ 685 w 1317"/>
                <a:gd name="T17" fmla="*/ 574 h 574"/>
                <a:gd name="T18" fmla="*/ 773 w 1317"/>
                <a:gd name="T19" fmla="*/ 571 h 574"/>
                <a:gd name="T20" fmla="*/ 859 w 1317"/>
                <a:gd name="T21" fmla="*/ 559 h 574"/>
                <a:gd name="T22" fmla="*/ 943 w 1317"/>
                <a:gd name="T23" fmla="*/ 540 h 574"/>
                <a:gd name="T24" fmla="*/ 1024 w 1317"/>
                <a:gd name="T25" fmla="*/ 514 h 574"/>
                <a:gd name="T26" fmla="*/ 1102 w 1317"/>
                <a:gd name="T27" fmla="*/ 481 h 574"/>
                <a:gd name="T28" fmla="*/ 1178 w 1317"/>
                <a:gd name="T29" fmla="*/ 443 h 574"/>
                <a:gd name="T30" fmla="*/ 1249 w 1317"/>
                <a:gd name="T31" fmla="*/ 398 h 574"/>
                <a:gd name="T32" fmla="*/ 1317 w 1317"/>
                <a:gd name="T33" fmla="*/ 347 h 574"/>
                <a:gd name="T34" fmla="*/ 1166 w 1317"/>
                <a:gd name="T35" fmla="*/ 41 h 574"/>
                <a:gd name="T36" fmla="*/ 1056 w 1317"/>
                <a:gd name="T37" fmla="*/ 108 h 574"/>
                <a:gd name="T38" fmla="*/ 948 w 1317"/>
                <a:gd name="T39" fmla="*/ 157 h 574"/>
                <a:gd name="T40" fmla="*/ 842 w 1317"/>
                <a:gd name="T41" fmla="*/ 192 h 574"/>
                <a:gd name="T42" fmla="*/ 739 w 1317"/>
                <a:gd name="T43" fmla="*/ 212 h 574"/>
                <a:gd name="T44" fmla="*/ 642 w 1317"/>
                <a:gd name="T45" fmla="*/ 218 h 574"/>
                <a:gd name="T46" fmla="*/ 550 w 1317"/>
                <a:gd name="T47" fmla="*/ 216 h 574"/>
                <a:gd name="T48" fmla="*/ 464 w 1317"/>
                <a:gd name="T49" fmla="*/ 205 h 574"/>
                <a:gd name="T50" fmla="*/ 384 w 1317"/>
                <a:gd name="T51" fmla="*/ 187 h 574"/>
                <a:gd name="T52" fmla="*/ 312 w 1317"/>
                <a:gd name="T53" fmla="*/ 166 h 574"/>
                <a:gd name="T54" fmla="*/ 249 w 1317"/>
                <a:gd name="T55" fmla="*/ 140 h 574"/>
                <a:gd name="T56" fmla="*/ 193 w 1317"/>
                <a:gd name="T57" fmla="*/ 115 h 574"/>
                <a:gd name="T58" fmla="*/ 147 w 1317"/>
                <a:gd name="T59" fmla="*/ 92 h 574"/>
                <a:gd name="T60" fmla="*/ 111 w 1317"/>
                <a:gd name="T61" fmla="*/ 70 h 574"/>
                <a:gd name="T62" fmla="*/ 87 w 1317"/>
                <a:gd name="T63" fmla="*/ 55 h 574"/>
                <a:gd name="T64" fmla="*/ 75 w 1317"/>
                <a:gd name="T65" fmla="*/ 46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17" h="574">
                  <a:moveTo>
                    <a:pt x="73" y="45"/>
                  </a:moveTo>
                  <a:lnTo>
                    <a:pt x="0" y="301"/>
                  </a:lnTo>
                  <a:lnTo>
                    <a:pt x="34" y="333"/>
                  </a:lnTo>
                  <a:lnTo>
                    <a:pt x="71" y="361"/>
                  </a:lnTo>
                  <a:lnTo>
                    <a:pt x="109" y="389"/>
                  </a:lnTo>
                  <a:lnTo>
                    <a:pt x="147" y="415"/>
                  </a:lnTo>
                  <a:lnTo>
                    <a:pt x="187" y="440"/>
                  </a:lnTo>
                  <a:lnTo>
                    <a:pt x="228" y="463"/>
                  </a:lnTo>
                  <a:lnTo>
                    <a:pt x="270" y="482"/>
                  </a:lnTo>
                  <a:lnTo>
                    <a:pt x="313" y="502"/>
                  </a:lnTo>
                  <a:lnTo>
                    <a:pt x="357" y="518"/>
                  </a:lnTo>
                  <a:lnTo>
                    <a:pt x="402" y="533"/>
                  </a:lnTo>
                  <a:lnTo>
                    <a:pt x="447" y="546"/>
                  </a:lnTo>
                  <a:lnTo>
                    <a:pt x="494" y="556"/>
                  </a:lnTo>
                  <a:lnTo>
                    <a:pt x="540" y="564"/>
                  </a:lnTo>
                  <a:lnTo>
                    <a:pt x="588" y="570"/>
                  </a:lnTo>
                  <a:lnTo>
                    <a:pt x="637" y="573"/>
                  </a:lnTo>
                  <a:lnTo>
                    <a:pt x="685" y="574"/>
                  </a:lnTo>
                  <a:lnTo>
                    <a:pt x="729" y="573"/>
                  </a:lnTo>
                  <a:lnTo>
                    <a:pt x="773" y="571"/>
                  </a:lnTo>
                  <a:lnTo>
                    <a:pt x="816" y="565"/>
                  </a:lnTo>
                  <a:lnTo>
                    <a:pt x="859" y="559"/>
                  </a:lnTo>
                  <a:lnTo>
                    <a:pt x="902" y="550"/>
                  </a:lnTo>
                  <a:lnTo>
                    <a:pt x="943" y="540"/>
                  </a:lnTo>
                  <a:lnTo>
                    <a:pt x="983" y="528"/>
                  </a:lnTo>
                  <a:lnTo>
                    <a:pt x="1024" y="514"/>
                  </a:lnTo>
                  <a:lnTo>
                    <a:pt x="1064" y="498"/>
                  </a:lnTo>
                  <a:lnTo>
                    <a:pt x="1102" y="481"/>
                  </a:lnTo>
                  <a:lnTo>
                    <a:pt x="1140" y="463"/>
                  </a:lnTo>
                  <a:lnTo>
                    <a:pt x="1178" y="443"/>
                  </a:lnTo>
                  <a:lnTo>
                    <a:pt x="1214" y="421"/>
                  </a:lnTo>
                  <a:lnTo>
                    <a:pt x="1249" y="398"/>
                  </a:lnTo>
                  <a:lnTo>
                    <a:pt x="1284" y="373"/>
                  </a:lnTo>
                  <a:lnTo>
                    <a:pt x="1317" y="347"/>
                  </a:lnTo>
                  <a:lnTo>
                    <a:pt x="1223" y="0"/>
                  </a:lnTo>
                  <a:lnTo>
                    <a:pt x="1166" y="41"/>
                  </a:lnTo>
                  <a:lnTo>
                    <a:pt x="1111" y="77"/>
                  </a:lnTo>
                  <a:lnTo>
                    <a:pt x="1056" y="108"/>
                  </a:lnTo>
                  <a:lnTo>
                    <a:pt x="1002" y="136"/>
                  </a:lnTo>
                  <a:lnTo>
                    <a:pt x="948" y="157"/>
                  </a:lnTo>
                  <a:lnTo>
                    <a:pt x="893" y="177"/>
                  </a:lnTo>
                  <a:lnTo>
                    <a:pt x="842" y="192"/>
                  </a:lnTo>
                  <a:lnTo>
                    <a:pt x="790" y="204"/>
                  </a:lnTo>
                  <a:lnTo>
                    <a:pt x="739" y="212"/>
                  </a:lnTo>
                  <a:lnTo>
                    <a:pt x="691" y="216"/>
                  </a:lnTo>
                  <a:lnTo>
                    <a:pt x="642" y="218"/>
                  </a:lnTo>
                  <a:lnTo>
                    <a:pt x="595" y="218"/>
                  </a:lnTo>
                  <a:lnTo>
                    <a:pt x="550" y="216"/>
                  </a:lnTo>
                  <a:lnTo>
                    <a:pt x="506" y="212"/>
                  </a:lnTo>
                  <a:lnTo>
                    <a:pt x="464" y="205"/>
                  </a:lnTo>
                  <a:lnTo>
                    <a:pt x="424" y="197"/>
                  </a:lnTo>
                  <a:lnTo>
                    <a:pt x="384" y="187"/>
                  </a:lnTo>
                  <a:lnTo>
                    <a:pt x="348" y="177"/>
                  </a:lnTo>
                  <a:lnTo>
                    <a:pt x="312" y="166"/>
                  </a:lnTo>
                  <a:lnTo>
                    <a:pt x="278" y="153"/>
                  </a:lnTo>
                  <a:lnTo>
                    <a:pt x="249" y="140"/>
                  </a:lnTo>
                  <a:lnTo>
                    <a:pt x="220" y="128"/>
                  </a:lnTo>
                  <a:lnTo>
                    <a:pt x="193" y="115"/>
                  </a:lnTo>
                  <a:lnTo>
                    <a:pt x="169" y="103"/>
                  </a:lnTo>
                  <a:lnTo>
                    <a:pt x="147" y="92"/>
                  </a:lnTo>
                  <a:lnTo>
                    <a:pt x="128" y="80"/>
                  </a:lnTo>
                  <a:lnTo>
                    <a:pt x="111" y="70"/>
                  </a:lnTo>
                  <a:lnTo>
                    <a:pt x="99" y="62"/>
                  </a:lnTo>
                  <a:lnTo>
                    <a:pt x="87" y="55"/>
                  </a:lnTo>
                  <a:lnTo>
                    <a:pt x="79" y="49"/>
                  </a:lnTo>
                  <a:lnTo>
                    <a:pt x="75" y="46"/>
                  </a:lnTo>
                  <a:lnTo>
                    <a:pt x="73" y="45"/>
                  </a:lnTo>
                  <a:close/>
                </a:path>
              </a:pathLst>
            </a:custGeom>
            <a:solidFill>
              <a:srgbClr val="FFFF6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4"/>
            <p:cNvSpPr>
              <a:spLocks/>
            </p:cNvSpPr>
            <p:nvPr/>
          </p:nvSpPr>
          <p:spPr bwMode="auto">
            <a:xfrm>
              <a:off x="6613525" y="1889125"/>
              <a:ext cx="127000" cy="74613"/>
            </a:xfrm>
            <a:custGeom>
              <a:avLst/>
              <a:gdLst>
                <a:gd name="T0" fmla="*/ 15 w 160"/>
                <a:gd name="T1" fmla="*/ 46 h 95"/>
                <a:gd name="T2" fmla="*/ 127 w 160"/>
                <a:gd name="T3" fmla="*/ 94 h 95"/>
                <a:gd name="T4" fmla="*/ 127 w 160"/>
                <a:gd name="T5" fmla="*/ 94 h 95"/>
                <a:gd name="T6" fmla="*/ 136 w 160"/>
                <a:gd name="T7" fmla="*/ 95 h 95"/>
                <a:gd name="T8" fmla="*/ 145 w 160"/>
                <a:gd name="T9" fmla="*/ 94 h 95"/>
                <a:gd name="T10" fmla="*/ 153 w 160"/>
                <a:gd name="T11" fmla="*/ 88 h 95"/>
                <a:gd name="T12" fmla="*/ 159 w 160"/>
                <a:gd name="T13" fmla="*/ 80 h 95"/>
                <a:gd name="T14" fmla="*/ 160 w 160"/>
                <a:gd name="T15" fmla="*/ 71 h 95"/>
                <a:gd name="T16" fmla="*/ 159 w 160"/>
                <a:gd name="T17" fmla="*/ 61 h 95"/>
                <a:gd name="T18" fmla="*/ 153 w 160"/>
                <a:gd name="T19" fmla="*/ 53 h 95"/>
                <a:gd name="T20" fmla="*/ 145 w 160"/>
                <a:gd name="T21" fmla="*/ 49 h 95"/>
                <a:gd name="T22" fmla="*/ 145 w 160"/>
                <a:gd name="T23" fmla="*/ 49 h 95"/>
                <a:gd name="T24" fmla="*/ 33 w 160"/>
                <a:gd name="T25" fmla="*/ 3 h 95"/>
                <a:gd name="T26" fmla="*/ 33 w 160"/>
                <a:gd name="T27" fmla="*/ 3 h 95"/>
                <a:gd name="T28" fmla="*/ 24 w 160"/>
                <a:gd name="T29" fmla="*/ 0 h 95"/>
                <a:gd name="T30" fmla="*/ 15 w 160"/>
                <a:gd name="T31" fmla="*/ 2 h 95"/>
                <a:gd name="T32" fmla="*/ 7 w 160"/>
                <a:gd name="T33" fmla="*/ 7 h 95"/>
                <a:gd name="T34" fmla="*/ 1 w 160"/>
                <a:gd name="T35" fmla="*/ 15 h 95"/>
                <a:gd name="T36" fmla="*/ 0 w 160"/>
                <a:gd name="T37" fmla="*/ 25 h 95"/>
                <a:gd name="T38" fmla="*/ 1 w 160"/>
                <a:gd name="T39" fmla="*/ 34 h 95"/>
                <a:gd name="T40" fmla="*/ 7 w 160"/>
                <a:gd name="T41" fmla="*/ 42 h 95"/>
                <a:gd name="T42" fmla="*/ 15 w 160"/>
                <a:gd name="T43" fmla="*/ 46 h 95"/>
                <a:gd name="T44" fmla="*/ 15 w 160"/>
                <a:gd name="T45" fmla="*/ 4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0" h="95">
                  <a:moveTo>
                    <a:pt x="15" y="46"/>
                  </a:moveTo>
                  <a:lnTo>
                    <a:pt x="127" y="94"/>
                  </a:lnTo>
                  <a:lnTo>
                    <a:pt x="127" y="94"/>
                  </a:lnTo>
                  <a:lnTo>
                    <a:pt x="136" y="95"/>
                  </a:lnTo>
                  <a:lnTo>
                    <a:pt x="145" y="94"/>
                  </a:lnTo>
                  <a:lnTo>
                    <a:pt x="153" y="88"/>
                  </a:lnTo>
                  <a:lnTo>
                    <a:pt x="159" y="80"/>
                  </a:lnTo>
                  <a:lnTo>
                    <a:pt x="160" y="71"/>
                  </a:lnTo>
                  <a:lnTo>
                    <a:pt x="159" y="61"/>
                  </a:lnTo>
                  <a:lnTo>
                    <a:pt x="153" y="53"/>
                  </a:lnTo>
                  <a:lnTo>
                    <a:pt x="145" y="49"/>
                  </a:lnTo>
                  <a:lnTo>
                    <a:pt x="145" y="49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24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1" y="15"/>
                  </a:lnTo>
                  <a:lnTo>
                    <a:pt x="0" y="25"/>
                  </a:lnTo>
                  <a:lnTo>
                    <a:pt x="1" y="34"/>
                  </a:lnTo>
                  <a:lnTo>
                    <a:pt x="7" y="42"/>
                  </a:lnTo>
                  <a:lnTo>
                    <a:pt x="15" y="46"/>
                  </a:lnTo>
                  <a:lnTo>
                    <a:pt x="15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auto">
            <a:xfrm>
              <a:off x="6262688" y="2627313"/>
              <a:ext cx="947738" cy="188913"/>
            </a:xfrm>
            <a:custGeom>
              <a:avLst/>
              <a:gdLst>
                <a:gd name="T0" fmla="*/ 5 w 1193"/>
                <a:gd name="T1" fmla="*/ 57 h 238"/>
                <a:gd name="T2" fmla="*/ 29 w 1193"/>
                <a:gd name="T3" fmla="*/ 76 h 238"/>
                <a:gd name="T4" fmla="*/ 71 w 1193"/>
                <a:gd name="T5" fmla="*/ 103 h 238"/>
                <a:gd name="T6" fmla="*/ 132 w 1193"/>
                <a:gd name="T7" fmla="*/ 138 h 238"/>
                <a:gd name="T8" fmla="*/ 211 w 1193"/>
                <a:gd name="T9" fmla="*/ 173 h 238"/>
                <a:gd name="T10" fmla="*/ 304 w 1193"/>
                <a:gd name="T11" fmla="*/ 204 h 238"/>
                <a:gd name="T12" fmla="*/ 412 w 1193"/>
                <a:gd name="T13" fmla="*/ 228 h 238"/>
                <a:gd name="T14" fmla="*/ 533 w 1193"/>
                <a:gd name="T15" fmla="*/ 238 h 238"/>
                <a:gd name="T16" fmla="*/ 636 w 1193"/>
                <a:gd name="T17" fmla="*/ 235 h 238"/>
                <a:gd name="T18" fmla="*/ 712 w 1193"/>
                <a:gd name="T19" fmla="*/ 226 h 238"/>
                <a:gd name="T20" fmla="*/ 788 w 1193"/>
                <a:gd name="T21" fmla="*/ 212 h 238"/>
                <a:gd name="T22" fmla="*/ 861 w 1193"/>
                <a:gd name="T23" fmla="*/ 193 h 238"/>
                <a:gd name="T24" fmla="*/ 936 w 1193"/>
                <a:gd name="T25" fmla="*/ 169 h 238"/>
                <a:gd name="T26" fmla="*/ 1010 w 1193"/>
                <a:gd name="T27" fmla="*/ 139 h 238"/>
                <a:gd name="T28" fmla="*/ 1082 w 1193"/>
                <a:gd name="T29" fmla="*/ 103 h 238"/>
                <a:gd name="T30" fmla="*/ 1156 w 1193"/>
                <a:gd name="T31" fmla="*/ 63 h 238"/>
                <a:gd name="T32" fmla="*/ 1168 w 1193"/>
                <a:gd name="T33" fmla="*/ 0 h 238"/>
                <a:gd name="T34" fmla="*/ 1096 w 1193"/>
                <a:gd name="T35" fmla="*/ 42 h 238"/>
                <a:gd name="T36" fmla="*/ 1026 w 1193"/>
                <a:gd name="T37" fmla="*/ 78 h 238"/>
                <a:gd name="T38" fmla="*/ 955 w 1193"/>
                <a:gd name="T39" fmla="*/ 110 h 238"/>
                <a:gd name="T40" fmla="*/ 884 w 1193"/>
                <a:gd name="T41" fmla="*/ 136 h 238"/>
                <a:gd name="T42" fmla="*/ 814 w 1193"/>
                <a:gd name="T43" fmla="*/ 156 h 238"/>
                <a:gd name="T44" fmla="*/ 742 w 1193"/>
                <a:gd name="T45" fmla="*/ 173 h 238"/>
                <a:gd name="T46" fmla="*/ 669 w 1193"/>
                <a:gd name="T47" fmla="*/ 184 h 238"/>
                <a:gd name="T48" fmla="*/ 595 w 1193"/>
                <a:gd name="T49" fmla="*/ 190 h 238"/>
                <a:gd name="T50" fmla="*/ 476 w 1193"/>
                <a:gd name="T51" fmla="*/ 186 h 238"/>
                <a:gd name="T52" fmla="*/ 366 w 1193"/>
                <a:gd name="T53" fmla="*/ 169 h 238"/>
                <a:gd name="T54" fmla="*/ 271 w 1193"/>
                <a:gd name="T55" fmla="*/ 143 h 238"/>
                <a:gd name="T56" fmla="*/ 189 w 1193"/>
                <a:gd name="T57" fmla="*/ 110 h 238"/>
                <a:gd name="T58" fmla="*/ 122 w 1193"/>
                <a:gd name="T59" fmla="*/ 77 h 238"/>
                <a:gd name="T60" fmla="*/ 72 w 1193"/>
                <a:gd name="T61" fmla="*/ 47 h 238"/>
                <a:gd name="T62" fmla="*/ 41 w 1193"/>
                <a:gd name="T63" fmla="*/ 26 h 238"/>
                <a:gd name="T64" fmla="*/ 31 w 1193"/>
                <a:gd name="T65" fmla="*/ 1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93" h="238">
                  <a:moveTo>
                    <a:pt x="0" y="54"/>
                  </a:moveTo>
                  <a:lnTo>
                    <a:pt x="5" y="57"/>
                  </a:lnTo>
                  <a:lnTo>
                    <a:pt x="14" y="65"/>
                  </a:lnTo>
                  <a:lnTo>
                    <a:pt x="29" y="76"/>
                  </a:lnTo>
                  <a:lnTo>
                    <a:pt x="47" y="89"/>
                  </a:lnTo>
                  <a:lnTo>
                    <a:pt x="71" y="103"/>
                  </a:lnTo>
                  <a:lnTo>
                    <a:pt x="100" y="121"/>
                  </a:lnTo>
                  <a:lnTo>
                    <a:pt x="132" y="138"/>
                  </a:lnTo>
                  <a:lnTo>
                    <a:pt x="169" y="155"/>
                  </a:lnTo>
                  <a:lnTo>
                    <a:pt x="211" y="173"/>
                  </a:lnTo>
                  <a:lnTo>
                    <a:pt x="256" y="189"/>
                  </a:lnTo>
                  <a:lnTo>
                    <a:pt x="304" y="204"/>
                  </a:lnTo>
                  <a:lnTo>
                    <a:pt x="357" y="217"/>
                  </a:lnTo>
                  <a:lnTo>
                    <a:pt x="412" y="228"/>
                  </a:lnTo>
                  <a:lnTo>
                    <a:pt x="471" y="235"/>
                  </a:lnTo>
                  <a:lnTo>
                    <a:pt x="533" y="238"/>
                  </a:lnTo>
                  <a:lnTo>
                    <a:pt x="598" y="237"/>
                  </a:lnTo>
                  <a:lnTo>
                    <a:pt x="636" y="235"/>
                  </a:lnTo>
                  <a:lnTo>
                    <a:pt x="674" y="231"/>
                  </a:lnTo>
                  <a:lnTo>
                    <a:pt x="712" y="226"/>
                  </a:lnTo>
                  <a:lnTo>
                    <a:pt x="750" y="220"/>
                  </a:lnTo>
                  <a:lnTo>
                    <a:pt x="788" y="212"/>
                  </a:lnTo>
                  <a:lnTo>
                    <a:pt x="825" y="204"/>
                  </a:lnTo>
                  <a:lnTo>
                    <a:pt x="861" y="193"/>
                  </a:lnTo>
                  <a:lnTo>
                    <a:pt x="899" y="182"/>
                  </a:lnTo>
                  <a:lnTo>
                    <a:pt x="936" y="169"/>
                  </a:lnTo>
                  <a:lnTo>
                    <a:pt x="973" y="154"/>
                  </a:lnTo>
                  <a:lnTo>
                    <a:pt x="1010" y="139"/>
                  </a:lnTo>
                  <a:lnTo>
                    <a:pt x="1047" y="122"/>
                  </a:lnTo>
                  <a:lnTo>
                    <a:pt x="1082" y="103"/>
                  </a:lnTo>
                  <a:lnTo>
                    <a:pt x="1119" y="84"/>
                  </a:lnTo>
                  <a:lnTo>
                    <a:pt x="1156" y="63"/>
                  </a:lnTo>
                  <a:lnTo>
                    <a:pt x="1193" y="41"/>
                  </a:lnTo>
                  <a:lnTo>
                    <a:pt x="1168" y="0"/>
                  </a:lnTo>
                  <a:lnTo>
                    <a:pt x="1132" y="22"/>
                  </a:lnTo>
                  <a:lnTo>
                    <a:pt x="1096" y="42"/>
                  </a:lnTo>
                  <a:lnTo>
                    <a:pt x="1061" y="61"/>
                  </a:lnTo>
                  <a:lnTo>
                    <a:pt x="1026" y="78"/>
                  </a:lnTo>
                  <a:lnTo>
                    <a:pt x="990" y="95"/>
                  </a:lnTo>
                  <a:lnTo>
                    <a:pt x="955" y="110"/>
                  </a:lnTo>
                  <a:lnTo>
                    <a:pt x="920" y="123"/>
                  </a:lnTo>
                  <a:lnTo>
                    <a:pt x="884" y="136"/>
                  </a:lnTo>
                  <a:lnTo>
                    <a:pt x="849" y="147"/>
                  </a:lnTo>
                  <a:lnTo>
                    <a:pt x="814" y="156"/>
                  </a:lnTo>
                  <a:lnTo>
                    <a:pt x="777" y="166"/>
                  </a:lnTo>
                  <a:lnTo>
                    <a:pt x="742" y="173"/>
                  </a:lnTo>
                  <a:lnTo>
                    <a:pt x="706" y="178"/>
                  </a:lnTo>
                  <a:lnTo>
                    <a:pt x="669" y="184"/>
                  </a:lnTo>
                  <a:lnTo>
                    <a:pt x="632" y="188"/>
                  </a:lnTo>
                  <a:lnTo>
                    <a:pt x="595" y="190"/>
                  </a:lnTo>
                  <a:lnTo>
                    <a:pt x="534" y="190"/>
                  </a:lnTo>
                  <a:lnTo>
                    <a:pt x="476" y="186"/>
                  </a:lnTo>
                  <a:lnTo>
                    <a:pt x="419" y="179"/>
                  </a:lnTo>
                  <a:lnTo>
                    <a:pt x="366" y="169"/>
                  </a:lnTo>
                  <a:lnTo>
                    <a:pt x="317" y="156"/>
                  </a:lnTo>
                  <a:lnTo>
                    <a:pt x="271" y="143"/>
                  </a:lnTo>
                  <a:lnTo>
                    <a:pt x="228" y="127"/>
                  </a:lnTo>
                  <a:lnTo>
                    <a:pt x="189" y="110"/>
                  </a:lnTo>
                  <a:lnTo>
                    <a:pt x="153" y="93"/>
                  </a:lnTo>
                  <a:lnTo>
                    <a:pt x="122" y="77"/>
                  </a:lnTo>
                  <a:lnTo>
                    <a:pt x="96" y="61"/>
                  </a:lnTo>
                  <a:lnTo>
                    <a:pt x="72" y="47"/>
                  </a:lnTo>
                  <a:lnTo>
                    <a:pt x="55" y="36"/>
                  </a:lnTo>
                  <a:lnTo>
                    <a:pt x="41" y="26"/>
                  </a:lnTo>
                  <a:lnTo>
                    <a:pt x="33" y="19"/>
                  </a:lnTo>
                  <a:lnTo>
                    <a:pt x="31" y="17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auto">
            <a:xfrm>
              <a:off x="6440488" y="2814638"/>
              <a:ext cx="590550" cy="277813"/>
            </a:xfrm>
            <a:custGeom>
              <a:avLst/>
              <a:gdLst>
                <a:gd name="T0" fmla="*/ 361 w 744"/>
                <a:gd name="T1" fmla="*/ 112 h 350"/>
                <a:gd name="T2" fmla="*/ 0 w 744"/>
                <a:gd name="T3" fmla="*/ 16 h 350"/>
                <a:gd name="T4" fmla="*/ 114 w 744"/>
                <a:gd name="T5" fmla="*/ 350 h 350"/>
                <a:gd name="T6" fmla="*/ 376 w 744"/>
                <a:gd name="T7" fmla="*/ 229 h 350"/>
                <a:gd name="T8" fmla="*/ 636 w 744"/>
                <a:gd name="T9" fmla="*/ 340 h 350"/>
                <a:gd name="T10" fmla="*/ 744 w 744"/>
                <a:gd name="T11" fmla="*/ 0 h 350"/>
                <a:gd name="T12" fmla="*/ 361 w 744"/>
                <a:gd name="T13" fmla="*/ 112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4" h="350">
                  <a:moveTo>
                    <a:pt x="361" y="112"/>
                  </a:moveTo>
                  <a:lnTo>
                    <a:pt x="0" y="16"/>
                  </a:lnTo>
                  <a:lnTo>
                    <a:pt x="114" y="350"/>
                  </a:lnTo>
                  <a:lnTo>
                    <a:pt x="376" y="229"/>
                  </a:lnTo>
                  <a:lnTo>
                    <a:pt x="636" y="340"/>
                  </a:lnTo>
                  <a:lnTo>
                    <a:pt x="744" y="0"/>
                  </a:lnTo>
                  <a:lnTo>
                    <a:pt x="361" y="1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auto">
            <a:xfrm>
              <a:off x="6505575" y="2878138"/>
              <a:ext cx="460375" cy="157163"/>
            </a:xfrm>
            <a:custGeom>
              <a:avLst/>
              <a:gdLst>
                <a:gd name="T0" fmla="*/ 521 w 582"/>
                <a:gd name="T1" fmla="*/ 189 h 198"/>
                <a:gd name="T2" fmla="*/ 293 w 582"/>
                <a:gd name="T3" fmla="*/ 93 h 198"/>
                <a:gd name="T4" fmla="*/ 63 w 582"/>
                <a:gd name="T5" fmla="*/ 198 h 198"/>
                <a:gd name="T6" fmla="*/ 0 w 582"/>
                <a:gd name="T7" fmla="*/ 13 h 198"/>
                <a:gd name="T8" fmla="*/ 280 w 582"/>
                <a:gd name="T9" fmla="*/ 88 h 198"/>
                <a:gd name="T10" fmla="*/ 582 w 582"/>
                <a:gd name="T11" fmla="*/ 0 h 198"/>
                <a:gd name="T12" fmla="*/ 521 w 582"/>
                <a:gd name="T13" fmla="*/ 18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2" h="198">
                  <a:moveTo>
                    <a:pt x="521" y="189"/>
                  </a:moveTo>
                  <a:lnTo>
                    <a:pt x="293" y="93"/>
                  </a:lnTo>
                  <a:lnTo>
                    <a:pt x="63" y="198"/>
                  </a:lnTo>
                  <a:lnTo>
                    <a:pt x="0" y="13"/>
                  </a:lnTo>
                  <a:lnTo>
                    <a:pt x="280" y="88"/>
                  </a:lnTo>
                  <a:lnTo>
                    <a:pt x="582" y="0"/>
                  </a:lnTo>
                  <a:lnTo>
                    <a:pt x="521" y="189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auto">
            <a:xfrm>
              <a:off x="6475413" y="2366963"/>
              <a:ext cx="347663" cy="84138"/>
            </a:xfrm>
            <a:custGeom>
              <a:avLst/>
              <a:gdLst>
                <a:gd name="T0" fmla="*/ 0 w 438"/>
                <a:gd name="T1" fmla="*/ 58 h 106"/>
                <a:gd name="T2" fmla="*/ 5 w 438"/>
                <a:gd name="T3" fmla="*/ 61 h 106"/>
                <a:gd name="T4" fmla="*/ 14 w 438"/>
                <a:gd name="T5" fmla="*/ 64 h 106"/>
                <a:gd name="T6" fmla="*/ 28 w 438"/>
                <a:gd name="T7" fmla="*/ 70 h 106"/>
                <a:gd name="T8" fmla="*/ 45 w 438"/>
                <a:gd name="T9" fmla="*/ 76 h 106"/>
                <a:gd name="T10" fmla="*/ 67 w 438"/>
                <a:gd name="T11" fmla="*/ 83 h 106"/>
                <a:gd name="T12" fmla="*/ 91 w 438"/>
                <a:gd name="T13" fmla="*/ 89 h 106"/>
                <a:gd name="T14" fmla="*/ 120 w 438"/>
                <a:gd name="T15" fmla="*/ 96 h 106"/>
                <a:gd name="T16" fmla="*/ 150 w 438"/>
                <a:gd name="T17" fmla="*/ 101 h 106"/>
                <a:gd name="T18" fmla="*/ 182 w 438"/>
                <a:gd name="T19" fmla="*/ 104 h 106"/>
                <a:gd name="T20" fmla="*/ 217 w 438"/>
                <a:gd name="T21" fmla="*/ 106 h 106"/>
                <a:gd name="T22" fmla="*/ 252 w 438"/>
                <a:gd name="T23" fmla="*/ 104 h 106"/>
                <a:gd name="T24" fmla="*/ 289 w 438"/>
                <a:gd name="T25" fmla="*/ 100 h 106"/>
                <a:gd name="T26" fmla="*/ 326 w 438"/>
                <a:gd name="T27" fmla="*/ 91 h 106"/>
                <a:gd name="T28" fmla="*/ 364 w 438"/>
                <a:gd name="T29" fmla="*/ 78 h 106"/>
                <a:gd name="T30" fmla="*/ 401 w 438"/>
                <a:gd name="T31" fmla="*/ 62 h 106"/>
                <a:gd name="T32" fmla="*/ 438 w 438"/>
                <a:gd name="T33" fmla="*/ 39 h 106"/>
                <a:gd name="T34" fmla="*/ 410 w 438"/>
                <a:gd name="T35" fmla="*/ 0 h 106"/>
                <a:gd name="T36" fmla="*/ 378 w 438"/>
                <a:gd name="T37" fmla="*/ 19 h 106"/>
                <a:gd name="T38" fmla="*/ 345 w 438"/>
                <a:gd name="T39" fmla="*/ 34 h 106"/>
                <a:gd name="T40" fmla="*/ 311 w 438"/>
                <a:gd name="T41" fmla="*/ 46 h 106"/>
                <a:gd name="T42" fmla="*/ 278 w 438"/>
                <a:gd name="T43" fmla="*/ 53 h 106"/>
                <a:gd name="T44" fmla="*/ 244 w 438"/>
                <a:gd name="T45" fmla="*/ 56 h 106"/>
                <a:gd name="T46" fmla="*/ 213 w 438"/>
                <a:gd name="T47" fmla="*/ 57 h 106"/>
                <a:gd name="T48" fmla="*/ 182 w 438"/>
                <a:gd name="T49" fmla="*/ 55 h 106"/>
                <a:gd name="T50" fmla="*/ 152 w 438"/>
                <a:gd name="T51" fmla="*/ 51 h 106"/>
                <a:gd name="T52" fmla="*/ 126 w 438"/>
                <a:gd name="T53" fmla="*/ 47 h 106"/>
                <a:gd name="T54" fmla="*/ 100 w 438"/>
                <a:gd name="T55" fmla="*/ 41 h 106"/>
                <a:gd name="T56" fmla="*/ 77 w 438"/>
                <a:gd name="T57" fmla="*/ 35 h 106"/>
                <a:gd name="T58" fmla="*/ 59 w 438"/>
                <a:gd name="T59" fmla="*/ 30 h 106"/>
                <a:gd name="T60" fmla="*/ 43 w 438"/>
                <a:gd name="T61" fmla="*/ 24 h 106"/>
                <a:gd name="T62" fmla="*/ 31 w 438"/>
                <a:gd name="T63" fmla="*/ 19 h 106"/>
                <a:gd name="T64" fmla="*/ 23 w 438"/>
                <a:gd name="T65" fmla="*/ 16 h 106"/>
                <a:gd name="T66" fmla="*/ 21 w 438"/>
                <a:gd name="T67" fmla="*/ 15 h 106"/>
                <a:gd name="T68" fmla="*/ 0 w 438"/>
                <a:gd name="T69" fmla="*/ 5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8" h="106">
                  <a:moveTo>
                    <a:pt x="0" y="58"/>
                  </a:moveTo>
                  <a:lnTo>
                    <a:pt x="5" y="61"/>
                  </a:lnTo>
                  <a:lnTo>
                    <a:pt x="14" y="64"/>
                  </a:lnTo>
                  <a:lnTo>
                    <a:pt x="28" y="70"/>
                  </a:lnTo>
                  <a:lnTo>
                    <a:pt x="45" y="76"/>
                  </a:lnTo>
                  <a:lnTo>
                    <a:pt x="67" y="83"/>
                  </a:lnTo>
                  <a:lnTo>
                    <a:pt x="91" y="89"/>
                  </a:lnTo>
                  <a:lnTo>
                    <a:pt x="120" y="96"/>
                  </a:lnTo>
                  <a:lnTo>
                    <a:pt x="150" y="101"/>
                  </a:lnTo>
                  <a:lnTo>
                    <a:pt x="182" y="104"/>
                  </a:lnTo>
                  <a:lnTo>
                    <a:pt x="217" y="106"/>
                  </a:lnTo>
                  <a:lnTo>
                    <a:pt x="252" y="104"/>
                  </a:lnTo>
                  <a:lnTo>
                    <a:pt x="289" y="100"/>
                  </a:lnTo>
                  <a:lnTo>
                    <a:pt x="326" y="91"/>
                  </a:lnTo>
                  <a:lnTo>
                    <a:pt x="364" y="78"/>
                  </a:lnTo>
                  <a:lnTo>
                    <a:pt x="401" y="62"/>
                  </a:lnTo>
                  <a:lnTo>
                    <a:pt x="438" y="39"/>
                  </a:lnTo>
                  <a:lnTo>
                    <a:pt x="410" y="0"/>
                  </a:lnTo>
                  <a:lnTo>
                    <a:pt x="378" y="19"/>
                  </a:lnTo>
                  <a:lnTo>
                    <a:pt x="345" y="34"/>
                  </a:lnTo>
                  <a:lnTo>
                    <a:pt x="311" y="46"/>
                  </a:lnTo>
                  <a:lnTo>
                    <a:pt x="278" y="53"/>
                  </a:lnTo>
                  <a:lnTo>
                    <a:pt x="244" y="56"/>
                  </a:lnTo>
                  <a:lnTo>
                    <a:pt x="213" y="57"/>
                  </a:lnTo>
                  <a:lnTo>
                    <a:pt x="182" y="55"/>
                  </a:lnTo>
                  <a:lnTo>
                    <a:pt x="152" y="51"/>
                  </a:lnTo>
                  <a:lnTo>
                    <a:pt x="126" y="47"/>
                  </a:lnTo>
                  <a:lnTo>
                    <a:pt x="100" y="41"/>
                  </a:lnTo>
                  <a:lnTo>
                    <a:pt x="77" y="35"/>
                  </a:lnTo>
                  <a:lnTo>
                    <a:pt x="59" y="30"/>
                  </a:lnTo>
                  <a:lnTo>
                    <a:pt x="43" y="24"/>
                  </a:lnTo>
                  <a:lnTo>
                    <a:pt x="31" y="19"/>
                  </a:lnTo>
                  <a:lnTo>
                    <a:pt x="23" y="16"/>
                  </a:lnTo>
                  <a:lnTo>
                    <a:pt x="21" y="15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auto">
            <a:xfrm>
              <a:off x="6570663" y="2424113"/>
              <a:ext cx="139700" cy="130175"/>
            </a:xfrm>
            <a:custGeom>
              <a:avLst/>
              <a:gdLst>
                <a:gd name="T0" fmla="*/ 175 w 175"/>
                <a:gd name="T1" fmla="*/ 0 h 165"/>
                <a:gd name="T2" fmla="*/ 127 w 175"/>
                <a:gd name="T3" fmla="*/ 0 h 165"/>
                <a:gd name="T4" fmla="*/ 127 w 175"/>
                <a:gd name="T5" fmla="*/ 114 h 165"/>
                <a:gd name="T6" fmla="*/ 48 w 175"/>
                <a:gd name="T7" fmla="*/ 117 h 165"/>
                <a:gd name="T8" fmla="*/ 48 w 175"/>
                <a:gd name="T9" fmla="*/ 3 h 165"/>
                <a:gd name="T10" fmla="*/ 0 w 175"/>
                <a:gd name="T11" fmla="*/ 3 h 165"/>
                <a:gd name="T12" fmla="*/ 1 w 175"/>
                <a:gd name="T13" fmla="*/ 165 h 165"/>
                <a:gd name="T14" fmla="*/ 175 w 175"/>
                <a:gd name="T15" fmla="*/ 161 h 165"/>
                <a:gd name="T16" fmla="*/ 175 w 175"/>
                <a:gd name="T1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65">
                  <a:moveTo>
                    <a:pt x="175" y="0"/>
                  </a:moveTo>
                  <a:lnTo>
                    <a:pt x="127" y="0"/>
                  </a:lnTo>
                  <a:lnTo>
                    <a:pt x="127" y="114"/>
                  </a:lnTo>
                  <a:lnTo>
                    <a:pt x="48" y="117"/>
                  </a:lnTo>
                  <a:lnTo>
                    <a:pt x="48" y="3"/>
                  </a:lnTo>
                  <a:lnTo>
                    <a:pt x="0" y="3"/>
                  </a:lnTo>
                  <a:lnTo>
                    <a:pt x="1" y="165"/>
                  </a:lnTo>
                  <a:lnTo>
                    <a:pt x="175" y="16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auto">
            <a:xfrm>
              <a:off x="6507163" y="2005013"/>
              <a:ext cx="271463" cy="276225"/>
            </a:xfrm>
            <a:custGeom>
              <a:avLst/>
              <a:gdLst>
                <a:gd name="T0" fmla="*/ 170 w 340"/>
                <a:gd name="T1" fmla="*/ 349 h 349"/>
                <a:gd name="T2" fmla="*/ 187 w 340"/>
                <a:gd name="T3" fmla="*/ 347 h 349"/>
                <a:gd name="T4" fmla="*/ 203 w 340"/>
                <a:gd name="T5" fmla="*/ 345 h 349"/>
                <a:gd name="T6" fmla="*/ 220 w 340"/>
                <a:gd name="T7" fmla="*/ 342 h 349"/>
                <a:gd name="T8" fmla="*/ 235 w 340"/>
                <a:gd name="T9" fmla="*/ 336 h 349"/>
                <a:gd name="T10" fmla="*/ 249 w 340"/>
                <a:gd name="T11" fmla="*/ 329 h 349"/>
                <a:gd name="T12" fmla="*/ 263 w 340"/>
                <a:gd name="T13" fmla="*/ 321 h 349"/>
                <a:gd name="T14" fmla="*/ 276 w 340"/>
                <a:gd name="T15" fmla="*/ 312 h 349"/>
                <a:gd name="T16" fmla="*/ 289 w 340"/>
                <a:gd name="T17" fmla="*/ 300 h 349"/>
                <a:gd name="T18" fmla="*/ 300 w 340"/>
                <a:gd name="T19" fmla="*/ 288 h 349"/>
                <a:gd name="T20" fmla="*/ 311 w 340"/>
                <a:gd name="T21" fmla="*/ 273 h 349"/>
                <a:gd name="T22" fmla="*/ 320 w 340"/>
                <a:gd name="T23" fmla="*/ 259 h 349"/>
                <a:gd name="T24" fmla="*/ 327 w 340"/>
                <a:gd name="T25" fmla="*/ 243 h 349"/>
                <a:gd name="T26" fmla="*/ 332 w 340"/>
                <a:gd name="T27" fmla="*/ 226 h 349"/>
                <a:gd name="T28" fmla="*/ 337 w 340"/>
                <a:gd name="T29" fmla="*/ 209 h 349"/>
                <a:gd name="T30" fmla="*/ 339 w 340"/>
                <a:gd name="T31" fmla="*/ 192 h 349"/>
                <a:gd name="T32" fmla="*/ 340 w 340"/>
                <a:gd name="T33" fmla="*/ 175 h 349"/>
                <a:gd name="T34" fmla="*/ 339 w 340"/>
                <a:gd name="T35" fmla="*/ 156 h 349"/>
                <a:gd name="T36" fmla="*/ 337 w 340"/>
                <a:gd name="T37" fmla="*/ 139 h 349"/>
                <a:gd name="T38" fmla="*/ 332 w 340"/>
                <a:gd name="T39" fmla="*/ 123 h 349"/>
                <a:gd name="T40" fmla="*/ 327 w 340"/>
                <a:gd name="T41" fmla="*/ 107 h 349"/>
                <a:gd name="T42" fmla="*/ 320 w 340"/>
                <a:gd name="T43" fmla="*/ 91 h 349"/>
                <a:gd name="T44" fmla="*/ 311 w 340"/>
                <a:gd name="T45" fmla="*/ 76 h 349"/>
                <a:gd name="T46" fmla="*/ 300 w 340"/>
                <a:gd name="T47" fmla="*/ 62 h 349"/>
                <a:gd name="T48" fmla="*/ 289 w 340"/>
                <a:gd name="T49" fmla="*/ 49 h 349"/>
                <a:gd name="T50" fmla="*/ 276 w 340"/>
                <a:gd name="T51" fmla="*/ 38 h 349"/>
                <a:gd name="T52" fmla="*/ 263 w 340"/>
                <a:gd name="T53" fmla="*/ 27 h 349"/>
                <a:gd name="T54" fmla="*/ 249 w 340"/>
                <a:gd name="T55" fmla="*/ 19 h 349"/>
                <a:gd name="T56" fmla="*/ 235 w 340"/>
                <a:gd name="T57" fmla="*/ 12 h 349"/>
                <a:gd name="T58" fmla="*/ 220 w 340"/>
                <a:gd name="T59" fmla="*/ 7 h 349"/>
                <a:gd name="T60" fmla="*/ 203 w 340"/>
                <a:gd name="T61" fmla="*/ 3 h 349"/>
                <a:gd name="T62" fmla="*/ 187 w 340"/>
                <a:gd name="T63" fmla="*/ 1 h 349"/>
                <a:gd name="T64" fmla="*/ 170 w 340"/>
                <a:gd name="T65" fmla="*/ 0 h 349"/>
                <a:gd name="T66" fmla="*/ 135 w 340"/>
                <a:gd name="T67" fmla="*/ 3 h 349"/>
                <a:gd name="T68" fmla="*/ 104 w 340"/>
                <a:gd name="T69" fmla="*/ 13 h 349"/>
                <a:gd name="T70" fmla="*/ 76 w 340"/>
                <a:gd name="T71" fmla="*/ 30 h 349"/>
                <a:gd name="T72" fmla="*/ 50 w 340"/>
                <a:gd name="T73" fmla="*/ 50 h 349"/>
                <a:gd name="T74" fmla="*/ 28 w 340"/>
                <a:gd name="T75" fmla="*/ 77 h 349"/>
                <a:gd name="T76" fmla="*/ 13 w 340"/>
                <a:gd name="T77" fmla="*/ 107 h 349"/>
                <a:gd name="T78" fmla="*/ 3 w 340"/>
                <a:gd name="T79" fmla="*/ 139 h 349"/>
                <a:gd name="T80" fmla="*/ 0 w 340"/>
                <a:gd name="T81" fmla="*/ 175 h 349"/>
                <a:gd name="T82" fmla="*/ 1 w 340"/>
                <a:gd name="T83" fmla="*/ 192 h 349"/>
                <a:gd name="T84" fmla="*/ 3 w 340"/>
                <a:gd name="T85" fmla="*/ 209 h 349"/>
                <a:gd name="T86" fmla="*/ 8 w 340"/>
                <a:gd name="T87" fmla="*/ 226 h 349"/>
                <a:gd name="T88" fmla="*/ 13 w 340"/>
                <a:gd name="T89" fmla="*/ 243 h 349"/>
                <a:gd name="T90" fmla="*/ 20 w 340"/>
                <a:gd name="T91" fmla="*/ 259 h 349"/>
                <a:gd name="T92" fmla="*/ 30 w 340"/>
                <a:gd name="T93" fmla="*/ 273 h 349"/>
                <a:gd name="T94" fmla="*/ 40 w 340"/>
                <a:gd name="T95" fmla="*/ 288 h 349"/>
                <a:gd name="T96" fmla="*/ 51 w 340"/>
                <a:gd name="T97" fmla="*/ 300 h 349"/>
                <a:gd name="T98" fmla="*/ 64 w 340"/>
                <a:gd name="T99" fmla="*/ 312 h 349"/>
                <a:gd name="T100" fmla="*/ 78 w 340"/>
                <a:gd name="T101" fmla="*/ 321 h 349"/>
                <a:gd name="T102" fmla="*/ 92 w 340"/>
                <a:gd name="T103" fmla="*/ 329 h 349"/>
                <a:gd name="T104" fmla="*/ 107 w 340"/>
                <a:gd name="T105" fmla="*/ 336 h 349"/>
                <a:gd name="T106" fmla="*/ 122 w 340"/>
                <a:gd name="T107" fmla="*/ 342 h 349"/>
                <a:gd name="T108" fmla="*/ 138 w 340"/>
                <a:gd name="T109" fmla="*/ 345 h 349"/>
                <a:gd name="T110" fmla="*/ 154 w 340"/>
                <a:gd name="T111" fmla="*/ 347 h 349"/>
                <a:gd name="T112" fmla="*/ 170 w 340"/>
                <a:gd name="T113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0" h="349">
                  <a:moveTo>
                    <a:pt x="170" y="349"/>
                  </a:moveTo>
                  <a:lnTo>
                    <a:pt x="187" y="347"/>
                  </a:lnTo>
                  <a:lnTo>
                    <a:pt x="203" y="345"/>
                  </a:lnTo>
                  <a:lnTo>
                    <a:pt x="220" y="342"/>
                  </a:lnTo>
                  <a:lnTo>
                    <a:pt x="235" y="336"/>
                  </a:lnTo>
                  <a:lnTo>
                    <a:pt x="249" y="329"/>
                  </a:lnTo>
                  <a:lnTo>
                    <a:pt x="263" y="321"/>
                  </a:lnTo>
                  <a:lnTo>
                    <a:pt x="276" y="312"/>
                  </a:lnTo>
                  <a:lnTo>
                    <a:pt x="289" y="300"/>
                  </a:lnTo>
                  <a:lnTo>
                    <a:pt x="300" y="288"/>
                  </a:lnTo>
                  <a:lnTo>
                    <a:pt x="311" y="273"/>
                  </a:lnTo>
                  <a:lnTo>
                    <a:pt x="320" y="259"/>
                  </a:lnTo>
                  <a:lnTo>
                    <a:pt x="327" y="243"/>
                  </a:lnTo>
                  <a:lnTo>
                    <a:pt x="332" y="226"/>
                  </a:lnTo>
                  <a:lnTo>
                    <a:pt x="337" y="209"/>
                  </a:lnTo>
                  <a:lnTo>
                    <a:pt x="339" y="192"/>
                  </a:lnTo>
                  <a:lnTo>
                    <a:pt x="340" y="175"/>
                  </a:lnTo>
                  <a:lnTo>
                    <a:pt x="339" y="156"/>
                  </a:lnTo>
                  <a:lnTo>
                    <a:pt x="337" y="139"/>
                  </a:lnTo>
                  <a:lnTo>
                    <a:pt x="332" y="123"/>
                  </a:lnTo>
                  <a:lnTo>
                    <a:pt x="327" y="107"/>
                  </a:lnTo>
                  <a:lnTo>
                    <a:pt x="320" y="91"/>
                  </a:lnTo>
                  <a:lnTo>
                    <a:pt x="311" y="76"/>
                  </a:lnTo>
                  <a:lnTo>
                    <a:pt x="300" y="62"/>
                  </a:lnTo>
                  <a:lnTo>
                    <a:pt x="289" y="49"/>
                  </a:lnTo>
                  <a:lnTo>
                    <a:pt x="276" y="38"/>
                  </a:lnTo>
                  <a:lnTo>
                    <a:pt x="263" y="27"/>
                  </a:lnTo>
                  <a:lnTo>
                    <a:pt x="249" y="19"/>
                  </a:lnTo>
                  <a:lnTo>
                    <a:pt x="235" y="12"/>
                  </a:lnTo>
                  <a:lnTo>
                    <a:pt x="220" y="7"/>
                  </a:lnTo>
                  <a:lnTo>
                    <a:pt x="203" y="3"/>
                  </a:lnTo>
                  <a:lnTo>
                    <a:pt x="187" y="1"/>
                  </a:lnTo>
                  <a:lnTo>
                    <a:pt x="170" y="0"/>
                  </a:lnTo>
                  <a:lnTo>
                    <a:pt x="135" y="3"/>
                  </a:lnTo>
                  <a:lnTo>
                    <a:pt x="104" y="13"/>
                  </a:lnTo>
                  <a:lnTo>
                    <a:pt x="76" y="30"/>
                  </a:lnTo>
                  <a:lnTo>
                    <a:pt x="50" y="50"/>
                  </a:lnTo>
                  <a:lnTo>
                    <a:pt x="28" y="77"/>
                  </a:lnTo>
                  <a:lnTo>
                    <a:pt x="13" y="107"/>
                  </a:lnTo>
                  <a:lnTo>
                    <a:pt x="3" y="139"/>
                  </a:lnTo>
                  <a:lnTo>
                    <a:pt x="0" y="175"/>
                  </a:lnTo>
                  <a:lnTo>
                    <a:pt x="1" y="192"/>
                  </a:lnTo>
                  <a:lnTo>
                    <a:pt x="3" y="209"/>
                  </a:lnTo>
                  <a:lnTo>
                    <a:pt x="8" y="226"/>
                  </a:lnTo>
                  <a:lnTo>
                    <a:pt x="13" y="243"/>
                  </a:lnTo>
                  <a:lnTo>
                    <a:pt x="20" y="259"/>
                  </a:lnTo>
                  <a:lnTo>
                    <a:pt x="30" y="273"/>
                  </a:lnTo>
                  <a:lnTo>
                    <a:pt x="40" y="288"/>
                  </a:lnTo>
                  <a:lnTo>
                    <a:pt x="51" y="300"/>
                  </a:lnTo>
                  <a:lnTo>
                    <a:pt x="64" y="312"/>
                  </a:lnTo>
                  <a:lnTo>
                    <a:pt x="78" y="321"/>
                  </a:lnTo>
                  <a:lnTo>
                    <a:pt x="92" y="329"/>
                  </a:lnTo>
                  <a:lnTo>
                    <a:pt x="107" y="336"/>
                  </a:lnTo>
                  <a:lnTo>
                    <a:pt x="122" y="342"/>
                  </a:lnTo>
                  <a:lnTo>
                    <a:pt x="138" y="345"/>
                  </a:lnTo>
                  <a:lnTo>
                    <a:pt x="154" y="347"/>
                  </a:lnTo>
                  <a:lnTo>
                    <a:pt x="170" y="3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auto">
            <a:xfrm>
              <a:off x="6545263" y="2043113"/>
              <a:ext cx="195263" cy="201613"/>
            </a:xfrm>
            <a:custGeom>
              <a:avLst/>
              <a:gdLst>
                <a:gd name="T0" fmla="*/ 0 w 244"/>
                <a:gd name="T1" fmla="*/ 127 h 253"/>
                <a:gd name="T2" fmla="*/ 1 w 244"/>
                <a:gd name="T3" fmla="*/ 114 h 253"/>
                <a:gd name="T4" fmla="*/ 2 w 244"/>
                <a:gd name="T5" fmla="*/ 101 h 253"/>
                <a:gd name="T6" fmla="*/ 6 w 244"/>
                <a:gd name="T7" fmla="*/ 89 h 253"/>
                <a:gd name="T8" fmla="*/ 10 w 244"/>
                <a:gd name="T9" fmla="*/ 77 h 253"/>
                <a:gd name="T10" fmla="*/ 15 w 244"/>
                <a:gd name="T11" fmla="*/ 66 h 253"/>
                <a:gd name="T12" fmla="*/ 22 w 244"/>
                <a:gd name="T13" fmla="*/ 55 h 253"/>
                <a:gd name="T14" fmla="*/ 30 w 244"/>
                <a:gd name="T15" fmla="*/ 45 h 253"/>
                <a:gd name="T16" fmla="*/ 38 w 244"/>
                <a:gd name="T17" fmla="*/ 36 h 253"/>
                <a:gd name="T18" fmla="*/ 47 w 244"/>
                <a:gd name="T19" fmla="*/ 28 h 253"/>
                <a:gd name="T20" fmla="*/ 56 w 244"/>
                <a:gd name="T21" fmla="*/ 21 h 253"/>
                <a:gd name="T22" fmla="*/ 67 w 244"/>
                <a:gd name="T23" fmla="*/ 14 h 253"/>
                <a:gd name="T24" fmla="*/ 77 w 244"/>
                <a:gd name="T25" fmla="*/ 9 h 253"/>
                <a:gd name="T26" fmla="*/ 87 w 244"/>
                <a:gd name="T27" fmla="*/ 6 h 253"/>
                <a:gd name="T28" fmla="*/ 99 w 244"/>
                <a:gd name="T29" fmla="*/ 2 h 253"/>
                <a:gd name="T30" fmla="*/ 110 w 244"/>
                <a:gd name="T31" fmla="*/ 1 h 253"/>
                <a:gd name="T32" fmla="*/ 122 w 244"/>
                <a:gd name="T33" fmla="*/ 0 h 253"/>
                <a:gd name="T34" fmla="*/ 134 w 244"/>
                <a:gd name="T35" fmla="*/ 1 h 253"/>
                <a:gd name="T36" fmla="*/ 146 w 244"/>
                <a:gd name="T37" fmla="*/ 2 h 253"/>
                <a:gd name="T38" fmla="*/ 157 w 244"/>
                <a:gd name="T39" fmla="*/ 6 h 253"/>
                <a:gd name="T40" fmla="*/ 168 w 244"/>
                <a:gd name="T41" fmla="*/ 9 h 253"/>
                <a:gd name="T42" fmla="*/ 178 w 244"/>
                <a:gd name="T43" fmla="*/ 14 h 253"/>
                <a:gd name="T44" fmla="*/ 189 w 244"/>
                <a:gd name="T45" fmla="*/ 21 h 253"/>
                <a:gd name="T46" fmla="*/ 198 w 244"/>
                <a:gd name="T47" fmla="*/ 28 h 253"/>
                <a:gd name="T48" fmla="*/ 207 w 244"/>
                <a:gd name="T49" fmla="*/ 36 h 253"/>
                <a:gd name="T50" fmla="*/ 215 w 244"/>
                <a:gd name="T51" fmla="*/ 45 h 253"/>
                <a:gd name="T52" fmla="*/ 223 w 244"/>
                <a:gd name="T53" fmla="*/ 55 h 253"/>
                <a:gd name="T54" fmla="*/ 229 w 244"/>
                <a:gd name="T55" fmla="*/ 66 h 253"/>
                <a:gd name="T56" fmla="*/ 235 w 244"/>
                <a:gd name="T57" fmla="*/ 77 h 253"/>
                <a:gd name="T58" fmla="*/ 238 w 244"/>
                <a:gd name="T59" fmla="*/ 89 h 253"/>
                <a:gd name="T60" fmla="*/ 242 w 244"/>
                <a:gd name="T61" fmla="*/ 101 h 253"/>
                <a:gd name="T62" fmla="*/ 243 w 244"/>
                <a:gd name="T63" fmla="*/ 114 h 253"/>
                <a:gd name="T64" fmla="*/ 244 w 244"/>
                <a:gd name="T65" fmla="*/ 127 h 253"/>
                <a:gd name="T66" fmla="*/ 242 w 244"/>
                <a:gd name="T67" fmla="*/ 152 h 253"/>
                <a:gd name="T68" fmla="*/ 235 w 244"/>
                <a:gd name="T69" fmla="*/ 176 h 253"/>
                <a:gd name="T70" fmla="*/ 223 w 244"/>
                <a:gd name="T71" fmla="*/ 198 h 253"/>
                <a:gd name="T72" fmla="*/ 208 w 244"/>
                <a:gd name="T73" fmla="*/ 216 h 253"/>
                <a:gd name="T74" fmla="*/ 190 w 244"/>
                <a:gd name="T75" fmla="*/ 231 h 253"/>
                <a:gd name="T76" fmla="*/ 169 w 244"/>
                <a:gd name="T77" fmla="*/ 243 h 253"/>
                <a:gd name="T78" fmla="*/ 146 w 244"/>
                <a:gd name="T79" fmla="*/ 251 h 253"/>
                <a:gd name="T80" fmla="*/ 122 w 244"/>
                <a:gd name="T81" fmla="*/ 253 h 253"/>
                <a:gd name="T82" fmla="*/ 110 w 244"/>
                <a:gd name="T83" fmla="*/ 252 h 253"/>
                <a:gd name="T84" fmla="*/ 99 w 244"/>
                <a:gd name="T85" fmla="*/ 251 h 253"/>
                <a:gd name="T86" fmla="*/ 87 w 244"/>
                <a:gd name="T87" fmla="*/ 248 h 253"/>
                <a:gd name="T88" fmla="*/ 77 w 244"/>
                <a:gd name="T89" fmla="*/ 244 h 253"/>
                <a:gd name="T90" fmla="*/ 67 w 244"/>
                <a:gd name="T91" fmla="*/ 240 h 253"/>
                <a:gd name="T92" fmla="*/ 56 w 244"/>
                <a:gd name="T93" fmla="*/ 233 h 253"/>
                <a:gd name="T94" fmla="*/ 47 w 244"/>
                <a:gd name="T95" fmla="*/ 226 h 253"/>
                <a:gd name="T96" fmla="*/ 38 w 244"/>
                <a:gd name="T97" fmla="*/ 218 h 253"/>
                <a:gd name="T98" fmla="*/ 30 w 244"/>
                <a:gd name="T99" fmla="*/ 208 h 253"/>
                <a:gd name="T100" fmla="*/ 22 w 244"/>
                <a:gd name="T101" fmla="*/ 198 h 253"/>
                <a:gd name="T102" fmla="*/ 15 w 244"/>
                <a:gd name="T103" fmla="*/ 188 h 253"/>
                <a:gd name="T104" fmla="*/ 10 w 244"/>
                <a:gd name="T105" fmla="*/ 176 h 253"/>
                <a:gd name="T106" fmla="*/ 6 w 244"/>
                <a:gd name="T107" fmla="*/ 165 h 253"/>
                <a:gd name="T108" fmla="*/ 2 w 244"/>
                <a:gd name="T109" fmla="*/ 152 h 253"/>
                <a:gd name="T110" fmla="*/ 1 w 244"/>
                <a:gd name="T111" fmla="*/ 139 h 253"/>
                <a:gd name="T112" fmla="*/ 0 w 244"/>
                <a:gd name="T113" fmla="*/ 127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4" h="253">
                  <a:moveTo>
                    <a:pt x="0" y="127"/>
                  </a:moveTo>
                  <a:lnTo>
                    <a:pt x="1" y="114"/>
                  </a:lnTo>
                  <a:lnTo>
                    <a:pt x="2" y="101"/>
                  </a:lnTo>
                  <a:lnTo>
                    <a:pt x="6" y="89"/>
                  </a:lnTo>
                  <a:lnTo>
                    <a:pt x="10" y="77"/>
                  </a:lnTo>
                  <a:lnTo>
                    <a:pt x="15" y="66"/>
                  </a:lnTo>
                  <a:lnTo>
                    <a:pt x="22" y="55"/>
                  </a:lnTo>
                  <a:lnTo>
                    <a:pt x="30" y="45"/>
                  </a:lnTo>
                  <a:lnTo>
                    <a:pt x="38" y="36"/>
                  </a:lnTo>
                  <a:lnTo>
                    <a:pt x="47" y="28"/>
                  </a:lnTo>
                  <a:lnTo>
                    <a:pt x="56" y="21"/>
                  </a:lnTo>
                  <a:lnTo>
                    <a:pt x="67" y="14"/>
                  </a:lnTo>
                  <a:lnTo>
                    <a:pt x="77" y="9"/>
                  </a:lnTo>
                  <a:lnTo>
                    <a:pt x="87" y="6"/>
                  </a:lnTo>
                  <a:lnTo>
                    <a:pt x="99" y="2"/>
                  </a:lnTo>
                  <a:lnTo>
                    <a:pt x="110" y="1"/>
                  </a:lnTo>
                  <a:lnTo>
                    <a:pt x="122" y="0"/>
                  </a:lnTo>
                  <a:lnTo>
                    <a:pt x="134" y="1"/>
                  </a:lnTo>
                  <a:lnTo>
                    <a:pt x="146" y="2"/>
                  </a:lnTo>
                  <a:lnTo>
                    <a:pt x="157" y="6"/>
                  </a:lnTo>
                  <a:lnTo>
                    <a:pt x="168" y="9"/>
                  </a:lnTo>
                  <a:lnTo>
                    <a:pt x="178" y="14"/>
                  </a:lnTo>
                  <a:lnTo>
                    <a:pt x="189" y="21"/>
                  </a:lnTo>
                  <a:lnTo>
                    <a:pt x="198" y="28"/>
                  </a:lnTo>
                  <a:lnTo>
                    <a:pt x="207" y="36"/>
                  </a:lnTo>
                  <a:lnTo>
                    <a:pt x="215" y="45"/>
                  </a:lnTo>
                  <a:lnTo>
                    <a:pt x="223" y="55"/>
                  </a:lnTo>
                  <a:lnTo>
                    <a:pt x="229" y="66"/>
                  </a:lnTo>
                  <a:lnTo>
                    <a:pt x="235" y="77"/>
                  </a:lnTo>
                  <a:lnTo>
                    <a:pt x="238" y="89"/>
                  </a:lnTo>
                  <a:lnTo>
                    <a:pt x="242" y="101"/>
                  </a:lnTo>
                  <a:lnTo>
                    <a:pt x="243" y="114"/>
                  </a:lnTo>
                  <a:lnTo>
                    <a:pt x="244" y="127"/>
                  </a:lnTo>
                  <a:lnTo>
                    <a:pt x="242" y="152"/>
                  </a:lnTo>
                  <a:lnTo>
                    <a:pt x="235" y="176"/>
                  </a:lnTo>
                  <a:lnTo>
                    <a:pt x="223" y="198"/>
                  </a:lnTo>
                  <a:lnTo>
                    <a:pt x="208" y="216"/>
                  </a:lnTo>
                  <a:lnTo>
                    <a:pt x="190" y="231"/>
                  </a:lnTo>
                  <a:lnTo>
                    <a:pt x="169" y="243"/>
                  </a:lnTo>
                  <a:lnTo>
                    <a:pt x="146" y="251"/>
                  </a:lnTo>
                  <a:lnTo>
                    <a:pt x="122" y="253"/>
                  </a:lnTo>
                  <a:lnTo>
                    <a:pt x="110" y="252"/>
                  </a:lnTo>
                  <a:lnTo>
                    <a:pt x="99" y="251"/>
                  </a:lnTo>
                  <a:lnTo>
                    <a:pt x="87" y="248"/>
                  </a:lnTo>
                  <a:lnTo>
                    <a:pt x="77" y="244"/>
                  </a:lnTo>
                  <a:lnTo>
                    <a:pt x="67" y="240"/>
                  </a:lnTo>
                  <a:lnTo>
                    <a:pt x="56" y="233"/>
                  </a:lnTo>
                  <a:lnTo>
                    <a:pt x="47" y="226"/>
                  </a:lnTo>
                  <a:lnTo>
                    <a:pt x="38" y="218"/>
                  </a:lnTo>
                  <a:lnTo>
                    <a:pt x="30" y="208"/>
                  </a:lnTo>
                  <a:lnTo>
                    <a:pt x="22" y="198"/>
                  </a:lnTo>
                  <a:lnTo>
                    <a:pt x="15" y="188"/>
                  </a:lnTo>
                  <a:lnTo>
                    <a:pt x="10" y="176"/>
                  </a:lnTo>
                  <a:lnTo>
                    <a:pt x="6" y="165"/>
                  </a:lnTo>
                  <a:lnTo>
                    <a:pt x="2" y="152"/>
                  </a:lnTo>
                  <a:lnTo>
                    <a:pt x="1" y="139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auto">
            <a:xfrm>
              <a:off x="6756400" y="2070100"/>
              <a:ext cx="474663" cy="92075"/>
            </a:xfrm>
            <a:custGeom>
              <a:avLst/>
              <a:gdLst>
                <a:gd name="T0" fmla="*/ 5 w 597"/>
                <a:gd name="T1" fmla="*/ 116 h 116"/>
                <a:gd name="T2" fmla="*/ 597 w 597"/>
                <a:gd name="T3" fmla="*/ 48 h 116"/>
                <a:gd name="T4" fmla="*/ 591 w 597"/>
                <a:gd name="T5" fmla="*/ 0 h 116"/>
                <a:gd name="T6" fmla="*/ 0 w 597"/>
                <a:gd name="T7" fmla="*/ 67 h 116"/>
                <a:gd name="T8" fmla="*/ 5 w 59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116">
                  <a:moveTo>
                    <a:pt x="5" y="116"/>
                  </a:moveTo>
                  <a:lnTo>
                    <a:pt x="597" y="48"/>
                  </a:lnTo>
                  <a:lnTo>
                    <a:pt x="591" y="0"/>
                  </a:lnTo>
                  <a:lnTo>
                    <a:pt x="0" y="67"/>
                  </a:lnTo>
                  <a:lnTo>
                    <a:pt x="5" y="1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auto">
            <a:xfrm>
              <a:off x="6770688" y="1322388"/>
              <a:ext cx="61913" cy="300038"/>
            </a:xfrm>
            <a:custGeom>
              <a:avLst/>
              <a:gdLst>
                <a:gd name="T0" fmla="*/ 58 w 77"/>
                <a:gd name="T1" fmla="*/ 353 h 379"/>
                <a:gd name="T2" fmla="*/ 77 w 77"/>
                <a:gd name="T3" fmla="*/ 30 h 379"/>
                <a:gd name="T4" fmla="*/ 77 w 77"/>
                <a:gd name="T5" fmla="*/ 30 h 379"/>
                <a:gd name="T6" fmla="*/ 76 w 77"/>
                <a:gd name="T7" fmla="*/ 19 h 379"/>
                <a:gd name="T8" fmla="*/ 70 w 77"/>
                <a:gd name="T9" fmla="*/ 10 h 379"/>
                <a:gd name="T10" fmla="*/ 62 w 77"/>
                <a:gd name="T11" fmla="*/ 3 h 379"/>
                <a:gd name="T12" fmla="*/ 52 w 77"/>
                <a:gd name="T13" fmla="*/ 0 h 379"/>
                <a:gd name="T14" fmla="*/ 42 w 77"/>
                <a:gd name="T15" fmla="*/ 2 h 379"/>
                <a:gd name="T16" fmla="*/ 32 w 77"/>
                <a:gd name="T17" fmla="*/ 7 h 379"/>
                <a:gd name="T18" fmla="*/ 26 w 77"/>
                <a:gd name="T19" fmla="*/ 15 h 379"/>
                <a:gd name="T20" fmla="*/ 22 w 77"/>
                <a:gd name="T21" fmla="*/ 27 h 379"/>
                <a:gd name="T22" fmla="*/ 22 w 77"/>
                <a:gd name="T23" fmla="*/ 27 h 379"/>
                <a:gd name="T24" fmla="*/ 0 w 77"/>
                <a:gd name="T25" fmla="*/ 348 h 379"/>
                <a:gd name="T26" fmla="*/ 0 w 77"/>
                <a:gd name="T27" fmla="*/ 348 h 379"/>
                <a:gd name="T28" fmla="*/ 1 w 77"/>
                <a:gd name="T29" fmla="*/ 360 h 379"/>
                <a:gd name="T30" fmla="*/ 7 w 77"/>
                <a:gd name="T31" fmla="*/ 369 h 379"/>
                <a:gd name="T32" fmla="*/ 15 w 77"/>
                <a:gd name="T33" fmla="*/ 376 h 379"/>
                <a:gd name="T34" fmla="*/ 27 w 77"/>
                <a:gd name="T35" fmla="*/ 379 h 379"/>
                <a:gd name="T36" fmla="*/ 38 w 77"/>
                <a:gd name="T37" fmla="*/ 378 h 379"/>
                <a:gd name="T38" fmla="*/ 47 w 77"/>
                <a:gd name="T39" fmla="*/ 372 h 379"/>
                <a:gd name="T40" fmla="*/ 54 w 77"/>
                <a:gd name="T41" fmla="*/ 363 h 379"/>
                <a:gd name="T42" fmla="*/ 58 w 77"/>
                <a:gd name="T43" fmla="*/ 353 h 379"/>
                <a:gd name="T44" fmla="*/ 58 w 77"/>
                <a:gd name="T45" fmla="*/ 353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" h="379">
                  <a:moveTo>
                    <a:pt x="58" y="353"/>
                  </a:moveTo>
                  <a:lnTo>
                    <a:pt x="77" y="30"/>
                  </a:lnTo>
                  <a:lnTo>
                    <a:pt x="77" y="30"/>
                  </a:lnTo>
                  <a:lnTo>
                    <a:pt x="76" y="19"/>
                  </a:lnTo>
                  <a:lnTo>
                    <a:pt x="70" y="10"/>
                  </a:lnTo>
                  <a:lnTo>
                    <a:pt x="62" y="3"/>
                  </a:lnTo>
                  <a:lnTo>
                    <a:pt x="52" y="0"/>
                  </a:lnTo>
                  <a:lnTo>
                    <a:pt x="42" y="2"/>
                  </a:lnTo>
                  <a:lnTo>
                    <a:pt x="32" y="7"/>
                  </a:lnTo>
                  <a:lnTo>
                    <a:pt x="26" y="15"/>
                  </a:lnTo>
                  <a:lnTo>
                    <a:pt x="22" y="27"/>
                  </a:lnTo>
                  <a:lnTo>
                    <a:pt x="22" y="27"/>
                  </a:lnTo>
                  <a:lnTo>
                    <a:pt x="0" y="348"/>
                  </a:lnTo>
                  <a:lnTo>
                    <a:pt x="0" y="348"/>
                  </a:lnTo>
                  <a:lnTo>
                    <a:pt x="1" y="360"/>
                  </a:lnTo>
                  <a:lnTo>
                    <a:pt x="7" y="369"/>
                  </a:lnTo>
                  <a:lnTo>
                    <a:pt x="15" y="376"/>
                  </a:lnTo>
                  <a:lnTo>
                    <a:pt x="27" y="379"/>
                  </a:lnTo>
                  <a:lnTo>
                    <a:pt x="38" y="378"/>
                  </a:lnTo>
                  <a:lnTo>
                    <a:pt x="47" y="372"/>
                  </a:lnTo>
                  <a:lnTo>
                    <a:pt x="54" y="363"/>
                  </a:lnTo>
                  <a:lnTo>
                    <a:pt x="58" y="353"/>
                  </a:lnTo>
                  <a:lnTo>
                    <a:pt x="58" y="3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auto">
            <a:xfrm>
              <a:off x="7143750" y="1682750"/>
              <a:ext cx="106363" cy="95250"/>
            </a:xfrm>
            <a:custGeom>
              <a:avLst/>
              <a:gdLst>
                <a:gd name="T0" fmla="*/ 30 w 134"/>
                <a:gd name="T1" fmla="*/ 120 h 120"/>
                <a:gd name="T2" fmla="*/ 134 w 134"/>
                <a:gd name="T3" fmla="*/ 38 h 120"/>
                <a:gd name="T4" fmla="*/ 104 w 134"/>
                <a:gd name="T5" fmla="*/ 0 h 120"/>
                <a:gd name="T6" fmla="*/ 0 w 134"/>
                <a:gd name="T7" fmla="*/ 83 h 120"/>
                <a:gd name="T8" fmla="*/ 30 w 134"/>
                <a:gd name="T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120">
                  <a:moveTo>
                    <a:pt x="30" y="120"/>
                  </a:moveTo>
                  <a:lnTo>
                    <a:pt x="134" y="38"/>
                  </a:lnTo>
                  <a:lnTo>
                    <a:pt x="104" y="0"/>
                  </a:lnTo>
                  <a:lnTo>
                    <a:pt x="0" y="83"/>
                  </a:lnTo>
                  <a:lnTo>
                    <a:pt x="3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auto">
            <a:xfrm>
              <a:off x="7196138" y="1930400"/>
              <a:ext cx="109538" cy="53975"/>
            </a:xfrm>
            <a:custGeom>
              <a:avLst/>
              <a:gdLst>
                <a:gd name="T0" fmla="*/ 0 w 137"/>
                <a:gd name="T1" fmla="*/ 48 h 67"/>
                <a:gd name="T2" fmla="*/ 130 w 137"/>
                <a:gd name="T3" fmla="*/ 67 h 67"/>
                <a:gd name="T4" fmla="*/ 137 w 137"/>
                <a:gd name="T5" fmla="*/ 20 h 67"/>
                <a:gd name="T6" fmla="*/ 7 w 137"/>
                <a:gd name="T7" fmla="*/ 0 h 67"/>
                <a:gd name="T8" fmla="*/ 0 w 137"/>
                <a:gd name="T9" fmla="*/ 4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67">
                  <a:moveTo>
                    <a:pt x="0" y="48"/>
                  </a:moveTo>
                  <a:lnTo>
                    <a:pt x="130" y="67"/>
                  </a:lnTo>
                  <a:lnTo>
                    <a:pt x="137" y="20"/>
                  </a:lnTo>
                  <a:lnTo>
                    <a:pt x="7" y="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auto">
            <a:xfrm>
              <a:off x="7181850" y="1811338"/>
              <a:ext cx="109538" cy="63500"/>
            </a:xfrm>
            <a:custGeom>
              <a:avLst/>
              <a:gdLst>
                <a:gd name="T0" fmla="*/ 12 w 140"/>
                <a:gd name="T1" fmla="*/ 81 h 81"/>
                <a:gd name="T2" fmla="*/ 140 w 140"/>
                <a:gd name="T3" fmla="*/ 47 h 81"/>
                <a:gd name="T4" fmla="*/ 128 w 140"/>
                <a:gd name="T5" fmla="*/ 0 h 81"/>
                <a:gd name="T6" fmla="*/ 0 w 140"/>
                <a:gd name="T7" fmla="*/ 34 h 81"/>
                <a:gd name="T8" fmla="*/ 12 w 140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81">
                  <a:moveTo>
                    <a:pt x="12" y="81"/>
                  </a:moveTo>
                  <a:lnTo>
                    <a:pt x="140" y="47"/>
                  </a:lnTo>
                  <a:lnTo>
                    <a:pt x="128" y="0"/>
                  </a:lnTo>
                  <a:lnTo>
                    <a:pt x="0" y="34"/>
                  </a:lnTo>
                  <a:lnTo>
                    <a:pt x="12" y="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auto">
            <a:xfrm>
              <a:off x="6870700" y="1833563"/>
              <a:ext cx="141288" cy="46038"/>
            </a:xfrm>
            <a:custGeom>
              <a:avLst/>
              <a:gdLst>
                <a:gd name="T0" fmla="*/ 0 w 178"/>
                <a:gd name="T1" fmla="*/ 48 h 59"/>
                <a:gd name="T2" fmla="*/ 175 w 178"/>
                <a:gd name="T3" fmla="*/ 59 h 59"/>
                <a:gd name="T4" fmla="*/ 178 w 178"/>
                <a:gd name="T5" fmla="*/ 10 h 59"/>
                <a:gd name="T6" fmla="*/ 2 w 178"/>
                <a:gd name="T7" fmla="*/ 0 h 59"/>
                <a:gd name="T8" fmla="*/ 0 w 178"/>
                <a:gd name="T9" fmla="*/ 4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59">
                  <a:moveTo>
                    <a:pt x="0" y="48"/>
                  </a:moveTo>
                  <a:lnTo>
                    <a:pt x="175" y="59"/>
                  </a:lnTo>
                  <a:lnTo>
                    <a:pt x="178" y="10"/>
                  </a:lnTo>
                  <a:lnTo>
                    <a:pt x="2" y="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auto">
            <a:xfrm>
              <a:off x="6913563" y="1909763"/>
              <a:ext cx="117475" cy="47625"/>
            </a:xfrm>
            <a:custGeom>
              <a:avLst/>
              <a:gdLst>
                <a:gd name="T0" fmla="*/ 0 w 148"/>
                <a:gd name="T1" fmla="*/ 47 h 61"/>
                <a:gd name="T2" fmla="*/ 144 w 148"/>
                <a:gd name="T3" fmla="*/ 61 h 61"/>
                <a:gd name="T4" fmla="*/ 148 w 148"/>
                <a:gd name="T5" fmla="*/ 13 h 61"/>
                <a:gd name="T6" fmla="*/ 5 w 148"/>
                <a:gd name="T7" fmla="*/ 0 h 61"/>
                <a:gd name="T8" fmla="*/ 0 w 148"/>
                <a:gd name="T9" fmla="*/ 4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61">
                  <a:moveTo>
                    <a:pt x="0" y="47"/>
                  </a:moveTo>
                  <a:lnTo>
                    <a:pt x="144" y="61"/>
                  </a:lnTo>
                  <a:lnTo>
                    <a:pt x="148" y="13"/>
                  </a:lnTo>
                  <a:lnTo>
                    <a:pt x="5" y="0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auto">
            <a:xfrm>
              <a:off x="6946900" y="1985963"/>
              <a:ext cx="98425" cy="46038"/>
            </a:xfrm>
            <a:custGeom>
              <a:avLst/>
              <a:gdLst>
                <a:gd name="T0" fmla="*/ 0 w 126"/>
                <a:gd name="T1" fmla="*/ 49 h 59"/>
                <a:gd name="T2" fmla="*/ 122 w 126"/>
                <a:gd name="T3" fmla="*/ 59 h 59"/>
                <a:gd name="T4" fmla="*/ 126 w 126"/>
                <a:gd name="T5" fmla="*/ 11 h 59"/>
                <a:gd name="T6" fmla="*/ 5 w 126"/>
                <a:gd name="T7" fmla="*/ 0 h 59"/>
                <a:gd name="T8" fmla="*/ 0 w 126"/>
                <a:gd name="T9" fmla="*/ 4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59">
                  <a:moveTo>
                    <a:pt x="0" y="49"/>
                  </a:moveTo>
                  <a:lnTo>
                    <a:pt x="122" y="59"/>
                  </a:lnTo>
                  <a:lnTo>
                    <a:pt x="126" y="11"/>
                  </a:lnTo>
                  <a:lnTo>
                    <a:pt x="5" y="0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auto">
            <a:xfrm>
              <a:off x="6091238" y="1589088"/>
              <a:ext cx="1208088" cy="1330325"/>
            </a:xfrm>
            <a:custGeom>
              <a:avLst/>
              <a:gdLst>
                <a:gd name="T0" fmla="*/ 1404 w 1523"/>
                <a:gd name="T1" fmla="*/ 1033 h 1676"/>
                <a:gd name="T2" fmla="*/ 1446 w 1523"/>
                <a:gd name="T3" fmla="*/ 1018 h 1676"/>
                <a:gd name="T4" fmla="*/ 1483 w 1523"/>
                <a:gd name="T5" fmla="*/ 991 h 1676"/>
                <a:gd name="T6" fmla="*/ 1507 w 1523"/>
                <a:gd name="T7" fmla="*/ 958 h 1676"/>
                <a:gd name="T8" fmla="*/ 1521 w 1523"/>
                <a:gd name="T9" fmla="*/ 921 h 1676"/>
                <a:gd name="T10" fmla="*/ 1522 w 1523"/>
                <a:gd name="T11" fmla="*/ 881 h 1676"/>
                <a:gd name="T12" fmla="*/ 1513 w 1523"/>
                <a:gd name="T13" fmla="*/ 843 h 1676"/>
                <a:gd name="T14" fmla="*/ 1492 w 1523"/>
                <a:gd name="T15" fmla="*/ 809 h 1676"/>
                <a:gd name="T16" fmla="*/ 1460 w 1523"/>
                <a:gd name="T17" fmla="*/ 780 h 1676"/>
                <a:gd name="T18" fmla="*/ 1418 w 1523"/>
                <a:gd name="T19" fmla="*/ 762 h 1676"/>
                <a:gd name="T20" fmla="*/ 1373 w 1523"/>
                <a:gd name="T21" fmla="*/ 755 h 1676"/>
                <a:gd name="T22" fmla="*/ 1344 w 1523"/>
                <a:gd name="T23" fmla="*/ 757 h 1676"/>
                <a:gd name="T24" fmla="*/ 1318 w 1523"/>
                <a:gd name="T25" fmla="*/ 764 h 1676"/>
                <a:gd name="T26" fmla="*/ 1165 w 1523"/>
                <a:gd name="T27" fmla="*/ 208 h 1676"/>
                <a:gd name="T28" fmla="*/ 1160 w 1523"/>
                <a:gd name="T29" fmla="*/ 200 h 1676"/>
                <a:gd name="T30" fmla="*/ 1154 w 1523"/>
                <a:gd name="T31" fmla="*/ 183 h 1676"/>
                <a:gd name="T32" fmla="*/ 1137 w 1523"/>
                <a:gd name="T33" fmla="*/ 144 h 1676"/>
                <a:gd name="T34" fmla="*/ 1106 w 1523"/>
                <a:gd name="T35" fmla="*/ 98 h 1676"/>
                <a:gd name="T36" fmla="*/ 1054 w 1523"/>
                <a:gd name="T37" fmla="*/ 53 h 1676"/>
                <a:gd name="T38" fmla="*/ 975 w 1523"/>
                <a:gd name="T39" fmla="*/ 17 h 1676"/>
                <a:gd name="T40" fmla="*/ 863 w 1523"/>
                <a:gd name="T41" fmla="*/ 0 h 1676"/>
                <a:gd name="T42" fmla="*/ 743 w 1523"/>
                <a:gd name="T43" fmla="*/ 17 h 1676"/>
                <a:gd name="T44" fmla="*/ 657 w 1523"/>
                <a:gd name="T45" fmla="*/ 70 h 1676"/>
                <a:gd name="T46" fmla="*/ 598 w 1523"/>
                <a:gd name="T47" fmla="*/ 137 h 1676"/>
                <a:gd name="T48" fmla="*/ 564 w 1523"/>
                <a:gd name="T49" fmla="*/ 198 h 1676"/>
                <a:gd name="T50" fmla="*/ 550 w 1523"/>
                <a:gd name="T51" fmla="*/ 235 h 1676"/>
                <a:gd name="T52" fmla="*/ 534 w 1523"/>
                <a:gd name="T53" fmla="*/ 284 h 1676"/>
                <a:gd name="T54" fmla="*/ 477 w 1523"/>
                <a:gd name="T55" fmla="*/ 457 h 1676"/>
                <a:gd name="T56" fmla="*/ 428 w 1523"/>
                <a:gd name="T57" fmla="*/ 608 h 1676"/>
                <a:gd name="T58" fmla="*/ 370 w 1523"/>
                <a:gd name="T59" fmla="*/ 603 h 1676"/>
                <a:gd name="T60" fmla="*/ 289 w 1523"/>
                <a:gd name="T61" fmla="*/ 600 h 1676"/>
                <a:gd name="T62" fmla="*/ 198 w 1523"/>
                <a:gd name="T63" fmla="*/ 604 h 1676"/>
                <a:gd name="T64" fmla="*/ 112 w 1523"/>
                <a:gd name="T65" fmla="*/ 618 h 1676"/>
                <a:gd name="T66" fmla="*/ 43 w 1523"/>
                <a:gd name="T67" fmla="*/ 648 h 1676"/>
                <a:gd name="T68" fmla="*/ 4 w 1523"/>
                <a:gd name="T69" fmla="*/ 698 h 1676"/>
                <a:gd name="T70" fmla="*/ 8 w 1523"/>
                <a:gd name="T71" fmla="*/ 761 h 1676"/>
                <a:gd name="T72" fmla="*/ 50 w 1523"/>
                <a:gd name="T73" fmla="*/ 805 h 1676"/>
                <a:gd name="T74" fmla="*/ 116 w 1523"/>
                <a:gd name="T75" fmla="*/ 831 h 1676"/>
                <a:gd name="T76" fmla="*/ 194 w 1523"/>
                <a:gd name="T77" fmla="*/ 845 h 1676"/>
                <a:gd name="T78" fmla="*/ 272 w 1523"/>
                <a:gd name="T79" fmla="*/ 850 h 1676"/>
                <a:gd name="T80" fmla="*/ 336 w 1523"/>
                <a:gd name="T81" fmla="*/ 848 h 1676"/>
                <a:gd name="T82" fmla="*/ 399 w 1523"/>
                <a:gd name="T83" fmla="*/ 797 h 1676"/>
                <a:gd name="T84" fmla="*/ 317 w 1523"/>
                <a:gd name="T85" fmla="*/ 801 h 1676"/>
                <a:gd name="T86" fmla="*/ 240 w 1523"/>
                <a:gd name="T87" fmla="*/ 800 h 1676"/>
                <a:gd name="T88" fmla="*/ 165 w 1523"/>
                <a:gd name="T89" fmla="*/ 793 h 1676"/>
                <a:gd name="T90" fmla="*/ 103 w 1523"/>
                <a:gd name="T91" fmla="*/ 777 h 1676"/>
                <a:gd name="T92" fmla="*/ 61 w 1523"/>
                <a:gd name="T93" fmla="*/ 753 h 1676"/>
                <a:gd name="T94" fmla="*/ 49 w 1523"/>
                <a:gd name="T95" fmla="*/ 722 h 1676"/>
                <a:gd name="T96" fmla="*/ 60 w 1523"/>
                <a:gd name="T97" fmla="*/ 695 h 1676"/>
                <a:gd name="T98" fmla="*/ 113 w 1523"/>
                <a:gd name="T99" fmla="*/ 668 h 1676"/>
                <a:gd name="T100" fmla="*/ 192 w 1523"/>
                <a:gd name="T101" fmla="*/ 653 h 1676"/>
                <a:gd name="T102" fmla="*/ 281 w 1523"/>
                <a:gd name="T103" fmla="*/ 648 h 1676"/>
                <a:gd name="T104" fmla="*/ 364 w 1523"/>
                <a:gd name="T105" fmla="*/ 650 h 1676"/>
                <a:gd name="T106" fmla="*/ 427 w 1523"/>
                <a:gd name="T107" fmla="*/ 655 h 1676"/>
                <a:gd name="T108" fmla="*/ 595 w 1523"/>
                <a:gd name="T109" fmla="*/ 252 h 1676"/>
                <a:gd name="T110" fmla="*/ 602 w 1523"/>
                <a:gd name="T111" fmla="*/ 231 h 1676"/>
                <a:gd name="T112" fmla="*/ 1121 w 1523"/>
                <a:gd name="T113" fmla="*/ 236 h 1676"/>
                <a:gd name="T114" fmla="*/ 1364 w 1523"/>
                <a:gd name="T115" fmla="*/ 1035 h 1676"/>
                <a:gd name="T116" fmla="*/ 1371 w 1523"/>
                <a:gd name="T117" fmla="*/ 1036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23" h="1676">
                  <a:moveTo>
                    <a:pt x="1373" y="1036"/>
                  </a:moveTo>
                  <a:lnTo>
                    <a:pt x="1388" y="1035"/>
                  </a:lnTo>
                  <a:lnTo>
                    <a:pt x="1404" y="1033"/>
                  </a:lnTo>
                  <a:lnTo>
                    <a:pt x="1418" y="1029"/>
                  </a:lnTo>
                  <a:lnTo>
                    <a:pt x="1433" y="1023"/>
                  </a:lnTo>
                  <a:lnTo>
                    <a:pt x="1446" y="1018"/>
                  </a:lnTo>
                  <a:lnTo>
                    <a:pt x="1460" y="1010"/>
                  </a:lnTo>
                  <a:lnTo>
                    <a:pt x="1471" y="1002"/>
                  </a:lnTo>
                  <a:lnTo>
                    <a:pt x="1483" y="991"/>
                  </a:lnTo>
                  <a:lnTo>
                    <a:pt x="1492" y="981"/>
                  </a:lnTo>
                  <a:lnTo>
                    <a:pt x="1500" y="970"/>
                  </a:lnTo>
                  <a:lnTo>
                    <a:pt x="1507" y="958"/>
                  </a:lnTo>
                  <a:lnTo>
                    <a:pt x="1513" y="946"/>
                  </a:lnTo>
                  <a:lnTo>
                    <a:pt x="1517" y="934"/>
                  </a:lnTo>
                  <a:lnTo>
                    <a:pt x="1521" y="921"/>
                  </a:lnTo>
                  <a:lnTo>
                    <a:pt x="1522" y="908"/>
                  </a:lnTo>
                  <a:lnTo>
                    <a:pt x="1523" y="894"/>
                  </a:lnTo>
                  <a:lnTo>
                    <a:pt x="1522" y="881"/>
                  </a:lnTo>
                  <a:lnTo>
                    <a:pt x="1521" y="868"/>
                  </a:lnTo>
                  <a:lnTo>
                    <a:pt x="1517" y="855"/>
                  </a:lnTo>
                  <a:lnTo>
                    <a:pt x="1513" y="843"/>
                  </a:lnTo>
                  <a:lnTo>
                    <a:pt x="1507" y="831"/>
                  </a:lnTo>
                  <a:lnTo>
                    <a:pt x="1500" y="820"/>
                  </a:lnTo>
                  <a:lnTo>
                    <a:pt x="1492" y="809"/>
                  </a:lnTo>
                  <a:lnTo>
                    <a:pt x="1483" y="799"/>
                  </a:lnTo>
                  <a:lnTo>
                    <a:pt x="1471" y="788"/>
                  </a:lnTo>
                  <a:lnTo>
                    <a:pt x="1460" y="780"/>
                  </a:lnTo>
                  <a:lnTo>
                    <a:pt x="1446" y="772"/>
                  </a:lnTo>
                  <a:lnTo>
                    <a:pt x="1433" y="767"/>
                  </a:lnTo>
                  <a:lnTo>
                    <a:pt x="1418" y="762"/>
                  </a:lnTo>
                  <a:lnTo>
                    <a:pt x="1404" y="759"/>
                  </a:lnTo>
                  <a:lnTo>
                    <a:pt x="1388" y="756"/>
                  </a:lnTo>
                  <a:lnTo>
                    <a:pt x="1373" y="755"/>
                  </a:lnTo>
                  <a:lnTo>
                    <a:pt x="1363" y="755"/>
                  </a:lnTo>
                  <a:lnTo>
                    <a:pt x="1354" y="756"/>
                  </a:lnTo>
                  <a:lnTo>
                    <a:pt x="1344" y="757"/>
                  </a:lnTo>
                  <a:lnTo>
                    <a:pt x="1335" y="760"/>
                  </a:lnTo>
                  <a:lnTo>
                    <a:pt x="1326" y="762"/>
                  </a:lnTo>
                  <a:lnTo>
                    <a:pt x="1318" y="764"/>
                  </a:lnTo>
                  <a:lnTo>
                    <a:pt x="1309" y="768"/>
                  </a:lnTo>
                  <a:lnTo>
                    <a:pt x="1301" y="772"/>
                  </a:lnTo>
                  <a:lnTo>
                    <a:pt x="1165" y="208"/>
                  </a:lnTo>
                  <a:lnTo>
                    <a:pt x="1162" y="205"/>
                  </a:lnTo>
                  <a:lnTo>
                    <a:pt x="1161" y="203"/>
                  </a:lnTo>
                  <a:lnTo>
                    <a:pt x="1160" y="200"/>
                  </a:lnTo>
                  <a:lnTo>
                    <a:pt x="1159" y="197"/>
                  </a:lnTo>
                  <a:lnTo>
                    <a:pt x="1158" y="193"/>
                  </a:lnTo>
                  <a:lnTo>
                    <a:pt x="1154" y="183"/>
                  </a:lnTo>
                  <a:lnTo>
                    <a:pt x="1150" y="171"/>
                  </a:lnTo>
                  <a:lnTo>
                    <a:pt x="1144" y="157"/>
                  </a:lnTo>
                  <a:lnTo>
                    <a:pt x="1137" y="144"/>
                  </a:lnTo>
                  <a:lnTo>
                    <a:pt x="1129" y="129"/>
                  </a:lnTo>
                  <a:lnTo>
                    <a:pt x="1119" y="113"/>
                  </a:lnTo>
                  <a:lnTo>
                    <a:pt x="1106" y="98"/>
                  </a:lnTo>
                  <a:lnTo>
                    <a:pt x="1091" y="81"/>
                  </a:lnTo>
                  <a:lnTo>
                    <a:pt x="1074" y="66"/>
                  </a:lnTo>
                  <a:lnTo>
                    <a:pt x="1054" y="53"/>
                  </a:lnTo>
                  <a:lnTo>
                    <a:pt x="1031" y="40"/>
                  </a:lnTo>
                  <a:lnTo>
                    <a:pt x="1005" y="27"/>
                  </a:lnTo>
                  <a:lnTo>
                    <a:pt x="975" y="17"/>
                  </a:lnTo>
                  <a:lnTo>
                    <a:pt x="941" y="9"/>
                  </a:lnTo>
                  <a:lnTo>
                    <a:pt x="904" y="3"/>
                  </a:lnTo>
                  <a:lnTo>
                    <a:pt x="863" y="0"/>
                  </a:lnTo>
                  <a:lnTo>
                    <a:pt x="819" y="1"/>
                  </a:lnTo>
                  <a:lnTo>
                    <a:pt x="779" y="7"/>
                  </a:lnTo>
                  <a:lnTo>
                    <a:pt x="743" y="17"/>
                  </a:lnTo>
                  <a:lnTo>
                    <a:pt x="711" y="32"/>
                  </a:lnTo>
                  <a:lnTo>
                    <a:pt x="682" y="49"/>
                  </a:lnTo>
                  <a:lnTo>
                    <a:pt x="657" y="70"/>
                  </a:lnTo>
                  <a:lnTo>
                    <a:pt x="634" y="91"/>
                  </a:lnTo>
                  <a:lnTo>
                    <a:pt x="614" y="114"/>
                  </a:lnTo>
                  <a:lnTo>
                    <a:pt x="598" y="137"/>
                  </a:lnTo>
                  <a:lnTo>
                    <a:pt x="584" y="159"/>
                  </a:lnTo>
                  <a:lnTo>
                    <a:pt x="573" y="179"/>
                  </a:lnTo>
                  <a:lnTo>
                    <a:pt x="564" y="198"/>
                  </a:lnTo>
                  <a:lnTo>
                    <a:pt x="557" y="214"/>
                  </a:lnTo>
                  <a:lnTo>
                    <a:pt x="552" y="227"/>
                  </a:lnTo>
                  <a:lnTo>
                    <a:pt x="550" y="235"/>
                  </a:lnTo>
                  <a:lnTo>
                    <a:pt x="549" y="238"/>
                  </a:lnTo>
                  <a:lnTo>
                    <a:pt x="545" y="251"/>
                  </a:lnTo>
                  <a:lnTo>
                    <a:pt x="534" y="284"/>
                  </a:lnTo>
                  <a:lnTo>
                    <a:pt x="518" y="334"/>
                  </a:lnTo>
                  <a:lnTo>
                    <a:pt x="498" y="393"/>
                  </a:lnTo>
                  <a:lnTo>
                    <a:pt x="477" y="457"/>
                  </a:lnTo>
                  <a:lnTo>
                    <a:pt x="458" y="517"/>
                  </a:lnTo>
                  <a:lnTo>
                    <a:pt x="440" y="570"/>
                  </a:lnTo>
                  <a:lnTo>
                    <a:pt x="428" y="608"/>
                  </a:lnTo>
                  <a:lnTo>
                    <a:pt x="412" y="607"/>
                  </a:lnTo>
                  <a:lnTo>
                    <a:pt x="392" y="604"/>
                  </a:lnTo>
                  <a:lnTo>
                    <a:pt x="370" y="603"/>
                  </a:lnTo>
                  <a:lnTo>
                    <a:pt x="345" y="602"/>
                  </a:lnTo>
                  <a:lnTo>
                    <a:pt x="318" y="601"/>
                  </a:lnTo>
                  <a:lnTo>
                    <a:pt x="289" y="600"/>
                  </a:lnTo>
                  <a:lnTo>
                    <a:pt x="260" y="601"/>
                  </a:lnTo>
                  <a:lnTo>
                    <a:pt x="228" y="602"/>
                  </a:lnTo>
                  <a:lnTo>
                    <a:pt x="198" y="604"/>
                  </a:lnTo>
                  <a:lnTo>
                    <a:pt x="169" y="608"/>
                  </a:lnTo>
                  <a:lnTo>
                    <a:pt x="140" y="612"/>
                  </a:lnTo>
                  <a:lnTo>
                    <a:pt x="112" y="618"/>
                  </a:lnTo>
                  <a:lnTo>
                    <a:pt x="86" y="626"/>
                  </a:lnTo>
                  <a:lnTo>
                    <a:pt x="63" y="636"/>
                  </a:lnTo>
                  <a:lnTo>
                    <a:pt x="43" y="648"/>
                  </a:lnTo>
                  <a:lnTo>
                    <a:pt x="26" y="662"/>
                  </a:lnTo>
                  <a:lnTo>
                    <a:pt x="13" y="679"/>
                  </a:lnTo>
                  <a:lnTo>
                    <a:pt x="4" y="698"/>
                  </a:lnTo>
                  <a:lnTo>
                    <a:pt x="0" y="718"/>
                  </a:lnTo>
                  <a:lnTo>
                    <a:pt x="3" y="741"/>
                  </a:lnTo>
                  <a:lnTo>
                    <a:pt x="8" y="761"/>
                  </a:lnTo>
                  <a:lnTo>
                    <a:pt x="19" y="777"/>
                  </a:lnTo>
                  <a:lnTo>
                    <a:pt x="33" y="792"/>
                  </a:lnTo>
                  <a:lnTo>
                    <a:pt x="50" y="805"/>
                  </a:lnTo>
                  <a:lnTo>
                    <a:pt x="70" y="815"/>
                  </a:lnTo>
                  <a:lnTo>
                    <a:pt x="93" y="824"/>
                  </a:lnTo>
                  <a:lnTo>
                    <a:pt x="116" y="831"/>
                  </a:lnTo>
                  <a:lnTo>
                    <a:pt x="142" y="837"/>
                  </a:lnTo>
                  <a:lnTo>
                    <a:pt x="167" y="841"/>
                  </a:lnTo>
                  <a:lnTo>
                    <a:pt x="194" y="845"/>
                  </a:lnTo>
                  <a:lnTo>
                    <a:pt x="222" y="847"/>
                  </a:lnTo>
                  <a:lnTo>
                    <a:pt x="247" y="848"/>
                  </a:lnTo>
                  <a:lnTo>
                    <a:pt x="272" y="850"/>
                  </a:lnTo>
                  <a:lnTo>
                    <a:pt x="295" y="850"/>
                  </a:lnTo>
                  <a:lnTo>
                    <a:pt x="317" y="850"/>
                  </a:lnTo>
                  <a:lnTo>
                    <a:pt x="336" y="848"/>
                  </a:lnTo>
                  <a:lnTo>
                    <a:pt x="150" y="1616"/>
                  </a:lnTo>
                  <a:lnTo>
                    <a:pt x="197" y="1628"/>
                  </a:lnTo>
                  <a:lnTo>
                    <a:pt x="399" y="797"/>
                  </a:lnTo>
                  <a:lnTo>
                    <a:pt x="365" y="799"/>
                  </a:lnTo>
                  <a:lnTo>
                    <a:pt x="341" y="800"/>
                  </a:lnTo>
                  <a:lnTo>
                    <a:pt x="317" y="801"/>
                  </a:lnTo>
                  <a:lnTo>
                    <a:pt x="291" y="802"/>
                  </a:lnTo>
                  <a:lnTo>
                    <a:pt x="265" y="801"/>
                  </a:lnTo>
                  <a:lnTo>
                    <a:pt x="240" y="800"/>
                  </a:lnTo>
                  <a:lnTo>
                    <a:pt x="213" y="799"/>
                  </a:lnTo>
                  <a:lnTo>
                    <a:pt x="189" y="797"/>
                  </a:lnTo>
                  <a:lnTo>
                    <a:pt x="165" y="793"/>
                  </a:lnTo>
                  <a:lnTo>
                    <a:pt x="143" y="788"/>
                  </a:lnTo>
                  <a:lnTo>
                    <a:pt x="122" y="783"/>
                  </a:lnTo>
                  <a:lnTo>
                    <a:pt x="103" y="777"/>
                  </a:lnTo>
                  <a:lnTo>
                    <a:pt x="87" y="770"/>
                  </a:lnTo>
                  <a:lnTo>
                    <a:pt x="73" y="762"/>
                  </a:lnTo>
                  <a:lnTo>
                    <a:pt x="61" y="753"/>
                  </a:lnTo>
                  <a:lnTo>
                    <a:pt x="55" y="744"/>
                  </a:lnTo>
                  <a:lnTo>
                    <a:pt x="50" y="732"/>
                  </a:lnTo>
                  <a:lnTo>
                    <a:pt x="49" y="722"/>
                  </a:lnTo>
                  <a:lnTo>
                    <a:pt x="50" y="711"/>
                  </a:lnTo>
                  <a:lnTo>
                    <a:pt x="55" y="703"/>
                  </a:lnTo>
                  <a:lnTo>
                    <a:pt x="60" y="695"/>
                  </a:lnTo>
                  <a:lnTo>
                    <a:pt x="74" y="684"/>
                  </a:lnTo>
                  <a:lnTo>
                    <a:pt x="93" y="674"/>
                  </a:lnTo>
                  <a:lnTo>
                    <a:pt x="113" y="668"/>
                  </a:lnTo>
                  <a:lnTo>
                    <a:pt x="137" y="662"/>
                  </a:lnTo>
                  <a:lnTo>
                    <a:pt x="164" y="656"/>
                  </a:lnTo>
                  <a:lnTo>
                    <a:pt x="192" y="653"/>
                  </a:lnTo>
                  <a:lnTo>
                    <a:pt x="222" y="650"/>
                  </a:lnTo>
                  <a:lnTo>
                    <a:pt x="251" y="649"/>
                  </a:lnTo>
                  <a:lnTo>
                    <a:pt x="281" y="648"/>
                  </a:lnTo>
                  <a:lnTo>
                    <a:pt x="310" y="648"/>
                  </a:lnTo>
                  <a:lnTo>
                    <a:pt x="338" y="649"/>
                  </a:lnTo>
                  <a:lnTo>
                    <a:pt x="364" y="650"/>
                  </a:lnTo>
                  <a:lnTo>
                    <a:pt x="389" y="651"/>
                  </a:lnTo>
                  <a:lnTo>
                    <a:pt x="409" y="654"/>
                  </a:lnTo>
                  <a:lnTo>
                    <a:pt x="427" y="655"/>
                  </a:lnTo>
                  <a:lnTo>
                    <a:pt x="440" y="657"/>
                  </a:lnTo>
                  <a:lnTo>
                    <a:pt x="461" y="661"/>
                  </a:lnTo>
                  <a:lnTo>
                    <a:pt x="595" y="252"/>
                  </a:lnTo>
                  <a:lnTo>
                    <a:pt x="596" y="248"/>
                  </a:lnTo>
                  <a:lnTo>
                    <a:pt x="598" y="241"/>
                  </a:lnTo>
                  <a:lnTo>
                    <a:pt x="602" y="231"/>
                  </a:lnTo>
                  <a:lnTo>
                    <a:pt x="606" y="220"/>
                  </a:lnTo>
                  <a:lnTo>
                    <a:pt x="1121" y="247"/>
                  </a:lnTo>
                  <a:lnTo>
                    <a:pt x="1121" y="236"/>
                  </a:lnTo>
                  <a:lnTo>
                    <a:pt x="1470" y="1676"/>
                  </a:lnTo>
                  <a:lnTo>
                    <a:pt x="1516" y="1666"/>
                  </a:lnTo>
                  <a:lnTo>
                    <a:pt x="1364" y="1035"/>
                  </a:lnTo>
                  <a:lnTo>
                    <a:pt x="1366" y="1035"/>
                  </a:lnTo>
                  <a:lnTo>
                    <a:pt x="1369" y="1035"/>
                  </a:lnTo>
                  <a:lnTo>
                    <a:pt x="1371" y="1036"/>
                  </a:lnTo>
                  <a:lnTo>
                    <a:pt x="1373" y="10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auto">
            <a:xfrm>
              <a:off x="7132638" y="2227263"/>
              <a:ext cx="128588" cy="146050"/>
            </a:xfrm>
            <a:custGeom>
              <a:avLst/>
              <a:gdLst>
                <a:gd name="T0" fmla="*/ 61 w 164"/>
                <a:gd name="T1" fmla="*/ 0 h 185"/>
                <a:gd name="T2" fmla="*/ 72 w 164"/>
                <a:gd name="T3" fmla="*/ 0 h 185"/>
                <a:gd name="T4" fmla="*/ 82 w 164"/>
                <a:gd name="T5" fmla="*/ 3 h 185"/>
                <a:gd name="T6" fmla="*/ 92 w 164"/>
                <a:gd name="T7" fmla="*/ 5 h 185"/>
                <a:gd name="T8" fmla="*/ 103 w 164"/>
                <a:gd name="T9" fmla="*/ 7 h 185"/>
                <a:gd name="T10" fmla="*/ 112 w 164"/>
                <a:gd name="T11" fmla="*/ 12 h 185"/>
                <a:gd name="T12" fmla="*/ 121 w 164"/>
                <a:gd name="T13" fmla="*/ 17 h 185"/>
                <a:gd name="T14" fmla="*/ 129 w 164"/>
                <a:gd name="T15" fmla="*/ 22 h 185"/>
                <a:gd name="T16" fmla="*/ 137 w 164"/>
                <a:gd name="T17" fmla="*/ 29 h 185"/>
                <a:gd name="T18" fmla="*/ 149 w 164"/>
                <a:gd name="T19" fmla="*/ 43 h 185"/>
                <a:gd name="T20" fmla="*/ 157 w 164"/>
                <a:gd name="T21" fmla="*/ 58 h 185"/>
                <a:gd name="T22" fmla="*/ 161 w 164"/>
                <a:gd name="T23" fmla="*/ 74 h 185"/>
                <a:gd name="T24" fmla="*/ 164 w 164"/>
                <a:gd name="T25" fmla="*/ 91 h 185"/>
                <a:gd name="T26" fmla="*/ 161 w 164"/>
                <a:gd name="T27" fmla="*/ 110 h 185"/>
                <a:gd name="T28" fmla="*/ 156 w 164"/>
                <a:gd name="T29" fmla="*/ 128 h 185"/>
                <a:gd name="T30" fmla="*/ 146 w 164"/>
                <a:gd name="T31" fmla="*/ 143 h 185"/>
                <a:gd name="T32" fmla="*/ 134 w 164"/>
                <a:gd name="T33" fmla="*/ 157 h 185"/>
                <a:gd name="T34" fmla="*/ 119 w 164"/>
                <a:gd name="T35" fmla="*/ 169 h 185"/>
                <a:gd name="T36" fmla="*/ 101 w 164"/>
                <a:gd name="T37" fmla="*/ 178 h 185"/>
                <a:gd name="T38" fmla="*/ 82 w 164"/>
                <a:gd name="T39" fmla="*/ 182 h 185"/>
                <a:gd name="T40" fmla="*/ 61 w 164"/>
                <a:gd name="T41" fmla="*/ 185 h 185"/>
                <a:gd name="T42" fmla="*/ 57 w 164"/>
                <a:gd name="T43" fmla="*/ 185 h 185"/>
                <a:gd name="T44" fmla="*/ 51 w 164"/>
                <a:gd name="T45" fmla="*/ 184 h 185"/>
                <a:gd name="T46" fmla="*/ 46 w 164"/>
                <a:gd name="T47" fmla="*/ 184 h 185"/>
                <a:gd name="T48" fmla="*/ 40 w 164"/>
                <a:gd name="T49" fmla="*/ 182 h 185"/>
                <a:gd name="T50" fmla="*/ 0 w 164"/>
                <a:gd name="T51" fmla="*/ 18 h 185"/>
                <a:gd name="T52" fmla="*/ 7 w 164"/>
                <a:gd name="T53" fmla="*/ 13 h 185"/>
                <a:gd name="T54" fmla="*/ 14 w 164"/>
                <a:gd name="T55" fmla="*/ 10 h 185"/>
                <a:gd name="T56" fmla="*/ 21 w 164"/>
                <a:gd name="T57" fmla="*/ 7 h 185"/>
                <a:gd name="T58" fmla="*/ 29 w 164"/>
                <a:gd name="T59" fmla="*/ 5 h 185"/>
                <a:gd name="T60" fmla="*/ 36 w 164"/>
                <a:gd name="T61" fmla="*/ 3 h 185"/>
                <a:gd name="T62" fmla="*/ 44 w 164"/>
                <a:gd name="T63" fmla="*/ 2 h 185"/>
                <a:gd name="T64" fmla="*/ 53 w 164"/>
                <a:gd name="T65" fmla="*/ 0 h 185"/>
                <a:gd name="T66" fmla="*/ 61 w 164"/>
                <a:gd name="T6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4" h="185">
                  <a:moveTo>
                    <a:pt x="61" y="0"/>
                  </a:moveTo>
                  <a:lnTo>
                    <a:pt x="72" y="0"/>
                  </a:lnTo>
                  <a:lnTo>
                    <a:pt x="82" y="3"/>
                  </a:lnTo>
                  <a:lnTo>
                    <a:pt x="92" y="5"/>
                  </a:lnTo>
                  <a:lnTo>
                    <a:pt x="103" y="7"/>
                  </a:lnTo>
                  <a:lnTo>
                    <a:pt x="112" y="12"/>
                  </a:lnTo>
                  <a:lnTo>
                    <a:pt x="121" y="17"/>
                  </a:lnTo>
                  <a:lnTo>
                    <a:pt x="129" y="22"/>
                  </a:lnTo>
                  <a:lnTo>
                    <a:pt x="137" y="29"/>
                  </a:lnTo>
                  <a:lnTo>
                    <a:pt x="149" y="43"/>
                  </a:lnTo>
                  <a:lnTo>
                    <a:pt x="157" y="58"/>
                  </a:lnTo>
                  <a:lnTo>
                    <a:pt x="161" y="74"/>
                  </a:lnTo>
                  <a:lnTo>
                    <a:pt x="164" y="91"/>
                  </a:lnTo>
                  <a:lnTo>
                    <a:pt x="161" y="110"/>
                  </a:lnTo>
                  <a:lnTo>
                    <a:pt x="156" y="128"/>
                  </a:lnTo>
                  <a:lnTo>
                    <a:pt x="146" y="143"/>
                  </a:lnTo>
                  <a:lnTo>
                    <a:pt x="134" y="157"/>
                  </a:lnTo>
                  <a:lnTo>
                    <a:pt x="119" y="169"/>
                  </a:lnTo>
                  <a:lnTo>
                    <a:pt x="101" y="178"/>
                  </a:lnTo>
                  <a:lnTo>
                    <a:pt x="82" y="182"/>
                  </a:lnTo>
                  <a:lnTo>
                    <a:pt x="61" y="185"/>
                  </a:lnTo>
                  <a:lnTo>
                    <a:pt x="57" y="185"/>
                  </a:lnTo>
                  <a:lnTo>
                    <a:pt x="51" y="184"/>
                  </a:lnTo>
                  <a:lnTo>
                    <a:pt x="46" y="184"/>
                  </a:lnTo>
                  <a:lnTo>
                    <a:pt x="40" y="182"/>
                  </a:lnTo>
                  <a:lnTo>
                    <a:pt x="0" y="18"/>
                  </a:lnTo>
                  <a:lnTo>
                    <a:pt x="7" y="13"/>
                  </a:lnTo>
                  <a:lnTo>
                    <a:pt x="14" y="10"/>
                  </a:lnTo>
                  <a:lnTo>
                    <a:pt x="21" y="7"/>
                  </a:lnTo>
                  <a:lnTo>
                    <a:pt x="29" y="5"/>
                  </a:lnTo>
                  <a:lnTo>
                    <a:pt x="36" y="3"/>
                  </a:lnTo>
                  <a:lnTo>
                    <a:pt x="44" y="2"/>
                  </a:lnTo>
                  <a:lnTo>
                    <a:pt x="53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auto">
            <a:xfrm>
              <a:off x="6751638" y="2317750"/>
              <a:ext cx="93663" cy="131763"/>
            </a:xfrm>
            <a:custGeom>
              <a:avLst/>
              <a:gdLst>
                <a:gd name="T0" fmla="*/ 0 w 118"/>
                <a:gd name="T1" fmla="*/ 23 h 167"/>
                <a:gd name="T2" fmla="*/ 76 w 118"/>
                <a:gd name="T3" fmla="*/ 167 h 167"/>
                <a:gd name="T4" fmla="*/ 118 w 118"/>
                <a:gd name="T5" fmla="*/ 146 h 167"/>
                <a:gd name="T6" fmla="*/ 43 w 118"/>
                <a:gd name="T7" fmla="*/ 0 h 167"/>
                <a:gd name="T8" fmla="*/ 0 w 118"/>
                <a:gd name="T9" fmla="*/ 2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67">
                  <a:moveTo>
                    <a:pt x="0" y="23"/>
                  </a:moveTo>
                  <a:lnTo>
                    <a:pt x="76" y="167"/>
                  </a:lnTo>
                  <a:lnTo>
                    <a:pt x="118" y="146"/>
                  </a:lnTo>
                  <a:lnTo>
                    <a:pt x="43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auto">
            <a:xfrm>
              <a:off x="6613525" y="2114550"/>
              <a:ext cx="46038" cy="49213"/>
            </a:xfrm>
            <a:custGeom>
              <a:avLst/>
              <a:gdLst>
                <a:gd name="T0" fmla="*/ 31 w 60"/>
                <a:gd name="T1" fmla="*/ 61 h 61"/>
                <a:gd name="T2" fmla="*/ 43 w 60"/>
                <a:gd name="T3" fmla="*/ 58 h 61"/>
                <a:gd name="T4" fmla="*/ 53 w 60"/>
                <a:gd name="T5" fmla="*/ 51 h 61"/>
                <a:gd name="T6" fmla="*/ 59 w 60"/>
                <a:gd name="T7" fmla="*/ 41 h 61"/>
                <a:gd name="T8" fmla="*/ 60 w 60"/>
                <a:gd name="T9" fmla="*/ 30 h 61"/>
                <a:gd name="T10" fmla="*/ 58 w 60"/>
                <a:gd name="T11" fmla="*/ 18 h 61"/>
                <a:gd name="T12" fmla="*/ 51 w 60"/>
                <a:gd name="T13" fmla="*/ 8 h 61"/>
                <a:gd name="T14" fmla="*/ 41 w 60"/>
                <a:gd name="T15" fmla="*/ 2 h 61"/>
                <a:gd name="T16" fmla="*/ 29 w 60"/>
                <a:gd name="T17" fmla="*/ 0 h 61"/>
                <a:gd name="T18" fmla="*/ 17 w 60"/>
                <a:gd name="T19" fmla="*/ 3 h 61"/>
                <a:gd name="T20" fmla="*/ 8 w 60"/>
                <a:gd name="T21" fmla="*/ 10 h 61"/>
                <a:gd name="T22" fmla="*/ 2 w 60"/>
                <a:gd name="T23" fmla="*/ 20 h 61"/>
                <a:gd name="T24" fmla="*/ 0 w 60"/>
                <a:gd name="T25" fmla="*/ 31 h 61"/>
                <a:gd name="T26" fmla="*/ 3 w 60"/>
                <a:gd name="T27" fmla="*/ 43 h 61"/>
                <a:gd name="T28" fmla="*/ 10 w 60"/>
                <a:gd name="T29" fmla="*/ 53 h 61"/>
                <a:gd name="T30" fmla="*/ 20 w 60"/>
                <a:gd name="T31" fmla="*/ 59 h 61"/>
                <a:gd name="T32" fmla="*/ 31 w 60"/>
                <a:gd name="T3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61">
                  <a:moveTo>
                    <a:pt x="31" y="61"/>
                  </a:moveTo>
                  <a:lnTo>
                    <a:pt x="43" y="58"/>
                  </a:lnTo>
                  <a:lnTo>
                    <a:pt x="53" y="51"/>
                  </a:lnTo>
                  <a:lnTo>
                    <a:pt x="59" y="41"/>
                  </a:lnTo>
                  <a:lnTo>
                    <a:pt x="60" y="30"/>
                  </a:lnTo>
                  <a:lnTo>
                    <a:pt x="58" y="18"/>
                  </a:lnTo>
                  <a:lnTo>
                    <a:pt x="51" y="8"/>
                  </a:lnTo>
                  <a:lnTo>
                    <a:pt x="41" y="2"/>
                  </a:lnTo>
                  <a:lnTo>
                    <a:pt x="29" y="0"/>
                  </a:lnTo>
                  <a:lnTo>
                    <a:pt x="17" y="3"/>
                  </a:lnTo>
                  <a:lnTo>
                    <a:pt x="8" y="10"/>
                  </a:lnTo>
                  <a:lnTo>
                    <a:pt x="2" y="20"/>
                  </a:lnTo>
                  <a:lnTo>
                    <a:pt x="0" y="31"/>
                  </a:lnTo>
                  <a:lnTo>
                    <a:pt x="3" y="43"/>
                  </a:lnTo>
                  <a:lnTo>
                    <a:pt x="10" y="53"/>
                  </a:lnTo>
                  <a:lnTo>
                    <a:pt x="20" y="59"/>
                  </a:lnTo>
                  <a:lnTo>
                    <a:pt x="31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auto">
            <a:xfrm>
              <a:off x="6591300" y="1627188"/>
              <a:ext cx="379413" cy="119063"/>
            </a:xfrm>
            <a:custGeom>
              <a:avLst/>
              <a:gdLst>
                <a:gd name="T0" fmla="*/ 231 w 479"/>
                <a:gd name="T1" fmla="*/ 0 h 151"/>
                <a:gd name="T2" fmla="*/ 264 w 479"/>
                <a:gd name="T3" fmla="*/ 2 h 151"/>
                <a:gd name="T4" fmla="*/ 294 w 479"/>
                <a:gd name="T5" fmla="*/ 7 h 151"/>
                <a:gd name="T6" fmla="*/ 322 w 479"/>
                <a:gd name="T7" fmla="*/ 13 h 151"/>
                <a:gd name="T8" fmla="*/ 346 w 479"/>
                <a:gd name="T9" fmla="*/ 21 h 151"/>
                <a:gd name="T10" fmla="*/ 368 w 479"/>
                <a:gd name="T11" fmla="*/ 29 h 151"/>
                <a:gd name="T12" fmla="*/ 386 w 479"/>
                <a:gd name="T13" fmla="*/ 39 h 151"/>
                <a:gd name="T14" fmla="*/ 403 w 479"/>
                <a:gd name="T15" fmla="*/ 50 h 151"/>
                <a:gd name="T16" fmla="*/ 418 w 479"/>
                <a:gd name="T17" fmla="*/ 60 h 151"/>
                <a:gd name="T18" fmla="*/ 431 w 479"/>
                <a:gd name="T19" fmla="*/ 71 h 151"/>
                <a:gd name="T20" fmla="*/ 441 w 479"/>
                <a:gd name="T21" fmla="*/ 84 h 151"/>
                <a:gd name="T22" fmla="*/ 451 w 479"/>
                <a:gd name="T23" fmla="*/ 96 h 151"/>
                <a:gd name="T24" fmla="*/ 459 w 479"/>
                <a:gd name="T25" fmla="*/ 108 h 151"/>
                <a:gd name="T26" fmla="*/ 466 w 479"/>
                <a:gd name="T27" fmla="*/ 120 h 151"/>
                <a:gd name="T28" fmla="*/ 471 w 479"/>
                <a:gd name="T29" fmla="*/ 130 h 151"/>
                <a:gd name="T30" fmla="*/ 476 w 479"/>
                <a:gd name="T31" fmla="*/ 142 h 151"/>
                <a:gd name="T32" fmla="*/ 479 w 479"/>
                <a:gd name="T33" fmla="*/ 151 h 151"/>
                <a:gd name="T34" fmla="*/ 0 w 479"/>
                <a:gd name="T35" fmla="*/ 124 h 151"/>
                <a:gd name="T36" fmla="*/ 7 w 479"/>
                <a:gd name="T37" fmla="*/ 113 h 151"/>
                <a:gd name="T38" fmla="*/ 15 w 479"/>
                <a:gd name="T39" fmla="*/ 101 h 151"/>
                <a:gd name="T40" fmla="*/ 25 w 479"/>
                <a:gd name="T41" fmla="*/ 90 h 151"/>
                <a:gd name="T42" fmla="*/ 35 w 479"/>
                <a:gd name="T43" fmla="*/ 78 h 151"/>
                <a:gd name="T44" fmla="*/ 45 w 479"/>
                <a:gd name="T45" fmla="*/ 68 h 151"/>
                <a:gd name="T46" fmla="*/ 57 w 479"/>
                <a:gd name="T47" fmla="*/ 58 h 151"/>
                <a:gd name="T48" fmla="*/ 69 w 479"/>
                <a:gd name="T49" fmla="*/ 47 h 151"/>
                <a:gd name="T50" fmla="*/ 83 w 479"/>
                <a:gd name="T51" fmla="*/ 38 h 151"/>
                <a:gd name="T52" fmla="*/ 98 w 479"/>
                <a:gd name="T53" fmla="*/ 29 h 151"/>
                <a:gd name="T54" fmla="*/ 113 w 479"/>
                <a:gd name="T55" fmla="*/ 21 h 151"/>
                <a:gd name="T56" fmla="*/ 131 w 479"/>
                <a:gd name="T57" fmla="*/ 14 h 151"/>
                <a:gd name="T58" fmla="*/ 148 w 479"/>
                <a:gd name="T59" fmla="*/ 8 h 151"/>
                <a:gd name="T60" fmla="*/ 167 w 479"/>
                <a:gd name="T61" fmla="*/ 5 h 151"/>
                <a:gd name="T62" fmla="*/ 187 w 479"/>
                <a:gd name="T63" fmla="*/ 1 h 151"/>
                <a:gd name="T64" fmla="*/ 208 w 479"/>
                <a:gd name="T65" fmla="*/ 0 h 151"/>
                <a:gd name="T66" fmla="*/ 231 w 479"/>
                <a:gd name="T6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79" h="151">
                  <a:moveTo>
                    <a:pt x="231" y="0"/>
                  </a:moveTo>
                  <a:lnTo>
                    <a:pt x="264" y="2"/>
                  </a:lnTo>
                  <a:lnTo>
                    <a:pt x="294" y="7"/>
                  </a:lnTo>
                  <a:lnTo>
                    <a:pt x="322" y="13"/>
                  </a:lnTo>
                  <a:lnTo>
                    <a:pt x="346" y="21"/>
                  </a:lnTo>
                  <a:lnTo>
                    <a:pt x="368" y="29"/>
                  </a:lnTo>
                  <a:lnTo>
                    <a:pt x="386" y="39"/>
                  </a:lnTo>
                  <a:lnTo>
                    <a:pt x="403" y="50"/>
                  </a:lnTo>
                  <a:lnTo>
                    <a:pt x="418" y="60"/>
                  </a:lnTo>
                  <a:lnTo>
                    <a:pt x="431" y="71"/>
                  </a:lnTo>
                  <a:lnTo>
                    <a:pt x="441" y="84"/>
                  </a:lnTo>
                  <a:lnTo>
                    <a:pt x="451" y="96"/>
                  </a:lnTo>
                  <a:lnTo>
                    <a:pt x="459" y="108"/>
                  </a:lnTo>
                  <a:lnTo>
                    <a:pt x="466" y="120"/>
                  </a:lnTo>
                  <a:lnTo>
                    <a:pt x="471" y="130"/>
                  </a:lnTo>
                  <a:lnTo>
                    <a:pt x="476" y="142"/>
                  </a:lnTo>
                  <a:lnTo>
                    <a:pt x="479" y="151"/>
                  </a:lnTo>
                  <a:lnTo>
                    <a:pt x="0" y="124"/>
                  </a:lnTo>
                  <a:lnTo>
                    <a:pt x="7" y="113"/>
                  </a:lnTo>
                  <a:lnTo>
                    <a:pt x="15" y="101"/>
                  </a:lnTo>
                  <a:lnTo>
                    <a:pt x="25" y="90"/>
                  </a:lnTo>
                  <a:lnTo>
                    <a:pt x="35" y="78"/>
                  </a:lnTo>
                  <a:lnTo>
                    <a:pt x="45" y="68"/>
                  </a:lnTo>
                  <a:lnTo>
                    <a:pt x="57" y="58"/>
                  </a:lnTo>
                  <a:lnTo>
                    <a:pt x="69" y="47"/>
                  </a:lnTo>
                  <a:lnTo>
                    <a:pt x="83" y="38"/>
                  </a:lnTo>
                  <a:lnTo>
                    <a:pt x="98" y="29"/>
                  </a:lnTo>
                  <a:lnTo>
                    <a:pt x="113" y="21"/>
                  </a:lnTo>
                  <a:lnTo>
                    <a:pt x="131" y="14"/>
                  </a:lnTo>
                  <a:lnTo>
                    <a:pt x="148" y="8"/>
                  </a:lnTo>
                  <a:lnTo>
                    <a:pt x="167" y="5"/>
                  </a:lnTo>
                  <a:lnTo>
                    <a:pt x="187" y="1"/>
                  </a:lnTo>
                  <a:lnTo>
                    <a:pt x="208" y="0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EA3A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auto">
            <a:xfrm>
              <a:off x="6591300" y="1627188"/>
              <a:ext cx="192088" cy="104775"/>
            </a:xfrm>
            <a:custGeom>
              <a:avLst/>
              <a:gdLst>
                <a:gd name="T0" fmla="*/ 231 w 242"/>
                <a:gd name="T1" fmla="*/ 0 h 131"/>
                <a:gd name="T2" fmla="*/ 208 w 242"/>
                <a:gd name="T3" fmla="*/ 0 h 131"/>
                <a:gd name="T4" fmla="*/ 187 w 242"/>
                <a:gd name="T5" fmla="*/ 1 h 131"/>
                <a:gd name="T6" fmla="*/ 167 w 242"/>
                <a:gd name="T7" fmla="*/ 5 h 131"/>
                <a:gd name="T8" fmla="*/ 148 w 242"/>
                <a:gd name="T9" fmla="*/ 8 h 131"/>
                <a:gd name="T10" fmla="*/ 131 w 242"/>
                <a:gd name="T11" fmla="*/ 14 h 131"/>
                <a:gd name="T12" fmla="*/ 113 w 242"/>
                <a:gd name="T13" fmla="*/ 21 h 131"/>
                <a:gd name="T14" fmla="*/ 98 w 242"/>
                <a:gd name="T15" fmla="*/ 29 h 131"/>
                <a:gd name="T16" fmla="*/ 83 w 242"/>
                <a:gd name="T17" fmla="*/ 38 h 131"/>
                <a:gd name="T18" fmla="*/ 69 w 242"/>
                <a:gd name="T19" fmla="*/ 47 h 131"/>
                <a:gd name="T20" fmla="*/ 57 w 242"/>
                <a:gd name="T21" fmla="*/ 58 h 131"/>
                <a:gd name="T22" fmla="*/ 45 w 242"/>
                <a:gd name="T23" fmla="*/ 68 h 131"/>
                <a:gd name="T24" fmla="*/ 35 w 242"/>
                <a:gd name="T25" fmla="*/ 78 h 131"/>
                <a:gd name="T26" fmla="*/ 25 w 242"/>
                <a:gd name="T27" fmla="*/ 90 h 131"/>
                <a:gd name="T28" fmla="*/ 15 w 242"/>
                <a:gd name="T29" fmla="*/ 101 h 131"/>
                <a:gd name="T30" fmla="*/ 7 w 242"/>
                <a:gd name="T31" fmla="*/ 113 h 131"/>
                <a:gd name="T32" fmla="*/ 0 w 242"/>
                <a:gd name="T33" fmla="*/ 124 h 131"/>
                <a:gd name="T34" fmla="*/ 131 w 242"/>
                <a:gd name="T35" fmla="*/ 131 h 131"/>
                <a:gd name="T36" fmla="*/ 242 w 242"/>
                <a:gd name="T37" fmla="*/ 1 h 131"/>
                <a:gd name="T38" fmla="*/ 240 w 242"/>
                <a:gd name="T39" fmla="*/ 0 h 131"/>
                <a:gd name="T40" fmla="*/ 236 w 242"/>
                <a:gd name="T41" fmla="*/ 0 h 131"/>
                <a:gd name="T42" fmla="*/ 233 w 242"/>
                <a:gd name="T43" fmla="*/ 0 h 131"/>
                <a:gd name="T44" fmla="*/ 231 w 242"/>
                <a:gd name="T4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2" h="131">
                  <a:moveTo>
                    <a:pt x="231" y="0"/>
                  </a:moveTo>
                  <a:lnTo>
                    <a:pt x="208" y="0"/>
                  </a:lnTo>
                  <a:lnTo>
                    <a:pt x="187" y="1"/>
                  </a:lnTo>
                  <a:lnTo>
                    <a:pt x="167" y="5"/>
                  </a:lnTo>
                  <a:lnTo>
                    <a:pt x="148" y="8"/>
                  </a:lnTo>
                  <a:lnTo>
                    <a:pt x="131" y="14"/>
                  </a:lnTo>
                  <a:lnTo>
                    <a:pt x="113" y="21"/>
                  </a:lnTo>
                  <a:lnTo>
                    <a:pt x="98" y="29"/>
                  </a:lnTo>
                  <a:lnTo>
                    <a:pt x="83" y="38"/>
                  </a:lnTo>
                  <a:lnTo>
                    <a:pt x="69" y="47"/>
                  </a:lnTo>
                  <a:lnTo>
                    <a:pt x="57" y="58"/>
                  </a:lnTo>
                  <a:lnTo>
                    <a:pt x="45" y="68"/>
                  </a:lnTo>
                  <a:lnTo>
                    <a:pt x="35" y="78"/>
                  </a:lnTo>
                  <a:lnTo>
                    <a:pt x="25" y="90"/>
                  </a:lnTo>
                  <a:lnTo>
                    <a:pt x="15" y="101"/>
                  </a:lnTo>
                  <a:lnTo>
                    <a:pt x="7" y="113"/>
                  </a:lnTo>
                  <a:lnTo>
                    <a:pt x="0" y="124"/>
                  </a:lnTo>
                  <a:lnTo>
                    <a:pt x="131" y="131"/>
                  </a:lnTo>
                  <a:lnTo>
                    <a:pt x="242" y="1"/>
                  </a:lnTo>
                  <a:lnTo>
                    <a:pt x="240" y="0"/>
                  </a:lnTo>
                  <a:lnTo>
                    <a:pt x="236" y="0"/>
                  </a:lnTo>
                  <a:lnTo>
                    <a:pt x="233" y="0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EA30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auto">
            <a:xfrm>
              <a:off x="6804025" y="1630363"/>
              <a:ext cx="166688" cy="115888"/>
            </a:xfrm>
            <a:custGeom>
              <a:avLst/>
              <a:gdLst>
                <a:gd name="T0" fmla="*/ 210 w 210"/>
                <a:gd name="T1" fmla="*/ 148 h 148"/>
                <a:gd name="T2" fmla="*/ 207 w 210"/>
                <a:gd name="T3" fmla="*/ 139 h 148"/>
                <a:gd name="T4" fmla="*/ 204 w 210"/>
                <a:gd name="T5" fmla="*/ 129 h 148"/>
                <a:gd name="T6" fmla="*/ 198 w 210"/>
                <a:gd name="T7" fmla="*/ 119 h 148"/>
                <a:gd name="T8" fmla="*/ 192 w 210"/>
                <a:gd name="T9" fmla="*/ 108 h 148"/>
                <a:gd name="T10" fmla="*/ 186 w 210"/>
                <a:gd name="T11" fmla="*/ 97 h 148"/>
                <a:gd name="T12" fmla="*/ 178 w 210"/>
                <a:gd name="T13" fmla="*/ 86 h 148"/>
                <a:gd name="T14" fmla="*/ 168 w 210"/>
                <a:gd name="T15" fmla="*/ 74 h 148"/>
                <a:gd name="T16" fmla="*/ 157 w 210"/>
                <a:gd name="T17" fmla="*/ 64 h 148"/>
                <a:gd name="T18" fmla="*/ 145 w 210"/>
                <a:gd name="T19" fmla="*/ 53 h 148"/>
                <a:gd name="T20" fmla="*/ 131 w 210"/>
                <a:gd name="T21" fmla="*/ 43 h 148"/>
                <a:gd name="T22" fmla="*/ 114 w 210"/>
                <a:gd name="T23" fmla="*/ 34 h 148"/>
                <a:gd name="T24" fmla="*/ 96 w 210"/>
                <a:gd name="T25" fmla="*/ 25 h 148"/>
                <a:gd name="T26" fmla="*/ 76 w 210"/>
                <a:gd name="T27" fmla="*/ 17 h 148"/>
                <a:gd name="T28" fmla="*/ 53 w 210"/>
                <a:gd name="T29" fmla="*/ 10 h 148"/>
                <a:gd name="T30" fmla="*/ 27 w 210"/>
                <a:gd name="T31" fmla="*/ 5 h 148"/>
                <a:gd name="T32" fmla="*/ 0 w 210"/>
                <a:gd name="T33" fmla="*/ 0 h 148"/>
                <a:gd name="T34" fmla="*/ 81 w 210"/>
                <a:gd name="T35" fmla="*/ 141 h 148"/>
                <a:gd name="T36" fmla="*/ 210 w 210"/>
                <a:gd name="T37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148">
                  <a:moveTo>
                    <a:pt x="210" y="148"/>
                  </a:moveTo>
                  <a:lnTo>
                    <a:pt x="207" y="139"/>
                  </a:lnTo>
                  <a:lnTo>
                    <a:pt x="204" y="129"/>
                  </a:lnTo>
                  <a:lnTo>
                    <a:pt x="198" y="119"/>
                  </a:lnTo>
                  <a:lnTo>
                    <a:pt x="192" y="108"/>
                  </a:lnTo>
                  <a:lnTo>
                    <a:pt x="186" y="97"/>
                  </a:lnTo>
                  <a:lnTo>
                    <a:pt x="178" y="86"/>
                  </a:lnTo>
                  <a:lnTo>
                    <a:pt x="168" y="74"/>
                  </a:lnTo>
                  <a:lnTo>
                    <a:pt x="157" y="64"/>
                  </a:lnTo>
                  <a:lnTo>
                    <a:pt x="145" y="53"/>
                  </a:lnTo>
                  <a:lnTo>
                    <a:pt x="131" y="43"/>
                  </a:lnTo>
                  <a:lnTo>
                    <a:pt x="114" y="34"/>
                  </a:lnTo>
                  <a:lnTo>
                    <a:pt x="96" y="25"/>
                  </a:lnTo>
                  <a:lnTo>
                    <a:pt x="76" y="17"/>
                  </a:lnTo>
                  <a:lnTo>
                    <a:pt x="53" y="10"/>
                  </a:lnTo>
                  <a:lnTo>
                    <a:pt x="27" y="5"/>
                  </a:lnTo>
                  <a:lnTo>
                    <a:pt x="0" y="0"/>
                  </a:lnTo>
                  <a:lnTo>
                    <a:pt x="81" y="141"/>
                  </a:lnTo>
                  <a:lnTo>
                    <a:pt x="210" y="148"/>
                  </a:lnTo>
                  <a:close/>
                </a:path>
              </a:pathLst>
            </a:custGeom>
            <a:solidFill>
              <a:srgbClr val="EA30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auto">
            <a:xfrm>
              <a:off x="6694488" y="1628775"/>
              <a:ext cx="174625" cy="112713"/>
            </a:xfrm>
            <a:custGeom>
              <a:avLst/>
              <a:gdLst>
                <a:gd name="T0" fmla="*/ 138 w 219"/>
                <a:gd name="T1" fmla="*/ 2 h 143"/>
                <a:gd name="T2" fmla="*/ 131 w 219"/>
                <a:gd name="T3" fmla="*/ 1 h 143"/>
                <a:gd name="T4" fmla="*/ 125 w 219"/>
                <a:gd name="T5" fmla="*/ 1 h 143"/>
                <a:gd name="T6" fmla="*/ 118 w 219"/>
                <a:gd name="T7" fmla="*/ 0 h 143"/>
                <a:gd name="T8" fmla="*/ 111 w 219"/>
                <a:gd name="T9" fmla="*/ 0 h 143"/>
                <a:gd name="T10" fmla="*/ 0 w 219"/>
                <a:gd name="T11" fmla="*/ 130 h 143"/>
                <a:gd name="T12" fmla="*/ 219 w 219"/>
                <a:gd name="T13" fmla="*/ 143 h 143"/>
                <a:gd name="T14" fmla="*/ 138 w 219"/>
                <a:gd name="T15" fmla="*/ 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143">
                  <a:moveTo>
                    <a:pt x="138" y="2"/>
                  </a:moveTo>
                  <a:lnTo>
                    <a:pt x="131" y="1"/>
                  </a:lnTo>
                  <a:lnTo>
                    <a:pt x="125" y="1"/>
                  </a:lnTo>
                  <a:lnTo>
                    <a:pt x="118" y="0"/>
                  </a:lnTo>
                  <a:lnTo>
                    <a:pt x="111" y="0"/>
                  </a:lnTo>
                  <a:lnTo>
                    <a:pt x="0" y="130"/>
                  </a:lnTo>
                  <a:lnTo>
                    <a:pt x="219" y="143"/>
                  </a:lnTo>
                  <a:lnTo>
                    <a:pt x="138" y="2"/>
                  </a:lnTo>
                  <a:close/>
                </a:path>
              </a:pathLst>
            </a:custGeom>
            <a:solidFill>
              <a:srgbClr val="2B9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auto">
            <a:xfrm>
              <a:off x="6800850" y="2190750"/>
              <a:ext cx="127000" cy="127000"/>
            </a:xfrm>
            <a:custGeom>
              <a:avLst/>
              <a:gdLst>
                <a:gd name="T0" fmla="*/ 80 w 160"/>
                <a:gd name="T1" fmla="*/ 162 h 162"/>
                <a:gd name="T2" fmla="*/ 96 w 160"/>
                <a:gd name="T3" fmla="*/ 160 h 162"/>
                <a:gd name="T4" fmla="*/ 111 w 160"/>
                <a:gd name="T5" fmla="*/ 156 h 162"/>
                <a:gd name="T6" fmla="*/ 125 w 160"/>
                <a:gd name="T7" fmla="*/ 148 h 162"/>
                <a:gd name="T8" fmla="*/ 137 w 160"/>
                <a:gd name="T9" fmla="*/ 139 h 162"/>
                <a:gd name="T10" fmla="*/ 147 w 160"/>
                <a:gd name="T11" fmla="*/ 126 h 162"/>
                <a:gd name="T12" fmla="*/ 155 w 160"/>
                <a:gd name="T13" fmla="*/ 112 h 162"/>
                <a:gd name="T14" fmla="*/ 159 w 160"/>
                <a:gd name="T15" fmla="*/ 97 h 162"/>
                <a:gd name="T16" fmla="*/ 160 w 160"/>
                <a:gd name="T17" fmla="*/ 81 h 162"/>
                <a:gd name="T18" fmla="*/ 159 w 160"/>
                <a:gd name="T19" fmla="*/ 65 h 162"/>
                <a:gd name="T20" fmla="*/ 155 w 160"/>
                <a:gd name="T21" fmla="*/ 50 h 162"/>
                <a:gd name="T22" fmla="*/ 147 w 160"/>
                <a:gd name="T23" fmla="*/ 36 h 162"/>
                <a:gd name="T24" fmla="*/ 137 w 160"/>
                <a:gd name="T25" fmla="*/ 25 h 162"/>
                <a:gd name="T26" fmla="*/ 125 w 160"/>
                <a:gd name="T27" fmla="*/ 14 h 162"/>
                <a:gd name="T28" fmla="*/ 111 w 160"/>
                <a:gd name="T29" fmla="*/ 7 h 162"/>
                <a:gd name="T30" fmla="*/ 96 w 160"/>
                <a:gd name="T31" fmla="*/ 2 h 162"/>
                <a:gd name="T32" fmla="*/ 80 w 160"/>
                <a:gd name="T33" fmla="*/ 0 h 162"/>
                <a:gd name="T34" fmla="*/ 64 w 160"/>
                <a:gd name="T35" fmla="*/ 2 h 162"/>
                <a:gd name="T36" fmla="*/ 49 w 160"/>
                <a:gd name="T37" fmla="*/ 7 h 162"/>
                <a:gd name="T38" fmla="*/ 35 w 160"/>
                <a:gd name="T39" fmla="*/ 14 h 162"/>
                <a:gd name="T40" fmla="*/ 23 w 160"/>
                <a:gd name="T41" fmla="*/ 25 h 162"/>
                <a:gd name="T42" fmla="*/ 14 w 160"/>
                <a:gd name="T43" fmla="*/ 36 h 162"/>
                <a:gd name="T44" fmla="*/ 6 w 160"/>
                <a:gd name="T45" fmla="*/ 50 h 162"/>
                <a:gd name="T46" fmla="*/ 1 w 160"/>
                <a:gd name="T47" fmla="*/ 65 h 162"/>
                <a:gd name="T48" fmla="*/ 0 w 160"/>
                <a:gd name="T49" fmla="*/ 81 h 162"/>
                <a:gd name="T50" fmla="*/ 1 w 160"/>
                <a:gd name="T51" fmla="*/ 97 h 162"/>
                <a:gd name="T52" fmla="*/ 6 w 160"/>
                <a:gd name="T53" fmla="*/ 112 h 162"/>
                <a:gd name="T54" fmla="*/ 14 w 160"/>
                <a:gd name="T55" fmla="*/ 126 h 162"/>
                <a:gd name="T56" fmla="*/ 23 w 160"/>
                <a:gd name="T57" fmla="*/ 139 h 162"/>
                <a:gd name="T58" fmla="*/ 35 w 160"/>
                <a:gd name="T59" fmla="*/ 148 h 162"/>
                <a:gd name="T60" fmla="*/ 49 w 160"/>
                <a:gd name="T61" fmla="*/ 156 h 162"/>
                <a:gd name="T62" fmla="*/ 64 w 160"/>
                <a:gd name="T63" fmla="*/ 160 h 162"/>
                <a:gd name="T64" fmla="*/ 80 w 160"/>
                <a:gd name="T65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162">
                  <a:moveTo>
                    <a:pt x="80" y="162"/>
                  </a:moveTo>
                  <a:lnTo>
                    <a:pt x="96" y="160"/>
                  </a:lnTo>
                  <a:lnTo>
                    <a:pt x="111" y="156"/>
                  </a:lnTo>
                  <a:lnTo>
                    <a:pt x="125" y="148"/>
                  </a:lnTo>
                  <a:lnTo>
                    <a:pt x="137" y="139"/>
                  </a:lnTo>
                  <a:lnTo>
                    <a:pt x="147" y="126"/>
                  </a:lnTo>
                  <a:lnTo>
                    <a:pt x="155" y="112"/>
                  </a:lnTo>
                  <a:lnTo>
                    <a:pt x="159" y="97"/>
                  </a:lnTo>
                  <a:lnTo>
                    <a:pt x="160" y="81"/>
                  </a:lnTo>
                  <a:lnTo>
                    <a:pt x="159" y="65"/>
                  </a:lnTo>
                  <a:lnTo>
                    <a:pt x="155" y="50"/>
                  </a:lnTo>
                  <a:lnTo>
                    <a:pt x="147" y="36"/>
                  </a:lnTo>
                  <a:lnTo>
                    <a:pt x="137" y="25"/>
                  </a:lnTo>
                  <a:lnTo>
                    <a:pt x="125" y="14"/>
                  </a:lnTo>
                  <a:lnTo>
                    <a:pt x="111" y="7"/>
                  </a:lnTo>
                  <a:lnTo>
                    <a:pt x="96" y="2"/>
                  </a:lnTo>
                  <a:lnTo>
                    <a:pt x="80" y="0"/>
                  </a:lnTo>
                  <a:lnTo>
                    <a:pt x="64" y="2"/>
                  </a:lnTo>
                  <a:lnTo>
                    <a:pt x="49" y="7"/>
                  </a:lnTo>
                  <a:lnTo>
                    <a:pt x="35" y="14"/>
                  </a:lnTo>
                  <a:lnTo>
                    <a:pt x="23" y="25"/>
                  </a:lnTo>
                  <a:lnTo>
                    <a:pt x="14" y="36"/>
                  </a:lnTo>
                  <a:lnTo>
                    <a:pt x="6" y="50"/>
                  </a:lnTo>
                  <a:lnTo>
                    <a:pt x="1" y="65"/>
                  </a:lnTo>
                  <a:lnTo>
                    <a:pt x="0" y="81"/>
                  </a:lnTo>
                  <a:lnTo>
                    <a:pt x="1" y="97"/>
                  </a:lnTo>
                  <a:lnTo>
                    <a:pt x="6" y="112"/>
                  </a:lnTo>
                  <a:lnTo>
                    <a:pt x="14" y="126"/>
                  </a:lnTo>
                  <a:lnTo>
                    <a:pt x="23" y="139"/>
                  </a:lnTo>
                  <a:lnTo>
                    <a:pt x="35" y="148"/>
                  </a:lnTo>
                  <a:lnTo>
                    <a:pt x="49" y="156"/>
                  </a:lnTo>
                  <a:lnTo>
                    <a:pt x="64" y="160"/>
                  </a:lnTo>
                  <a:lnTo>
                    <a:pt x="80" y="162"/>
                  </a:lnTo>
                  <a:close/>
                </a:path>
              </a:pathLst>
            </a:custGeom>
            <a:solidFill>
              <a:srgbClr val="F29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auto">
            <a:xfrm>
              <a:off x="6364288" y="1331913"/>
              <a:ext cx="879475" cy="158750"/>
            </a:xfrm>
            <a:custGeom>
              <a:avLst/>
              <a:gdLst>
                <a:gd name="T0" fmla="*/ 1105 w 1107"/>
                <a:gd name="T1" fmla="*/ 97 h 199"/>
                <a:gd name="T2" fmla="*/ 1101 w 1107"/>
                <a:gd name="T3" fmla="*/ 77 h 199"/>
                <a:gd name="T4" fmla="*/ 1091 w 1107"/>
                <a:gd name="T5" fmla="*/ 60 h 199"/>
                <a:gd name="T6" fmla="*/ 1077 w 1107"/>
                <a:gd name="T7" fmla="*/ 44 h 199"/>
                <a:gd name="T8" fmla="*/ 1046 w 1107"/>
                <a:gd name="T9" fmla="*/ 23 h 199"/>
                <a:gd name="T10" fmla="*/ 985 w 1107"/>
                <a:gd name="T11" fmla="*/ 6 h 199"/>
                <a:gd name="T12" fmla="*/ 912 w 1107"/>
                <a:gd name="T13" fmla="*/ 0 h 199"/>
                <a:gd name="T14" fmla="*/ 834 w 1107"/>
                <a:gd name="T15" fmla="*/ 4 h 199"/>
                <a:gd name="T16" fmla="*/ 755 w 1107"/>
                <a:gd name="T17" fmla="*/ 12 h 199"/>
                <a:gd name="T18" fmla="*/ 683 w 1107"/>
                <a:gd name="T19" fmla="*/ 23 h 199"/>
                <a:gd name="T20" fmla="*/ 624 w 1107"/>
                <a:gd name="T21" fmla="*/ 35 h 199"/>
                <a:gd name="T22" fmla="*/ 584 w 1107"/>
                <a:gd name="T23" fmla="*/ 44 h 199"/>
                <a:gd name="T24" fmla="*/ 554 w 1107"/>
                <a:gd name="T25" fmla="*/ 52 h 199"/>
                <a:gd name="T26" fmla="*/ 524 w 1107"/>
                <a:gd name="T27" fmla="*/ 44 h 199"/>
                <a:gd name="T28" fmla="*/ 484 w 1107"/>
                <a:gd name="T29" fmla="*/ 35 h 199"/>
                <a:gd name="T30" fmla="*/ 425 w 1107"/>
                <a:gd name="T31" fmla="*/ 23 h 199"/>
                <a:gd name="T32" fmla="*/ 352 w 1107"/>
                <a:gd name="T33" fmla="*/ 12 h 199"/>
                <a:gd name="T34" fmla="*/ 274 w 1107"/>
                <a:gd name="T35" fmla="*/ 4 h 199"/>
                <a:gd name="T36" fmla="*/ 195 w 1107"/>
                <a:gd name="T37" fmla="*/ 0 h 199"/>
                <a:gd name="T38" fmla="*/ 122 w 1107"/>
                <a:gd name="T39" fmla="*/ 6 h 199"/>
                <a:gd name="T40" fmla="*/ 61 w 1107"/>
                <a:gd name="T41" fmla="*/ 23 h 199"/>
                <a:gd name="T42" fmla="*/ 30 w 1107"/>
                <a:gd name="T43" fmla="*/ 44 h 199"/>
                <a:gd name="T44" fmla="*/ 16 w 1107"/>
                <a:gd name="T45" fmla="*/ 60 h 199"/>
                <a:gd name="T46" fmla="*/ 7 w 1107"/>
                <a:gd name="T47" fmla="*/ 77 h 199"/>
                <a:gd name="T48" fmla="*/ 1 w 1107"/>
                <a:gd name="T49" fmla="*/ 97 h 199"/>
                <a:gd name="T50" fmla="*/ 0 w 1107"/>
                <a:gd name="T51" fmla="*/ 112 h 199"/>
                <a:gd name="T52" fmla="*/ 1 w 1107"/>
                <a:gd name="T53" fmla="*/ 120 h 199"/>
                <a:gd name="T54" fmla="*/ 7 w 1107"/>
                <a:gd name="T55" fmla="*/ 135 h 199"/>
                <a:gd name="T56" fmla="*/ 21 w 1107"/>
                <a:gd name="T57" fmla="*/ 154 h 199"/>
                <a:gd name="T58" fmla="*/ 45 w 1107"/>
                <a:gd name="T59" fmla="*/ 174 h 199"/>
                <a:gd name="T60" fmla="*/ 79 w 1107"/>
                <a:gd name="T61" fmla="*/ 189 h 199"/>
                <a:gd name="T62" fmla="*/ 122 w 1107"/>
                <a:gd name="T63" fmla="*/ 198 h 199"/>
                <a:gd name="T64" fmla="*/ 172 w 1107"/>
                <a:gd name="T65" fmla="*/ 199 h 199"/>
                <a:gd name="T66" fmla="*/ 230 w 1107"/>
                <a:gd name="T67" fmla="*/ 194 h 199"/>
                <a:gd name="T68" fmla="*/ 296 w 1107"/>
                <a:gd name="T69" fmla="*/ 181 h 199"/>
                <a:gd name="T70" fmla="*/ 368 w 1107"/>
                <a:gd name="T71" fmla="*/ 161 h 199"/>
                <a:gd name="T72" fmla="*/ 449 w 1107"/>
                <a:gd name="T73" fmla="*/ 135 h 199"/>
                <a:gd name="T74" fmla="*/ 538 w 1107"/>
                <a:gd name="T75" fmla="*/ 101 h 199"/>
                <a:gd name="T76" fmla="*/ 570 w 1107"/>
                <a:gd name="T77" fmla="*/ 101 h 199"/>
                <a:gd name="T78" fmla="*/ 658 w 1107"/>
                <a:gd name="T79" fmla="*/ 135 h 199"/>
                <a:gd name="T80" fmla="*/ 738 w 1107"/>
                <a:gd name="T81" fmla="*/ 161 h 199"/>
                <a:gd name="T82" fmla="*/ 812 w 1107"/>
                <a:gd name="T83" fmla="*/ 181 h 199"/>
                <a:gd name="T84" fmla="*/ 876 w 1107"/>
                <a:gd name="T85" fmla="*/ 194 h 199"/>
                <a:gd name="T86" fmla="*/ 935 w 1107"/>
                <a:gd name="T87" fmla="*/ 199 h 199"/>
                <a:gd name="T88" fmla="*/ 985 w 1107"/>
                <a:gd name="T89" fmla="*/ 198 h 199"/>
                <a:gd name="T90" fmla="*/ 1027 w 1107"/>
                <a:gd name="T91" fmla="*/ 189 h 199"/>
                <a:gd name="T92" fmla="*/ 1062 w 1107"/>
                <a:gd name="T93" fmla="*/ 174 h 199"/>
                <a:gd name="T94" fmla="*/ 1086 w 1107"/>
                <a:gd name="T95" fmla="*/ 154 h 199"/>
                <a:gd name="T96" fmla="*/ 1100 w 1107"/>
                <a:gd name="T97" fmla="*/ 135 h 199"/>
                <a:gd name="T98" fmla="*/ 1105 w 1107"/>
                <a:gd name="T99" fmla="*/ 120 h 199"/>
                <a:gd name="T100" fmla="*/ 1107 w 1107"/>
                <a:gd name="T101" fmla="*/ 11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07" h="199">
                  <a:moveTo>
                    <a:pt x="1107" y="107"/>
                  </a:moveTo>
                  <a:lnTo>
                    <a:pt x="1105" y="97"/>
                  </a:lnTo>
                  <a:lnTo>
                    <a:pt x="1103" y="86"/>
                  </a:lnTo>
                  <a:lnTo>
                    <a:pt x="1101" y="77"/>
                  </a:lnTo>
                  <a:lnTo>
                    <a:pt x="1096" y="68"/>
                  </a:lnTo>
                  <a:lnTo>
                    <a:pt x="1091" y="60"/>
                  </a:lnTo>
                  <a:lnTo>
                    <a:pt x="1085" y="51"/>
                  </a:lnTo>
                  <a:lnTo>
                    <a:pt x="1077" y="44"/>
                  </a:lnTo>
                  <a:lnTo>
                    <a:pt x="1069" y="37"/>
                  </a:lnTo>
                  <a:lnTo>
                    <a:pt x="1046" y="23"/>
                  </a:lnTo>
                  <a:lnTo>
                    <a:pt x="1017" y="13"/>
                  </a:lnTo>
                  <a:lnTo>
                    <a:pt x="985" y="6"/>
                  </a:lnTo>
                  <a:lnTo>
                    <a:pt x="950" y="2"/>
                  </a:lnTo>
                  <a:lnTo>
                    <a:pt x="912" y="0"/>
                  </a:lnTo>
                  <a:lnTo>
                    <a:pt x="873" y="1"/>
                  </a:lnTo>
                  <a:lnTo>
                    <a:pt x="834" y="4"/>
                  </a:lnTo>
                  <a:lnTo>
                    <a:pt x="793" y="7"/>
                  </a:lnTo>
                  <a:lnTo>
                    <a:pt x="755" y="12"/>
                  </a:lnTo>
                  <a:lnTo>
                    <a:pt x="717" y="17"/>
                  </a:lnTo>
                  <a:lnTo>
                    <a:pt x="683" y="23"/>
                  </a:lnTo>
                  <a:lnTo>
                    <a:pt x="652" y="29"/>
                  </a:lnTo>
                  <a:lnTo>
                    <a:pt x="624" y="35"/>
                  </a:lnTo>
                  <a:lnTo>
                    <a:pt x="601" y="39"/>
                  </a:lnTo>
                  <a:lnTo>
                    <a:pt x="584" y="44"/>
                  </a:lnTo>
                  <a:lnTo>
                    <a:pt x="573" y="46"/>
                  </a:lnTo>
                  <a:lnTo>
                    <a:pt x="554" y="52"/>
                  </a:lnTo>
                  <a:lnTo>
                    <a:pt x="534" y="46"/>
                  </a:lnTo>
                  <a:lnTo>
                    <a:pt x="524" y="44"/>
                  </a:lnTo>
                  <a:lnTo>
                    <a:pt x="507" y="39"/>
                  </a:lnTo>
                  <a:lnTo>
                    <a:pt x="484" y="35"/>
                  </a:lnTo>
                  <a:lnTo>
                    <a:pt x="456" y="29"/>
                  </a:lnTo>
                  <a:lnTo>
                    <a:pt x="425" y="23"/>
                  </a:lnTo>
                  <a:lnTo>
                    <a:pt x="389" y="17"/>
                  </a:lnTo>
                  <a:lnTo>
                    <a:pt x="352" y="12"/>
                  </a:lnTo>
                  <a:lnTo>
                    <a:pt x="313" y="7"/>
                  </a:lnTo>
                  <a:lnTo>
                    <a:pt x="274" y="4"/>
                  </a:lnTo>
                  <a:lnTo>
                    <a:pt x="234" y="1"/>
                  </a:lnTo>
                  <a:lnTo>
                    <a:pt x="195" y="0"/>
                  </a:lnTo>
                  <a:lnTo>
                    <a:pt x="157" y="2"/>
                  </a:lnTo>
                  <a:lnTo>
                    <a:pt x="122" y="6"/>
                  </a:lnTo>
                  <a:lnTo>
                    <a:pt x="90" y="13"/>
                  </a:lnTo>
                  <a:lnTo>
                    <a:pt x="61" y="23"/>
                  </a:lnTo>
                  <a:lnTo>
                    <a:pt x="38" y="37"/>
                  </a:lnTo>
                  <a:lnTo>
                    <a:pt x="30" y="44"/>
                  </a:lnTo>
                  <a:lnTo>
                    <a:pt x="23" y="51"/>
                  </a:lnTo>
                  <a:lnTo>
                    <a:pt x="16" y="60"/>
                  </a:lnTo>
                  <a:lnTo>
                    <a:pt x="10" y="68"/>
                  </a:lnTo>
                  <a:lnTo>
                    <a:pt x="7" y="77"/>
                  </a:lnTo>
                  <a:lnTo>
                    <a:pt x="3" y="86"/>
                  </a:lnTo>
                  <a:lnTo>
                    <a:pt x="1" y="97"/>
                  </a:lnTo>
                  <a:lnTo>
                    <a:pt x="0" y="107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1" y="120"/>
                  </a:lnTo>
                  <a:lnTo>
                    <a:pt x="3" y="127"/>
                  </a:lnTo>
                  <a:lnTo>
                    <a:pt x="7" y="135"/>
                  </a:lnTo>
                  <a:lnTo>
                    <a:pt x="13" y="144"/>
                  </a:lnTo>
                  <a:lnTo>
                    <a:pt x="21" y="154"/>
                  </a:lnTo>
                  <a:lnTo>
                    <a:pt x="31" y="165"/>
                  </a:lnTo>
                  <a:lnTo>
                    <a:pt x="45" y="174"/>
                  </a:lnTo>
                  <a:lnTo>
                    <a:pt x="61" y="182"/>
                  </a:lnTo>
                  <a:lnTo>
                    <a:pt x="79" y="189"/>
                  </a:lnTo>
                  <a:lnTo>
                    <a:pt x="100" y="195"/>
                  </a:lnTo>
                  <a:lnTo>
                    <a:pt x="122" y="198"/>
                  </a:lnTo>
                  <a:lnTo>
                    <a:pt x="146" y="199"/>
                  </a:lnTo>
                  <a:lnTo>
                    <a:pt x="172" y="199"/>
                  </a:lnTo>
                  <a:lnTo>
                    <a:pt x="200" y="197"/>
                  </a:lnTo>
                  <a:lnTo>
                    <a:pt x="230" y="194"/>
                  </a:lnTo>
                  <a:lnTo>
                    <a:pt x="261" y="188"/>
                  </a:lnTo>
                  <a:lnTo>
                    <a:pt x="296" y="181"/>
                  </a:lnTo>
                  <a:lnTo>
                    <a:pt x="332" y="172"/>
                  </a:lnTo>
                  <a:lnTo>
                    <a:pt x="368" y="161"/>
                  </a:lnTo>
                  <a:lnTo>
                    <a:pt x="408" y="149"/>
                  </a:lnTo>
                  <a:lnTo>
                    <a:pt x="449" y="135"/>
                  </a:lnTo>
                  <a:lnTo>
                    <a:pt x="493" y="119"/>
                  </a:lnTo>
                  <a:lnTo>
                    <a:pt x="538" y="101"/>
                  </a:lnTo>
                  <a:lnTo>
                    <a:pt x="554" y="94"/>
                  </a:lnTo>
                  <a:lnTo>
                    <a:pt x="570" y="101"/>
                  </a:lnTo>
                  <a:lnTo>
                    <a:pt x="615" y="119"/>
                  </a:lnTo>
                  <a:lnTo>
                    <a:pt x="658" y="135"/>
                  </a:lnTo>
                  <a:lnTo>
                    <a:pt x="699" y="149"/>
                  </a:lnTo>
                  <a:lnTo>
                    <a:pt x="738" y="161"/>
                  </a:lnTo>
                  <a:lnTo>
                    <a:pt x="776" y="172"/>
                  </a:lnTo>
                  <a:lnTo>
                    <a:pt x="812" y="181"/>
                  </a:lnTo>
                  <a:lnTo>
                    <a:pt x="845" y="188"/>
                  </a:lnTo>
                  <a:lnTo>
                    <a:pt x="876" y="194"/>
                  </a:lnTo>
                  <a:lnTo>
                    <a:pt x="906" y="197"/>
                  </a:lnTo>
                  <a:lnTo>
                    <a:pt x="935" y="199"/>
                  </a:lnTo>
                  <a:lnTo>
                    <a:pt x="960" y="199"/>
                  </a:lnTo>
                  <a:lnTo>
                    <a:pt x="985" y="198"/>
                  </a:lnTo>
                  <a:lnTo>
                    <a:pt x="1006" y="195"/>
                  </a:lnTo>
                  <a:lnTo>
                    <a:pt x="1027" y="189"/>
                  </a:lnTo>
                  <a:lnTo>
                    <a:pt x="1046" y="182"/>
                  </a:lnTo>
                  <a:lnTo>
                    <a:pt x="1062" y="174"/>
                  </a:lnTo>
                  <a:lnTo>
                    <a:pt x="1076" y="165"/>
                  </a:lnTo>
                  <a:lnTo>
                    <a:pt x="1086" y="154"/>
                  </a:lnTo>
                  <a:lnTo>
                    <a:pt x="1094" y="144"/>
                  </a:lnTo>
                  <a:lnTo>
                    <a:pt x="1100" y="135"/>
                  </a:lnTo>
                  <a:lnTo>
                    <a:pt x="1103" y="127"/>
                  </a:lnTo>
                  <a:lnTo>
                    <a:pt x="1105" y="120"/>
                  </a:lnTo>
                  <a:lnTo>
                    <a:pt x="1107" y="114"/>
                  </a:lnTo>
                  <a:lnTo>
                    <a:pt x="1107" y="112"/>
                  </a:lnTo>
                  <a:lnTo>
                    <a:pt x="1107" y="1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auto">
            <a:xfrm>
              <a:off x="6410325" y="1377950"/>
              <a:ext cx="293688" cy="66675"/>
            </a:xfrm>
            <a:custGeom>
              <a:avLst/>
              <a:gdLst>
                <a:gd name="T0" fmla="*/ 21 w 369"/>
                <a:gd name="T1" fmla="*/ 69 h 84"/>
                <a:gd name="T2" fmla="*/ 12 w 369"/>
                <a:gd name="T3" fmla="*/ 63 h 84"/>
                <a:gd name="T4" fmla="*/ 6 w 369"/>
                <a:gd name="T5" fmla="*/ 57 h 84"/>
                <a:gd name="T6" fmla="*/ 3 w 369"/>
                <a:gd name="T7" fmla="*/ 53 h 84"/>
                <a:gd name="T8" fmla="*/ 0 w 369"/>
                <a:gd name="T9" fmla="*/ 49 h 84"/>
                <a:gd name="T10" fmla="*/ 2 w 369"/>
                <a:gd name="T11" fmla="*/ 42 h 84"/>
                <a:gd name="T12" fmla="*/ 5 w 369"/>
                <a:gd name="T13" fmla="*/ 36 h 84"/>
                <a:gd name="T14" fmla="*/ 10 w 369"/>
                <a:gd name="T15" fmla="*/ 31 h 84"/>
                <a:gd name="T16" fmla="*/ 15 w 369"/>
                <a:gd name="T17" fmla="*/ 25 h 84"/>
                <a:gd name="T18" fmla="*/ 27 w 369"/>
                <a:gd name="T19" fmla="*/ 18 h 84"/>
                <a:gd name="T20" fmla="*/ 41 w 369"/>
                <a:gd name="T21" fmla="*/ 12 h 84"/>
                <a:gd name="T22" fmla="*/ 57 w 369"/>
                <a:gd name="T23" fmla="*/ 8 h 84"/>
                <a:gd name="T24" fmla="*/ 74 w 369"/>
                <a:gd name="T25" fmla="*/ 4 h 84"/>
                <a:gd name="T26" fmla="*/ 94 w 369"/>
                <a:gd name="T27" fmla="*/ 2 h 84"/>
                <a:gd name="T28" fmla="*/ 116 w 369"/>
                <a:gd name="T29" fmla="*/ 1 h 84"/>
                <a:gd name="T30" fmla="*/ 139 w 369"/>
                <a:gd name="T31" fmla="*/ 0 h 84"/>
                <a:gd name="T32" fmla="*/ 162 w 369"/>
                <a:gd name="T33" fmla="*/ 0 h 84"/>
                <a:gd name="T34" fmla="*/ 187 w 369"/>
                <a:gd name="T35" fmla="*/ 1 h 84"/>
                <a:gd name="T36" fmla="*/ 212 w 369"/>
                <a:gd name="T37" fmla="*/ 3 h 84"/>
                <a:gd name="T38" fmla="*/ 238 w 369"/>
                <a:gd name="T39" fmla="*/ 5 h 84"/>
                <a:gd name="T40" fmla="*/ 264 w 369"/>
                <a:gd name="T41" fmla="*/ 8 h 84"/>
                <a:gd name="T42" fmla="*/ 291 w 369"/>
                <a:gd name="T43" fmla="*/ 11 h 84"/>
                <a:gd name="T44" fmla="*/ 317 w 369"/>
                <a:gd name="T45" fmla="*/ 16 h 84"/>
                <a:gd name="T46" fmla="*/ 344 w 369"/>
                <a:gd name="T47" fmla="*/ 19 h 84"/>
                <a:gd name="T48" fmla="*/ 369 w 369"/>
                <a:gd name="T49" fmla="*/ 24 h 84"/>
                <a:gd name="T50" fmla="*/ 329 w 369"/>
                <a:gd name="T51" fmla="*/ 38 h 84"/>
                <a:gd name="T52" fmla="*/ 291 w 369"/>
                <a:gd name="T53" fmla="*/ 49 h 84"/>
                <a:gd name="T54" fmla="*/ 256 w 369"/>
                <a:gd name="T55" fmla="*/ 60 h 84"/>
                <a:gd name="T56" fmla="*/ 225 w 369"/>
                <a:gd name="T57" fmla="*/ 66 h 84"/>
                <a:gd name="T58" fmla="*/ 196 w 369"/>
                <a:gd name="T59" fmla="*/ 73 h 84"/>
                <a:gd name="T60" fmla="*/ 170 w 369"/>
                <a:gd name="T61" fmla="*/ 78 h 84"/>
                <a:gd name="T62" fmla="*/ 146 w 369"/>
                <a:gd name="T63" fmla="*/ 81 h 84"/>
                <a:gd name="T64" fmla="*/ 124 w 369"/>
                <a:gd name="T65" fmla="*/ 83 h 84"/>
                <a:gd name="T66" fmla="*/ 104 w 369"/>
                <a:gd name="T67" fmla="*/ 84 h 84"/>
                <a:gd name="T68" fmla="*/ 87 w 369"/>
                <a:gd name="T69" fmla="*/ 84 h 84"/>
                <a:gd name="T70" fmla="*/ 72 w 369"/>
                <a:gd name="T71" fmla="*/ 83 h 84"/>
                <a:gd name="T72" fmla="*/ 58 w 369"/>
                <a:gd name="T73" fmla="*/ 80 h 84"/>
                <a:gd name="T74" fmla="*/ 47 w 369"/>
                <a:gd name="T75" fmla="*/ 78 h 84"/>
                <a:gd name="T76" fmla="*/ 37 w 369"/>
                <a:gd name="T77" fmla="*/ 76 h 84"/>
                <a:gd name="T78" fmla="*/ 28 w 369"/>
                <a:gd name="T79" fmla="*/ 72 h 84"/>
                <a:gd name="T80" fmla="*/ 21 w 369"/>
                <a:gd name="T81" fmla="*/ 6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9" h="84">
                  <a:moveTo>
                    <a:pt x="21" y="69"/>
                  </a:moveTo>
                  <a:lnTo>
                    <a:pt x="12" y="63"/>
                  </a:lnTo>
                  <a:lnTo>
                    <a:pt x="6" y="57"/>
                  </a:lnTo>
                  <a:lnTo>
                    <a:pt x="3" y="53"/>
                  </a:lnTo>
                  <a:lnTo>
                    <a:pt x="0" y="49"/>
                  </a:lnTo>
                  <a:lnTo>
                    <a:pt x="2" y="42"/>
                  </a:lnTo>
                  <a:lnTo>
                    <a:pt x="5" y="36"/>
                  </a:lnTo>
                  <a:lnTo>
                    <a:pt x="10" y="31"/>
                  </a:lnTo>
                  <a:lnTo>
                    <a:pt x="15" y="25"/>
                  </a:lnTo>
                  <a:lnTo>
                    <a:pt x="27" y="18"/>
                  </a:lnTo>
                  <a:lnTo>
                    <a:pt x="41" y="12"/>
                  </a:lnTo>
                  <a:lnTo>
                    <a:pt x="57" y="8"/>
                  </a:lnTo>
                  <a:lnTo>
                    <a:pt x="74" y="4"/>
                  </a:lnTo>
                  <a:lnTo>
                    <a:pt x="94" y="2"/>
                  </a:lnTo>
                  <a:lnTo>
                    <a:pt x="116" y="1"/>
                  </a:lnTo>
                  <a:lnTo>
                    <a:pt x="139" y="0"/>
                  </a:lnTo>
                  <a:lnTo>
                    <a:pt x="162" y="0"/>
                  </a:lnTo>
                  <a:lnTo>
                    <a:pt x="187" y="1"/>
                  </a:lnTo>
                  <a:lnTo>
                    <a:pt x="212" y="3"/>
                  </a:lnTo>
                  <a:lnTo>
                    <a:pt x="238" y="5"/>
                  </a:lnTo>
                  <a:lnTo>
                    <a:pt x="264" y="8"/>
                  </a:lnTo>
                  <a:lnTo>
                    <a:pt x="291" y="11"/>
                  </a:lnTo>
                  <a:lnTo>
                    <a:pt x="317" y="16"/>
                  </a:lnTo>
                  <a:lnTo>
                    <a:pt x="344" y="19"/>
                  </a:lnTo>
                  <a:lnTo>
                    <a:pt x="369" y="24"/>
                  </a:lnTo>
                  <a:lnTo>
                    <a:pt x="329" y="38"/>
                  </a:lnTo>
                  <a:lnTo>
                    <a:pt x="291" y="49"/>
                  </a:lnTo>
                  <a:lnTo>
                    <a:pt x="256" y="60"/>
                  </a:lnTo>
                  <a:lnTo>
                    <a:pt x="225" y="66"/>
                  </a:lnTo>
                  <a:lnTo>
                    <a:pt x="196" y="73"/>
                  </a:lnTo>
                  <a:lnTo>
                    <a:pt x="170" y="78"/>
                  </a:lnTo>
                  <a:lnTo>
                    <a:pt x="146" y="81"/>
                  </a:lnTo>
                  <a:lnTo>
                    <a:pt x="124" y="83"/>
                  </a:lnTo>
                  <a:lnTo>
                    <a:pt x="104" y="84"/>
                  </a:lnTo>
                  <a:lnTo>
                    <a:pt x="87" y="84"/>
                  </a:lnTo>
                  <a:lnTo>
                    <a:pt x="72" y="83"/>
                  </a:lnTo>
                  <a:lnTo>
                    <a:pt x="58" y="80"/>
                  </a:lnTo>
                  <a:lnTo>
                    <a:pt x="47" y="78"/>
                  </a:lnTo>
                  <a:lnTo>
                    <a:pt x="37" y="76"/>
                  </a:lnTo>
                  <a:lnTo>
                    <a:pt x="28" y="72"/>
                  </a:lnTo>
                  <a:lnTo>
                    <a:pt x="21" y="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auto">
            <a:xfrm>
              <a:off x="6905625" y="1377950"/>
              <a:ext cx="292100" cy="66675"/>
            </a:xfrm>
            <a:custGeom>
              <a:avLst/>
              <a:gdLst>
                <a:gd name="T0" fmla="*/ 346 w 367"/>
                <a:gd name="T1" fmla="*/ 69 h 84"/>
                <a:gd name="T2" fmla="*/ 339 w 367"/>
                <a:gd name="T3" fmla="*/ 72 h 84"/>
                <a:gd name="T4" fmla="*/ 331 w 367"/>
                <a:gd name="T5" fmla="*/ 76 h 84"/>
                <a:gd name="T6" fmla="*/ 321 w 367"/>
                <a:gd name="T7" fmla="*/ 78 h 84"/>
                <a:gd name="T8" fmla="*/ 309 w 367"/>
                <a:gd name="T9" fmla="*/ 80 h 84"/>
                <a:gd name="T10" fmla="*/ 296 w 367"/>
                <a:gd name="T11" fmla="*/ 83 h 84"/>
                <a:gd name="T12" fmla="*/ 281 w 367"/>
                <a:gd name="T13" fmla="*/ 84 h 84"/>
                <a:gd name="T14" fmla="*/ 263 w 367"/>
                <a:gd name="T15" fmla="*/ 84 h 84"/>
                <a:gd name="T16" fmla="*/ 244 w 367"/>
                <a:gd name="T17" fmla="*/ 83 h 84"/>
                <a:gd name="T18" fmla="*/ 223 w 367"/>
                <a:gd name="T19" fmla="*/ 81 h 84"/>
                <a:gd name="T20" fmla="*/ 199 w 367"/>
                <a:gd name="T21" fmla="*/ 78 h 84"/>
                <a:gd name="T22" fmla="*/ 172 w 367"/>
                <a:gd name="T23" fmla="*/ 73 h 84"/>
                <a:gd name="T24" fmla="*/ 144 w 367"/>
                <a:gd name="T25" fmla="*/ 66 h 84"/>
                <a:gd name="T26" fmla="*/ 111 w 367"/>
                <a:gd name="T27" fmla="*/ 60 h 84"/>
                <a:gd name="T28" fmla="*/ 77 w 367"/>
                <a:gd name="T29" fmla="*/ 49 h 84"/>
                <a:gd name="T30" fmla="*/ 40 w 367"/>
                <a:gd name="T31" fmla="*/ 38 h 84"/>
                <a:gd name="T32" fmla="*/ 0 w 367"/>
                <a:gd name="T33" fmla="*/ 24 h 84"/>
                <a:gd name="T34" fmla="*/ 25 w 367"/>
                <a:gd name="T35" fmla="*/ 19 h 84"/>
                <a:gd name="T36" fmla="*/ 52 w 367"/>
                <a:gd name="T37" fmla="*/ 16 h 84"/>
                <a:gd name="T38" fmla="*/ 77 w 367"/>
                <a:gd name="T39" fmla="*/ 11 h 84"/>
                <a:gd name="T40" fmla="*/ 103 w 367"/>
                <a:gd name="T41" fmla="*/ 8 h 84"/>
                <a:gd name="T42" fmla="*/ 130 w 367"/>
                <a:gd name="T43" fmla="*/ 5 h 84"/>
                <a:gd name="T44" fmla="*/ 156 w 367"/>
                <a:gd name="T45" fmla="*/ 3 h 84"/>
                <a:gd name="T46" fmla="*/ 182 w 367"/>
                <a:gd name="T47" fmla="*/ 1 h 84"/>
                <a:gd name="T48" fmla="*/ 206 w 367"/>
                <a:gd name="T49" fmla="*/ 0 h 84"/>
                <a:gd name="T50" fmla="*/ 230 w 367"/>
                <a:gd name="T51" fmla="*/ 0 h 84"/>
                <a:gd name="T52" fmla="*/ 253 w 367"/>
                <a:gd name="T53" fmla="*/ 1 h 84"/>
                <a:gd name="T54" fmla="*/ 274 w 367"/>
                <a:gd name="T55" fmla="*/ 2 h 84"/>
                <a:gd name="T56" fmla="*/ 293 w 367"/>
                <a:gd name="T57" fmla="*/ 4 h 84"/>
                <a:gd name="T58" fmla="*/ 312 w 367"/>
                <a:gd name="T59" fmla="*/ 8 h 84"/>
                <a:gd name="T60" fmla="*/ 327 w 367"/>
                <a:gd name="T61" fmla="*/ 12 h 84"/>
                <a:gd name="T62" fmla="*/ 341 w 367"/>
                <a:gd name="T63" fmla="*/ 18 h 84"/>
                <a:gd name="T64" fmla="*/ 352 w 367"/>
                <a:gd name="T65" fmla="*/ 25 h 84"/>
                <a:gd name="T66" fmla="*/ 358 w 367"/>
                <a:gd name="T67" fmla="*/ 31 h 84"/>
                <a:gd name="T68" fmla="*/ 362 w 367"/>
                <a:gd name="T69" fmla="*/ 36 h 84"/>
                <a:gd name="T70" fmla="*/ 366 w 367"/>
                <a:gd name="T71" fmla="*/ 42 h 84"/>
                <a:gd name="T72" fmla="*/ 367 w 367"/>
                <a:gd name="T73" fmla="*/ 49 h 84"/>
                <a:gd name="T74" fmla="*/ 366 w 367"/>
                <a:gd name="T75" fmla="*/ 53 h 84"/>
                <a:gd name="T76" fmla="*/ 362 w 367"/>
                <a:gd name="T77" fmla="*/ 57 h 84"/>
                <a:gd name="T78" fmla="*/ 356 w 367"/>
                <a:gd name="T79" fmla="*/ 63 h 84"/>
                <a:gd name="T80" fmla="*/ 346 w 367"/>
                <a:gd name="T81" fmla="*/ 6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7" h="84">
                  <a:moveTo>
                    <a:pt x="346" y="69"/>
                  </a:moveTo>
                  <a:lnTo>
                    <a:pt x="339" y="72"/>
                  </a:lnTo>
                  <a:lnTo>
                    <a:pt x="331" y="76"/>
                  </a:lnTo>
                  <a:lnTo>
                    <a:pt x="321" y="78"/>
                  </a:lnTo>
                  <a:lnTo>
                    <a:pt x="309" y="80"/>
                  </a:lnTo>
                  <a:lnTo>
                    <a:pt x="296" y="83"/>
                  </a:lnTo>
                  <a:lnTo>
                    <a:pt x="281" y="84"/>
                  </a:lnTo>
                  <a:lnTo>
                    <a:pt x="263" y="84"/>
                  </a:lnTo>
                  <a:lnTo>
                    <a:pt x="244" y="83"/>
                  </a:lnTo>
                  <a:lnTo>
                    <a:pt x="223" y="81"/>
                  </a:lnTo>
                  <a:lnTo>
                    <a:pt x="199" y="78"/>
                  </a:lnTo>
                  <a:lnTo>
                    <a:pt x="172" y="73"/>
                  </a:lnTo>
                  <a:lnTo>
                    <a:pt x="144" y="66"/>
                  </a:lnTo>
                  <a:lnTo>
                    <a:pt x="111" y="60"/>
                  </a:lnTo>
                  <a:lnTo>
                    <a:pt x="77" y="49"/>
                  </a:lnTo>
                  <a:lnTo>
                    <a:pt x="40" y="38"/>
                  </a:lnTo>
                  <a:lnTo>
                    <a:pt x="0" y="24"/>
                  </a:lnTo>
                  <a:lnTo>
                    <a:pt x="25" y="19"/>
                  </a:lnTo>
                  <a:lnTo>
                    <a:pt x="52" y="16"/>
                  </a:lnTo>
                  <a:lnTo>
                    <a:pt x="77" y="11"/>
                  </a:lnTo>
                  <a:lnTo>
                    <a:pt x="103" y="8"/>
                  </a:lnTo>
                  <a:lnTo>
                    <a:pt x="130" y="5"/>
                  </a:lnTo>
                  <a:lnTo>
                    <a:pt x="156" y="3"/>
                  </a:lnTo>
                  <a:lnTo>
                    <a:pt x="182" y="1"/>
                  </a:lnTo>
                  <a:lnTo>
                    <a:pt x="206" y="0"/>
                  </a:lnTo>
                  <a:lnTo>
                    <a:pt x="230" y="0"/>
                  </a:lnTo>
                  <a:lnTo>
                    <a:pt x="253" y="1"/>
                  </a:lnTo>
                  <a:lnTo>
                    <a:pt x="274" y="2"/>
                  </a:lnTo>
                  <a:lnTo>
                    <a:pt x="293" y="4"/>
                  </a:lnTo>
                  <a:lnTo>
                    <a:pt x="312" y="8"/>
                  </a:lnTo>
                  <a:lnTo>
                    <a:pt x="327" y="12"/>
                  </a:lnTo>
                  <a:lnTo>
                    <a:pt x="341" y="18"/>
                  </a:lnTo>
                  <a:lnTo>
                    <a:pt x="352" y="25"/>
                  </a:lnTo>
                  <a:lnTo>
                    <a:pt x="358" y="31"/>
                  </a:lnTo>
                  <a:lnTo>
                    <a:pt x="362" y="36"/>
                  </a:lnTo>
                  <a:lnTo>
                    <a:pt x="366" y="42"/>
                  </a:lnTo>
                  <a:lnTo>
                    <a:pt x="367" y="49"/>
                  </a:lnTo>
                  <a:lnTo>
                    <a:pt x="366" y="53"/>
                  </a:lnTo>
                  <a:lnTo>
                    <a:pt x="362" y="57"/>
                  </a:lnTo>
                  <a:lnTo>
                    <a:pt x="356" y="63"/>
                  </a:lnTo>
                  <a:lnTo>
                    <a:pt x="346" y="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219200" y="3075801"/>
            <a:ext cx="1776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Instrument Jockeys</a:t>
            </a:r>
            <a:endParaRPr lang="en-US" sz="1600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298861" y="3090446"/>
            <a:ext cx="1374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Data Geniuses</a:t>
            </a:r>
            <a:endParaRPr lang="en-US" sz="1600" dirty="0">
              <a:latin typeface="+mj-lt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876800" y="1918957"/>
            <a:ext cx="1143000" cy="0"/>
          </a:xfrm>
          <a:prstGeom prst="straightConnector1">
            <a:avLst/>
          </a:prstGeom>
          <a:ln w="57150" cmpd="dbl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3048000" y="1917700"/>
            <a:ext cx="1137502" cy="0"/>
          </a:xfrm>
          <a:prstGeom prst="straightConnector1">
            <a:avLst/>
          </a:prstGeom>
          <a:ln w="57150" cmpd="dbl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rot="5400000">
            <a:off x="4184811" y="1434197"/>
            <a:ext cx="7489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sym typeface="Symbol"/>
              </a:rPr>
              <a:t>X</a:t>
            </a:r>
            <a:endParaRPr lang="en-US" sz="4800" dirty="0">
              <a:solidFill>
                <a:srgbClr val="FF0000"/>
              </a:solidFill>
            </a:endParaRPr>
          </a:p>
        </p:txBody>
      </p:sp>
      <p:pic>
        <p:nvPicPr>
          <p:cNvPr id="3115" name="Picture 43" descr="Gplogo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524249"/>
            <a:ext cx="1724025" cy="7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21" name="Picture 49" descr="http://www.broadinstitute.org/gsea/images/GSEA-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369" y="4781508"/>
            <a:ext cx="18954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23" name="Picture 51" descr="https://encrypted-tbn2.gstatic.com/images?q=tbn:ANd9GcT4A892M3XIcALwEri5k7cKQTnJhNRVoHn_YQXBSLG89C3DotT8f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399" y="3657600"/>
            <a:ext cx="1867743" cy="210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100" name="AutoShape 87"/>
          <p:cNvSpPr>
            <a:spLocks noChangeAspect="1" noChangeArrowheads="1" noTextEdit="1"/>
          </p:cNvSpPr>
          <p:nvPr/>
        </p:nvSpPr>
        <p:spPr bwMode="auto">
          <a:xfrm flipH="1">
            <a:off x="1231900" y="1098550"/>
            <a:ext cx="1663700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1" name="Freeform 89"/>
          <p:cNvSpPr>
            <a:spLocks/>
          </p:cNvSpPr>
          <p:nvPr/>
        </p:nvSpPr>
        <p:spPr bwMode="auto">
          <a:xfrm flipH="1">
            <a:off x="1231900" y="1112838"/>
            <a:ext cx="1663700" cy="1773238"/>
          </a:xfrm>
          <a:custGeom>
            <a:avLst/>
            <a:gdLst>
              <a:gd name="T0" fmla="*/ 1155 w 2096"/>
              <a:gd name="T1" fmla="*/ 2229 h 2234"/>
              <a:gd name="T2" fmla="*/ 1309 w 2096"/>
              <a:gd name="T3" fmla="*/ 2199 h 2234"/>
              <a:gd name="T4" fmla="*/ 1456 w 2096"/>
              <a:gd name="T5" fmla="*/ 2147 h 2234"/>
              <a:gd name="T6" fmla="*/ 1592 w 2096"/>
              <a:gd name="T7" fmla="*/ 2072 h 2234"/>
              <a:gd name="T8" fmla="*/ 1715 w 2096"/>
              <a:gd name="T9" fmla="*/ 1979 h 2234"/>
              <a:gd name="T10" fmla="*/ 1823 w 2096"/>
              <a:gd name="T11" fmla="*/ 1868 h 2234"/>
              <a:gd name="T12" fmla="*/ 1916 w 2096"/>
              <a:gd name="T13" fmla="*/ 1741 h 2234"/>
              <a:gd name="T14" fmla="*/ 1992 w 2096"/>
              <a:gd name="T15" fmla="*/ 1601 h 2234"/>
              <a:gd name="T16" fmla="*/ 2049 w 2096"/>
              <a:gd name="T17" fmla="*/ 1449 h 2234"/>
              <a:gd name="T18" fmla="*/ 2084 w 2096"/>
              <a:gd name="T19" fmla="*/ 1288 h 2234"/>
              <a:gd name="T20" fmla="*/ 2096 w 2096"/>
              <a:gd name="T21" fmla="*/ 1117 h 2234"/>
              <a:gd name="T22" fmla="*/ 2084 w 2096"/>
              <a:gd name="T23" fmla="*/ 947 h 2234"/>
              <a:gd name="T24" fmla="*/ 2049 w 2096"/>
              <a:gd name="T25" fmla="*/ 786 h 2234"/>
              <a:gd name="T26" fmla="*/ 1992 w 2096"/>
              <a:gd name="T27" fmla="*/ 634 h 2234"/>
              <a:gd name="T28" fmla="*/ 1916 w 2096"/>
              <a:gd name="T29" fmla="*/ 493 h 2234"/>
              <a:gd name="T30" fmla="*/ 1823 w 2096"/>
              <a:gd name="T31" fmla="*/ 366 h 2234"/>
              <a:gd name="T32" fmla="*/ 1715 w 2096"/>
              <a:gd name="T33" fmla="*/ 256 h 2234"/>
              <a:gd name="T34" fmla="*/ 1592 w 2096"/>
              <a:gd name="T35" fmla="*/ 163 h 2234"/>
              <a:gd name="T36" fmla="*/ 1456 w 2096"/>
              <a:gd name="T37" fmla="*/ 88 h 2234"/>
              <a:gd name="T38" fmla="*/ 1309 w 2096"/>
              <a:gd name="T39" fmla="*/ 36 h 2234"/>
              <a:gd name="T40" fmla="*/ 1155 w 2096"/>
              <a:gd name="T41" fmla="*/ 6 h 2234"/>
              <a:gd name="T42" fmla="*/ 994 w 2096"/>
              <a:gd name="T43" fmla="*/ 1 h 2234"/>
              <a:gd name="T44" fmla="*/ 837 w 2096"/>
              <a:gd name="T45" fmla="*/ 23 h 2234"/>
              <a:gd name="T46" fmla="*/ 688 w 2096"/>
              <a:gd name="T47" fmla="*/ 68 h 2234"/>
              <a:gd name="T48" fmla="*/ 548 w 2096"/>
              <a:gd name="T49" fmla="*/ 135 h 2234"/>
              <a:gd name="T50" fmla="*/ 422 w 2096"/>
              <a:gd name="T51" fmla="*/ 223 h 2234"/>
              <a:gd name="T52" fmla="*/ 307 w 2096"/>
              <a:gd name="T53" fmla="*/ 327 h 2234"/>
              <a:gd name="T54" fmla="*/ 208 w 2096"/>
              <a:gd name="T55" fmla="*/ 449 h 2234"/>
              <a:gd name="T56" fmla="*/ 127 w 2096"/>
              <a:gd name="T57" fmla="*/ 585 h 2234"/>
              <a:gd name="T58" fmla="*/ 63 w 2096"/>
              <a:gd name="T59" fmla="*/ 734 h 2234"/>
              <a:gd name="T60" fmla="*/ 22 w 2096"/>
              <a:gd name="T61" fmla="*/ 893 h 2234"/>
              <a:gd name="T62" fmla="*/ 1 w 2096"/>
              <a:gd name="T63" fmla="*/ 1060 h 2234"/>
              <a:gd name="T64" fmla="*/ 6 w 2096"/>
              <a:gd name="T65" fmla="*/ 1231 h 2234"/>
              <a:gd name="T66" fmla="*/ 33 w 2096"/>
              <a:gd name="T67" fmla="*/ 1396 h 2234"/>
              <a:gd name="T68" fmla="*/ 83 w 2096"/>
              <a:gd name="T69" fmla="*/ 1551 h 2234"/>
              <a:gd name="T70" fmla="*/ 152 w 2096"/>
              <a:gd name="T71" fmla="*/ 1697 h 2234"/>
              <a:gd name="T72" fmla="*/ 240 w 2096"/>
              <a:gd name="T73" fmla="*/ 1828 h 2234"/>
              <a:gd name="T74" fmla="*/ 343 w 2096"/>
              <a:gd name="T75" fmla="*/ 1944 h 2234"/>
              <a:gd name="T76" fmla="*/ 462 w 2096"/>
              <a:gd name="T77" fmla="*/ 2043 h 2234"/>
              <a:gd name="T78" fmla="*/ 594 w 2096"/>
              <a:gd name="T79" fmla="*/ 2124 h 2234"/>
              <a:gd name="T80" fmla="*/ 737 w 2096"/>
              <a:gd name="T81" fmla="*/ 2184 h 2234"/>
              <a:gd name="T82" fmla="*/ 889 w 2096"/>
              <a:gd name="T83" fmla="*/ 2222 h 2234"/>
              <a:gd name="T84" fmla="*/ 1048 w 2096"/>
              <a:gd name="T85" fmla="*/ 2234 h 2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96" h="2234">
                <a:moveTo>
                  <a:pt x="1048" y="2234"/>
                </a:moveTo>
                <a:lnTo>
                  <a:pt x="1102" y="2233"/>
                </a:lnTo>
                <a:lnTo>
                  <a:pt x="1155" y="2229"/>
                </a:lnTo>
                <a:lnTo>
                  <a:pt x="1207" y="2222"/>
                </a:lnTo>
                <a:lnTo>
                  <a:pt x="1259" y="2211"/>
                </a:lnTo>
                <a:lnTo>
                  <a:pt x="1309" y="2199"/>
                </a:lnTo>
                <a:lnTo>
                  <a:pt x="1359" y="2184"/>
                </a:lnTo>
                <a:lnTo>
                  <a:pt x="1408" y="2166"/>
                </a:lnTo>
                <a:lnTo>
                  <a:pt x="1456" y="2147"/>
                </a:lnTo>
                <a:lnTo>
                  <a:pt x="1502" y="2124"/>
                </a:lnTo>
                <a:lnTo>
                  <a:pt x="1548" y="2100"/>
                </a:lnTo>
                <a:lnTo>
                  <a:pt x="1592" y="2072"/>
                </a:lnTo>
                <a:lnTo>
                  <a:pt x="1634" y="2043"/>
                </a:lnTo>
                <a:lnTo>
                  <a:pt x="1674" y="2012"/>
                </a:lnTo>
                <a:lnTo>
                  <a:pt x="1715" y="1979"/>
                </a:lnTo>
                <a:lnTo>
                  <a:pt x="1753" y="1944"/>
                </a:lnTo>
                <a:lnTo>
                  <a:pt x="1789" y="1907"/>
                </a:lnTo>
                <a:lnTo>
                  <a:pt x="1823" y="1868"/>
                </a:lnTo>
                <a:lnTo>
                  <a:pt x="1856" y="1828"/>
                </a:lnTo>
                <a:lnTo>
                  <a:pt x="1888" y="1785"/>
                </a:lnTo>
                <a:lnTo>
                  <a:pt x="1916" y="1741"/>
                </a:lnTo>
                <a:lnTo>
                  <a:pt x="1944" y="1697"/>
                </a:lnTo>
                <a:lnTo>
                  <a:pt x="1969" y="1649"/>
                </a:lnTo>
                <a:lnTo>
                  <a:pt x="1992" y="1601"/>
                </a:lnTo>
                <a:lnTo>
                  <a:pt x="2013" y="1551"/>
                </a:lnTo>
                <a:lnTo>
                  <a:pt x="2033" y="1501"/>
                </a:lnTo>
                <a:lnTo>
                  <a:pt x="2049" y="1449"/>
                </a:lnTo>
                <a:lnTo>
                  <a:pt x="2063" y="1396"/>
                </a:lnTo>
                <a:lnTo>
                  <a:pt x="2074" y="1342"/>
                </a:lnTo>
                <a:lnTo>
                  <a:pt x="2084" y="1288"/>
                </a:lnTo>
                <a:lnTo>
                  <a:pt x="2090" y="1231"/>
                </a:lnTo>
                <a:lnTo>
                  <a:pt x="2095" y="1175"/>
                </a:lnTo>
                <a:lnTo>
                  <a:pt x="2096" y="1117"/>
                </a:lnTo>
                <a:lnTo>
                  <a:pt x="2095" y="1060"/>
                </a:lnTo>
                <a:lnTo>
                  <a:pt x="2090" y="1003"/>
                </a:lnTo>
                <a:lnTo>
                  <a:pt x="2084" y="947"/>
                </a:lnTo>
                <a:lnTo>
                  <a:pt x="2074" y="893"/>
                </a:lnTo>
                <a:lnTo>
                  <a:pt x="2063" y="839"/>
                </a:lnTo>
                <a:lnTo>
                  <a:pt x="2049" y="786"/>
                </a:lnTo>
                <a:lnTo>
                  <a:pt x="2033" y="734"/>
                </a:lnTo>
                <a:lnTo>
                  <a:pt x="2013" y="683"/>
                </a:lnTo>
                <a:lnTo>
                  <a:pt x="1992" y="634"/>
                </a:lnTo>
                <a:lnTo>
                  <a:pt x="1969" y="585"/>
                </a:lnTo>
                <a:lnTo>
                  <a:pt x="1944" y="538"/>
                </a:lnTo>
                <a:lnTo>
                  <a:pt x="1916" y="493"/>
                </a:lnTo>
                <a:lnTo>
                  <a:pt x="1888" y="449"/>
                </a:lnTo>
                <a:lnTo>
                  <a:pt x="1856" y="407"/>
                </a:lnTo>
                <a:lnTo>
                  <a:pt x="1823" y="366"/>
                </a:lnTo>
                <a:lnTo>
                  <a:pt x="1789" y="327"/>
                </a:lnTo>
                <a:lnTo>
                  <a:pt x="1753" y="290"/>
                </a:lnTo>
                <a:lnTo>
                  <a:pt x="1715" y="256"/>
                </a:lnTo>
                <a:lnTo>
                  <a:pt x="1674" y="223"/>
                </a:lnTo>
                <a:lnTo>
                  <a:pt x="1634" y="191"/>
                </a:lnTo>
                <a:lnTo>
                  <a:pt x="1592" y="163"/>
                </a:lnTo>
                <a:lnTo>
                  <a:pt x="1548" y="135"/>
                </a:lnTo>
                <a:lnTo>
                  <a:pt x="1502" y="111"/>
                </a:lnTo>
                <a:lnTo>
                  <a:pt x="1456" y="88"/>
                </a:lnTo>
                <a:lnTo>
                  <a:pt x="1408" y="68"/>
                </a:lnTo>
                <a:lnTo>
                  <a:pt x="1359" y="51"/>
                </a:lnTo>
                <a:lnTo>
                  <a:pt x="1309" y="36"/>
                </a:lnTo>
                <a:lnTo>
                  <a:pt x="1259" y="23"/>
                </a:lnTo>
                <a:lnTo>
                  <a:pt x="1207" y="13"/>
                </a:lnTo>
                <a:lnTo>
                  <a:pt x="1155" y="6"/>
                </a:lnTo>
                <a:lnTo>
                  <a:pt x="1102" y="1"/>
                </a:lnTo>
                <a:lnTo>
                  <a:pt x="1048" y="0"/>
                </a:lnTo>
                <a:lnTo>
                  <a:pt x="994" y="1"/>
                </a:lnTo>
                <a:lnTo>
                  <a:pt x="941" y="6"/>
                </a:lnTo>
                <a:lnTo>
                  <a:pt x="889" y="13"/>
                </a:lnTo>
                <a:lnTo>
                  <a:pt x="837" y="23"/>
                </a:lnTo>
                <a:lnTo>
                  <a:pt x="787" y="36"/>
                </a:lnTo>
                <a:lnTo>
                  <a:pt x="737" y="51"/>
                </a:lnTo>
                <a:lnTo>
                  <a:pt x="688" y="68"/>
                </a:lnTo>
                <a:lnTo>
                  <a:pt x="640" y="88"/>
                </a:lnTo>
                <a:lnTo>
                  <a:pt x="594" y="111"/>
                </a:lnTo>
                <a:lnTo>
                  <a:pt x="548" y="135"/>
                </a:lnTo>
                <a:lnTo>
                  <a:pt x="504" y="163"/>
                </a:lnTo>
                <a:lnTo>
                  <a:pt x="462" y="191"/>
                </a:lnTo>
                <a:lnTo>
                  <a:pt x="422" y="223"/>
                </a:lnTo>
                <a:lnTo>
                  <a:pt x="381" y="256"/>
                </a:lnTo>
                <a:lnTo>
                  <a:pt x="343" y="290"/>
                </a:lnTo>
                <a:lnTo>
                  <a:pt x="307" y="327"/>
                </a:lnTo>
                <a:lnTo>
                  <a:pt x="273" y="366"/>
                </a:lnTo>
                <a:lnTo>
                  <a:pt x="240" y="407"/>
                </a:lnTo>
                <a:lnTo>
                  <a:pt x="208" y="449"/>
                </a:lnTo>
                <a:lnTo>
                  <a:pt x="180" y="493"/>
                </a:lnTo>
                <a:lnTo>
                  <a:pt x="152" y="538"/>
                </a:lnTo>
                <a:lnTo>
                  <a:pt x="127" y="585"/>
                </a:lnTo>
                <a:lnTo>
                  <a:pt x="104" y="634"/>
                </a:lnTo>
                <a:lnTo>
                  <a:pt x="83" y="683"/>
                </a:lnTo>
                <a:lnTo>
                  <a:pt x="63" y="734"/>
                </a:lnTo>
                <a:lnTo>
                  <a:pt x="47" y="786"/>
                </a:lnTo>
                <a:lnTo>
                  <a:pt x="33" y="839"/>
                </a:lnTo>
                <a:lnTo>
                  <a:pt x="22" y="893"/>
                </a:lnTo>
                <a:lnTo>
                  <a:pt x="12" y="947"/>
                </a:lnTo>
                <a:lnTo>
                  <a:pt x="6" y="1003"/>
                </a:lnTo>
                <a:lnTo>
                  <a:pt x="1" y="1060"/>
                </a:lnTo>
                <a:lnTo>
                  <a:pt x="0" y="1117"/>
                </a:lnTo>
                <a:lnTo>
                  <a:pt x="1" y="1175"/>
                </a:lnTo>
                <a:lnTo>
                  <a:pt x="6" y="1231"/>
                </a:lnTo>
                <a:lnTo>
                  <a:pt x="12" y="1288"/>
                </a:lnTo>
                <a:lnTo>
                  <a:pt x="22" y="1342"/>
                </a:lnTo>
                <a:lnTo>
                  <a:pt x="33" y="1396"/>
                </a:lnTo>
                <a:lnTo>
                  <a:pt x="47" y="1449"/>
                </a:lnTo>
                <a:lnTo>
                  <a:pt x="63" y="1501"/>
                </a:lnTo>
                <a:lnTo>
                  <a:pt x="83" y="1551"/>
                </a:lnTo>
                <a:lnTo>
                  <a:pt x="104" y="1601"/>
                </a:lnTo>
                <a:lnTo>
                  <a:pt x="127" y="1649"/>
                </a:lnTo>
                <a:lnTo>
                  <a:pt x="152" y="1697"/>
                </a:lnTo>
                <a:lnTo>
                  <a:pt x="180" y="1741"/>
                </a:lnTo>
                <a:lnTo>
                  <a:pt x="208" y="1785"/>
                </a:lnTo>
                <a:lnTo>
                  <a:pt x="240" y="1828"/>
                </a:lnTo>
                <a:lnTo>
                  <a:pt x="273" y="1868"/>
                </a:lnTo>
                <a:lnTo>
                  <a:pt x="307" y="1907"/>
                </a:lnTo>
                <a:lnTo>
                  <a:pt x="343" y="1944"/>
                </a:lnTo>
                <a:lnTo>
                  <a:pt x="381" y="1979"/>
                </a:lnTo>
                <a:lnTo>
                  <a:pt x="422" y="2012"/>
                </a:lnTo>
                <a:lnTo>
                  <a:pt x="462" y="2043"/>
                </a:lnTo>
                <a:lnTo>
                  <a:pt x="504" y="2072"/>
                </a:lnTo>
                <a:lnTo>
                  <a:pt x="548" y="2100"/>
                </a:lnTo>
                <a:lnTo>
                  <a:pt x="594" y="2124"/>
                </a:lnTo>
                <a:lnTo>
                  <a:pt x="640" y="2147"/>
                </a:lnTo>
                <a:lnTo>
                  <a:pt x="688" y="2166"/>
                </a:lnTo>
                <a:lnTo>
                  <a:pt x="737" y="2184"/>
                </a:lnTo>
                <a:lnTo>
                  <a:pt x="787" y="2199"/>
                </a:lnTo>
                <a:lnTo>
                  <a:pt x="837" y="2211"/>
                </a:lnTo>
                <a:lnTo>
                  <a:pt x="889" y="2222"/>
                </a:lnTo>
                <a:lnTo>
                  <a:pt x="941" y="2229"/>
                </a:lnTo>
                <a:lnTo>
                  <a:pt x="994" y="2233"/>
                </a:lnTo>
                <a:lnTo>
                  <a:pt x="1048" y="2234"/>
                </a:lnTo>
                <a:close/>
              </a:path>
            </a:pathLst>
          </a:custGeom>
          <a:solidFill>
            <a:srgbClr val="FFE5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2" name="Freeform 90"/>
          <p:cNvSpPr>
            <a:spLocks/>
          </p:cNvSpPr>
          <p:nvPr/>
        </p:nvSpPr>
        <p:spPr bwMode="auto">
          <a:xfrm flipH="1">
            <a:off x="1622425" y="1503363"/>
            <a:ext cx="1096963" cy="1131888"/>
          </a:xfrm>
          <a:custGeom>
            <a:avLst/>
            <a:gdLst>
              <a:gd name="T0" fmla="*/ 629 w 1382"/>
              <a:gd name="T1" fmla="*/ 0 h 1427"/>
              <a:gd name="T2" fmla="*/ 561 w 1382"/>
              <a:gd name="T3" fmla="*/ 68 h 1427"/>
              <a:gd name="T4" fmla="*/ 510 w 1382"/>
              <a:gd name="T5" fmla="*/ 171 h 1427"/>
              <a:gd name="T6" fmla="*/ 402 w 1382"/>
              <a:gd name="T7" fmla="*/ 493 h 1427"/>
              <a:gd name="T8" fmla="*/ 169 w 1382"/>
              <a:gd name="T9" fmla="*/ 493 h 1427"/>
              <a:gd name="T10" fmla="*/ 34 w 1382"/>
              <a:gd name="T11" fmla="*/ 522 h 1427"/>
              <a:gd name="T12" fmla="*/ 0 w 1382"/>
              <a:gd name="T13" fmla="*/ 572 h 1427"/>
              <a:gd name="T14" fmla="*/ 17 w 1382"/>
              <a:gd name="T15" fmla="*/ 652 h 1427"/>
              <a:gd name="T16" fmla="*/ 107 w 1382"/>
              <a:gd name="T17" fmla="*/ 675 h 1427"/>
              <a:gd name="T18" fmla="*/ 227 w 1382"/>
              <a:gd name="T19" fmla="*/ 681 h 1427"/>
              <a:gd name="T20" fmla="*/ 328 w 1382"/>
              <a:gd name="T21" fmla="*/ 686 h 1427"/>
              <a:gd name="T22" fmla="*/ 187 w 1382"/>
              <a:gd name="T23" fmla="*/ 1280 h 1427"/>
              <a:gd name="T24" fmla="*/ 260 w 1382"/>
              <a:gd name="T25" fmla="*/ 1343 h 1427"/>
              <a:gd name="T26" fmla="*/ 572 w 1382"/>
              <a:gd name="T27" fmla="*/ 1427 h 1427"/>
              <a:gd name="T28" fmla="*/ 1087 w 1382"/>
              <a:gd name="T29" fmla="*/ 1411 h 1427"/>
              <a:gd name="T30" fmla="*/ 1314 w 1382"/>
              <a:gd name="T31" fmla="*/ 1297 h 1427"/>
              <a:gd name="T32" fmla="*/ 1382 w 1382"/>
              <a:gd name="T33" fmla="*/ 1217 h 1427"/>
              <a:gd name="T34" fmla="*/ 1110 w 1382"/>
              <a:gd name="T35" fmla="*/ 97 h 1427"/>
              <a:gd name="T36" fmla="*/ 629 w 1382"/>
              <a:gd name="T37" fmla="*/ 0 h 1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382" h="1427">
                <a:moveTo>
                  <a:pt x="629" y="0"/>
                </a:moveTo>
                <a:lnTo>
                  <a:pt x="561" y="68"/>
                </a:lnTo>
                <a:lnTo>
                  <a:pt x="510" y="171"/>
                </a:lnTo>
                <a:lnTo>
                  <a:pt x="402" y="493"/>
                </a:lnTo>
                <a:lnTo>
                  <a:pt x="169" y="493"/>
                </a:lnTo>
                <a:lnTo>
                  <a:pt x="34" y="522"/>
                </a:lnTo>
                <a:lnTo>
                  <a:pt x="0" y="572"/>
                </a:lnTo>
                <a:lnTo>
                  <a:pt x="17" y="652"/>
                </a:lnTo>
                <a:lnTo>
                  <a:pt x="107" y="675"/>
                </a:lnTo>
                <a:lnTo>
                  <a:pt x="227" y="681"/>
                </a:lnTo>
                <a:lnTo>
                  <a:pt x="328" y="686"/>
                </a:lnTo>
                <a:lnTo>
                  <a:pt x="187" y="1280"/>
                </a:lnTo>
                <a:lnTo>
                  <a:pt x="260" y="1343"/>
                </a:lnTo>
                <a:lnTo>
                  <a:pt x="572" y="1427"/>
                </a:lnTo>
                <a:lnTo>
                  <a:pt x="1087" y="1411"/>
                </a:lnTo>
                <a:lnTo>
                  <a:pt x="1314" y="1297"/>
                </a:lnTo>
                <a:lnTo>
                  <a:pt x="1382" y="1217"/>
                </a:lnTo>
                <a:lnTo>
                  <a:pt x="1110" y="97"/>
                </a:lnTo>
                <a:lnTo>
                  <a:pt x="62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3" name="Freeform 91"/>
          <p:cNvSpPr>
            <a:spLocks/>
          </p:cNvSpPr>
          <p:nvPr/>
        </p:nvSpPr>
        <p:spPr bwMode="auto">
          <a:xfrm flipH="1">
            <a:off x="1562100" y="2428875"/>
            <a:ext cx="1046163" cy="457200"/>
          </a:xfrm>
          <a:custGeom>
            <a:avLst/>
            <a:gdLst>
              <a:gd name="T0" fmla="*/ 0 w 1317"/>
              <a:gd name="T1" fmla="*/ 301 h 574"/>
              <a:gd name="T2" fmla="*/ 71 w 1317"/>
              <a:gd name="T3" fmla="*/ 361 h 574"/>
              <a:gd name="T4" fmla="*/ 147 w 1317"/>
              <a:gd name="T5" fmla="*/ 415 h 574"/>
              <a:gd name="T6" fmla="*/ 228 w 1317"/>
              <a:gd name="T7" fmla="*/ 463 h 574"/>
              <a:gd name="T8" fmla="*/ 313 w 1317"/>
              <a:gd name="T9" fmla="*/ 502 h 574"/>
              <a:gd name="T10" fmla="*/ 402 w 1317"/>
              <a:gd name="T11" fmla="*/ 533 h 574"/>
              <a:gd name="T12" fmla="*/ 494 w 1317"/>
              <a:gd name="T13" fmla="*/ 556 h 574"/>
              <a:gd name="T14" fmla="*/ 588 w 1317"/>
              <a:gd name="T15" fmla="*/ 570 h 574"/>
              <a:gd name="T16" fmla="*/ 685 w 1317"/>
              <a:gd name="T17" fmla="*/ 574 h 574"/>
              <a:gd name="T18" fmla="*/ 773 w 1317"/>
              <a:gd name="T19" fmla="*/ 571 h 574"/>
              <a:gd name="T20" fmla="*/ 859 w 1317"/>
              <a:gd name="T21" fmla="*/ 559 h 574"/>
              <a:gd name="T22" fmla="*/ 943 w 1317"/>
              <a:gd name="T23" fmla="*/ 540 h 574"/>
              <a:gd name="T24" fmla="*/ 1024 w 1317"/>
              <a:gd name="T25" fmla="*/ 514 h 574"/>
              <a:gd name="T26" fmla="*/ 1102 w 1317"/>
              <a:gd name="T27" fmla="*/ 481 h 574"/>
              <a:gd name="T28" fmla="*/ 1178 w 1317"/>
              <a:gd name="T29" fmla="*/ 443 h 574"/>
              <a:gd name="T30" fmla="*/ 1249 w 1317"/>
              <a:gd name="T31" fmla="*/ 398 h 574"/>
              <a:gd name="T32" fmla="*/ 1317 w 1317"/>
              <a:gd name="T33" fmla="*/ 347 h 574"/>
              <a:gd name="T34" fmla="*/ 1166 w 1317"/>
              <a:gd name="T35" fmla="*/ 41 h 574"/>
              <a:gd name="T36" fmla="*/ 1056 w 1317"/>
              <a:gd name="T37" fmla="*/ 108 h 574"/>
              <a:gd name="T38" fmla="*/ 948 w 1317"/>
              <a:gd name="T39" fmla="*/ 157 h 574"/>
              <a:gd name="T40" fmla="*/ 842 w 1317"/>
              <a:gd name="T41" fmla="*/ 192 h 574"/>
              <a:gd name="T42" fmla="*/ 739 w 1317"/>
              <a:gd name="T43" fmla="*/ 212 h 574"/>
              <a:gd name="T44" fmla="*/ 642 w 1317"/>
              <a:gd name="T45" fmla="*/ 218 h 574"/>
              <a:gd name="T46" fmla="*/ 550 w 1317"/>
              <a:gd name="T47" fmla="*/ 216 h 574"/>
              <a:gd name="T48" fmla="*/ 464 w 1317"/>
              <a:gd name="T49" fmla="*/ 205 h 574"/>
              <a:gd name="T50" fmla="*/ 384 w 1317"/>
              <a:gd name="T51" fmla="*/ 187 h 574"/>
              <a:gd name="T52" fmla="*/ 312 w 1317"/>
              <a:gd name="T53" fmla="*/ 166 h 574"/>
              <a:gd name="T54" fmla="*/ 249 w 1317"/>
              <a:gd name="T55" fmla="*/ 140 h 574"/>
              <a:gd name="T56" fmla="*/ 193 w 1317"/>
              <a:gd name="T57" fmla="*/ 115 h 574"/>
              <a:gd name="T58" fmla="*/ 147 w 1317"/>
              <a:gd name="T59" fmla="*/ 92 h 574"/>
              <a:gd name="T60" fmla="*/ 111 w 1317"/>
              <a:gd name="T61" fmla="*/ 70 h 574"/>
              <a:gd name="T62" fmla="*/ 87 w 1317"/>
              <a:gd name="T63" fmla="*/ 55 h 574"/>
              <a:gd name="T64" fmla="*/ 75 w 1317"/>
              <a:gd name="T65" fmla="*/ 46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17" h="574">
                <a:moveTo>
                  <a:pt x="73" y="45"/>
                </a:moveTo>
                <a:lnTo>
                  <a:pt x="0" y="301"/>
                </a:lnTo>
                <a:lnTo>
                  <a:pt x="34" y="333"/>
                </a:lnTo>
                <a:lnTo>
                  <a:pt x="71" y="361"/>
                </a:lnTo>
                <a:lnTo>
                  <a:pt x="109" y="389"/>
                </a:lnTo>
                <a:lnTo>
                  <a:pt x="147" y="415"/>
                </a:lnTo>
                <a:lnTo>
                  <a:pt x="187" y="440"/>
                </a:lnTo>
                <a:lnTo>
                  <a:pt x="228" y="463"/>
                </a:lnTo>
                <a:lnTo>
                  <a:pt x="270" y="482"/>
                </a:lnTo>
                <a:lnTo>
                  <a:pt x="313" y="502"/>
                </a:lnTo>
                <a:lnTo>
                  <a:pt x="357" y="518"/>
                </a:lnTo>
                <a:lnTo>
                  <a:pt x="402" y="533"/>
                </a:lnTo>
                <a:lnTo>
                  <a:pt x="447" y="546"/>
                </a:lnTo>
                <a:lnTo>
                  <a:pt x="494" y="556"/>
                </a:lnTo>
                <a:lnTo>
                  <a:pt x="540" y="564"/>
                </a:lnTo>
                <a:lnTo>
                  <a:pt x="588" y="570"/>
                </a:lnTo>
                <a:lnTo>
                  <a:pt x="637" y="573"/>
                </a:lnTo>
                <a:lnTo>
                  <a:pt x="685" y="574"/>
                </a:lnTo>
                <a:lnTo>
                  <a:pt x="729" y="573"/>
                </a:lnTo>
                <a:lnTo>
                  <a:pt x="773" y="571"/>
                </a:lnTo>
                <a:lnTo>
                  <a:pt x="816" y="565"/>
                </a:lnTo>
                <a:lnTo>
                  <a:pt x="859" y="559"/>
                </a:lnTo>
                <a:lnTo>
                  <a:pt x="902" y="550"/>
                </a:lnTo>
                <a:lnTo>
                  <a:pt x="943" y="540"/>
                </a:lnTo>
                <a:lnTo>
                  <a:pt x="983" y="528"/>
                </a:lnTo>
                <a:lnTo>
                  <a:pt x="1024" y="514"/>
                </a:lnTo>
                <a:lnTo>
                  <a:pt x="1064" y="498"/>
                </a:lnTo>
                <a:lnTo>
                  <a:pt x="1102" y="481"/>
                </a:lnTo>
                <a:lnTo>
                  <a:pt x="1140" y="463"/>
                </a:lnTo>
                <a:lnTo>
                  <a:pt x="1178" y="443"/>
                </a:lnTo>
                <a:lnTo>
                  <a:pt x="1214" y="421"/>
                </a:lnTo>
                <a:lnTo>
                  <a:pt x="1249" y="398"/>
                </a:lnTo>
                <a:lnTo>
                  <a:pt x="1284" y="373"/>
                </a:lnTo>
                <a:lnTo>
                  <a:pt x="1317" y="347"/>
                </a:lnTo>
                <a:lnTo>
                  <a:pt x="1223" y="0"/>
                </a:lnTo>
                <a:lnTo>
                  <a:pt x="1166" y="41"/>
                </a:lnTo>
                <a:lnTo>
                  <a:pt x="1111" y="77"/>
                </a:lnTo>
                <a:lnTo>
                  <a:pt x="1056" y="108"/>
                </a:lnTo>
                <a:lnTo>
                  <a:pt x="1002" y="136"/>
                </a:lnTo>
                <a:lnTo>
                  <a:pt x="948" y="157"/>
                </a:lnTo>
                <a:lnTo>
                  <a:pt x="893" y="177"/>
                </a:lnTo>
                <a:lnTo>
                  <a:pt x="842" y="192"/>
                </a:lnTo>
                <a:lnTo>
                  <a:pt x="790" y="204"/>
                </a:lnTo>
                <a:lnTo>
                  <a:pt x="739" y="212"/>
                </a:lnTo>
                <a:lnTo>
                  <a:pt x="691" y="216"/>
                </a:lnTo>
                <a:lnTo>
                  <a:pt x="642" y="218"/>
                </a:lnTo>
                <a:lnTo>
                  <a:pt x="595" y="218"/>
                </a:lnTo>
                <a:lnTo>
                  <a:pt x="550" y="216"/>
                </a:lnTo>
                <a:lnTo>
                  <a:pt x="506" y="212"/>
                </a:lnTo>
                <a:lnTo>
                  <a:pt x="464" y="205"/>
                </a:lnTo>
                <a:lnTo>
                  <a:pt x="424" y="197"/>
                </a:lnTo>
                <a:lnTo>
                  <a:pt x="384" y="187"/>
                </a:lnTo>
                <a:lnTo>
                  <a:pt x="348" y="177"/>
                </a:lnTo>
                <a:lnTo>
                  <a:pt x="312" y="166"/>
                </a:lnTo>
                <a:lnTo>
                  <a:pt x="278" y="153"/>
                </a:lnTo>
                <a:lnTo>
                  <a:pt x="249" y="140"/>
                </a:lnTo>
                <a:lnTo>
                  <a:pt x="220" y="128"/>
                </a:lnTo>
                <a:lnTo>
                  <a:pt x="193" y="115"/>
                </a:lnTo>
                <a:lnTo>
                  <a:pt x="169" y="103"/>
                </a:lnTo>
                <a:lnTo>
                  <a:pt x="147" y="92"/>
                </a:lnTo>
                <a:lnTo>
                  <a:pt x="128" y="80"/>
                </a:lnTo>
                <a:lnTo>
                  <a:pt x="111" y="70"/>
                </a:lnTo>
                <a:lnTo>
                  <a:pt x="99" y="62"/>
                </a:lnTo>
                <a:lnTo>
                  <a:pt x="87" y="55"/>
                </a:lnTo>
                <a:lnTo>
                  <a:pt x="79" y="49"/>
                </a:lnTo>
                <a:lnTo>
                  <a:pt x="75" y="46"/>
                </a:lnTo>
                <a:lnTo>
                  <a:pt x="73" y="45"/>
                </a:lnTo>
                <a:close/>
              </a:path>
            </a:pathLst>
          </a:custGeom>
          <a:solidFill>
            <a:srgbClr val="A8E8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4" name="Freeform 92"/>
          <p:cNvSpPr>
            <a:spLocks/>
          </p:cNvSpPr>
          <p:nvPr/>
        </p:nvSpPr>
        <p:spPr bwMode="auto">
          <a:xfrm flipH="1">
            <a:off x="2098675" y="1692275"/>
            <a:ext cx="127000" cy="74613"/>
          </a:xfrm>
          <a:custGeom>
            <a:avLst/>
            <a:gdLst>
              <a:gd name="T0" fmla="*/ 15 w 160"/>
              <a:gd name="T1" fmla="*/ 46 h 95"/>
              <a:gd name="T2" fmla="*/ 127 w 160"/>
              <a:gd name="T3" fmla="*/ 94 h 95"/>
              <a:gd name="T4" fmla="*/ 127 w 160"/>
              <a:gd name="T5" fmla="*/ 94 h 95"/>
              <a:gd name="T6" fmla="*/ 136 w 160"/>
              <a:gd name="T7" fmla="*/ 95 h 95"/>
              <a:gd name="T8" fmla="*/ 145 w 160"/>
              <a:gd name="T9" fmla="*/ 94 h 95"/>
              <a:gd name="T10" fmla="*/ 153 w 160"/>
              <a:gd name="T11" fmla="*/ 88 h 95"/>
              <a:gd name="T12" fmla="*/ 159 w 160"/>
              <a:gd name="T13" fmla="*/ 80 h 95"/>
              <a:gd name="T14" fmla="*/ 160 w 160"/>
              <a:gd name="T15" fmla="*/ 71 h 95"/>
              <a:gd name="T16" fmla="*/ 159 w 160"/>
              <a:gd name="T17" fmla="*/ 61 h 95"/>
              <a:gd name="T18" fmla="*/ 153 w 160"/>
              <a:gd name="T19" fmla="*/ 53 h 95"/>
              <a:gd name="T20" fmla="*/ 145 w 160"/>
              <a:gd name="T21" fmla="*/ 49 h 95"/>
              <a:gd name="T22" fmla="*/ 145 w 160"/>
              <a:gd name="T23" fmla="*/ 49 h 95"/>
              <a:gd name="T24" fmla="*/ 33 w 160"/>
              <a:gd name="T25" fmla="*/ 3 h 95"/>
              <a:gd name="T26" fmla="*/ 33 w 160"/>
              <a:gd name="T27" fmla="*/ 3 h 95"/>
              <a:gd name="T28" fmla="*/ 24 w 160"/>
              <a:gd name="T29" fmla="*/ 0 h 95"/>
              <a:gd name="T30" fmla="*/ 15 w 160"/>
              <a:gd name="T31" fmla="*/ 2 h 95"/>
              <a:gd name="T32" fmla="*/ 7 w 160"/>
              <a:gd name="T33" fmla="*/ 7 h 95"/>
              <a:gd name="T34" fmla="*/ 1 w 160"/>
              <a:gd name="T35" fmla="*/ 15 h 95"/>
              <a:gd name="T36" fmla="*/ 0 w 160"/>
              <a:gd name="T37" fmla="*/ 25 h 95"/>
              <a:gd name="T38" fmla="*/ 1 w 160"/>
              <a:gd name="T39" fmla="*/ 34 h 95"/>
              <a:gd name="T40" fmla="*/ 7 w 160"/>
              <a:gd name="T41" fmla="*/ 42 h 95"/>
              <a:gd name="T42" fmla="*/ 15 w 160"/>
              <a:gd name="T43" fmla="*/ 46 h 95"/>
              <a:gd name="T44" fmla="*/ 15 w 160"/>
              <a:gd name="T45" fmla="*/ 46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0" h="95">
                <a:moveTo>
                  <a:pt x="15" y="46"/>
                </a:moveTo>
                <a:lnTo>
                  <a:pt x="127" y="94"/>
                </a:lnTo>
                <a:lnTo>
                  <a:pt x="127" y="94"/>
                </a:lnTo>
                <a:lnTo>
                  <a:pt x="136" y="95"/>
                </a:lnTo>
                <a:lnTo>
                  <a:pt x="145" y="94"/>
                </a:lnTo>
                <a:lnTo>
                  <a:pt x="153" y="88"/>
                </a:lnTo>
                <a:lnTo>
                  <a:pt x="159" y="80"/>
                </a:lnTo>
                <a:lnTo>
                  <a:pt x="160" y="71"/>
                </a:lnTo>
                <a:lnTo>
                  <a:pt x="159" y="61"/>
                </a:lnTo>
                <a:lnTo>
                  <a:pt x="153" y="53"/>
                </a:lnTo>
                <a:lnTo>
                  <a:pt x="145" y="49"/>
                </a:lnTo>
                <a:lnTo>
                  <a:pt x="145" y="49"/>
                </a:lnTo>
                <a:lnTo>
                  <a:pt x="33" y="3"/>
                </a:lnTo>
                <a:lnTo>
                  <a:pt x="33" y="3"/>
                </a:lnTo>
                <a:lnTo>
                  <a:pt x="24" y="0"/>
                </a:lnTo>
                <a:lnTo>
                  <a:pt x="15" y="2"/>
                </a:lnTo>
                <a:lnTo>
                  <a:pt x="7" y="7"/>
                </a:lnTo>
                <a:lnTo>
                  <a:pt x="1" y="15"/>
                </a:lnTo>
                <a:lnTo>
                  <a:pt x="0" y="25"/>
                </a:lnTo>
                <a:lnTo>
                  <a:pt x="1" y="34"/>
                </a:lnTo>
                <a:lnTo>
                  <a:pt x="7" y="42"/>
                </a:lnTo>
                <a:lnTo>
                  <a:pt x="15" y="46"/>
                </a:lnTo>
                <a:lnTo>
                  <a:pt x="15" y="4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5" name="Freeform 93"/>
          <p:cNvSpPr>
            <a:spLocks/>
          </p:cNvSpPr>
          <p:nvPr/>
        </p:nvSpPr>
        <p:spPr bwMode="auto">
          <a:xfrm flipH="1">
            <a:off x="1628775" y="2430463"/>
            <a:ext cx="947738" cy="188913"/>
          </a:xfrm>
          <a:custGeom>
            <a:avLst/>
            <a:gdLst>
              <a:gd name="T0" fmla="*/ 5 w 1193"/>
              <a:gd name="T1" fmla="*/ 57 h 238"/>
              <a:gd name="T2" fmla="*/ 29 w 1193"/>
              <a:gd name="T3" fmla="*/ 76 h 238"/>
              <a:gd name="T4" fmla="*/ 71 w 1193"/>
              <a:gd name="T5" fmla="*/ 103 h 238"/>
              <a:gd name="T6" fmla="*/ 132 w 1193"/>
              <a:gd name="T7" fmla="*/ 138 h 238"/>
              <a:gd name="T8" fmla="*/ 211 w 1193"/>
              <a:gd name="T9" fmla="*/ 173 h 238"/>
              <a:gd name="T10" fmla="*/ 304 w 1193"/>
              <a:gd name="T11" fmla="*/ 204 h 238"/>
              <a:gd name="T12" fmla="*/ 412 w 1193"/>
              <a:gd name="T13" fmla="*/ 228 h 238"/>
              <a:gd name="T14" fmla="*/ 533 w 1193"/>
              <a:gd name="T15" fmla="*/ 238 h 238"/>
              <a:gd name="T16" fmla="*/ 636 w 1193"/>
              <a:gd name="T17" fmla="*/ 235 h 238"/>
              <a:gd name="T18" fmla="*/ 712 w 1193"/>
              <a:gd name="T19" fmla="*/ 226 h 238"/>
              <a:gd name="T20" fmla="*/ 788 w 1193"/>
              <a:gd name="T21" fmla="*/ 212 h 238"/>
              <a:gd name="T22" fmla="*/ 861 w 1193"/>
              <a:gd name="T23" fmla="*/ 193 h 238"/>
              <a:gd name="T24" fmla="*/ 936 w 1193"/>
              <a:gd name="T25" fmla="*/ 169 h 238"/>
              <a:gd name="T26" fmla="*/ 1010 w 1193"/>
              <a:gd name="T27" fmla="*/ 139 h 238"/>
              <a:gd name="T28" fmla="*/ 1082 w 1193"/>
              <a:gd name="T29" fmla="*/ 103 h 238"/>
              <a:gd name="T30" fmla="*/ 1156 w 1193"/>
              <a:gd name="T31" fmla="*/ 63 h 238"/>
              <a:gd name="T32" fmla="*/ 1168 w 1193"/>
              <a:gd name="T33" fmla="*/ 0 h 238"/>
              <a:gd name="T34" fmla="*/ 1096 w 1193"/>
              <a:gd name="T35" fmla="*/ 42 h 238"/>
              <a:gd name="T36" fmla="*/ 1026 w 1193"/>
              <a:gd name="T37" fmla="*/ 78 h 238"/>
              <a:gd name="T38" fmla="*/ 955 w 1193"/>
              <a:gd name="T39" fmla="*/ 110 h 238"/>
              <a:gd name="T40" fmla="*/ 884 w 1193"/>
              <a:gd name="T41" fmla="*/ 136 h 238"/>
              <a:gd name="T42" fmla="*/ 814 w 1193"/>
              <a:gd name="T43" fmla="*/ 156 h 238"/>
              <a:gd name="T44" fmla="*/ 742 w 1193"/>
              <a:gd name="T45" fmla="*/ 173 h 238"/>
              <a:gd name="T46" fmla="*/ 669 w 1193"/>
              <a:gd name="T47" fmla="*/ 184 h 238"/>
              <a:gd name="T48" fmla="*/ 595 w 1193"/>
              <a:gd name="T49" fmla="*/ 190 h 238"/>
              <a:gd name="T50" fmla="*/ 476 w 1193"/>
              <a:gd name="T51" fmla="*/ 186 h 238"/>
              <a:gd name="T52" fmla="*/ 366 w 1193"/>
              <a:gd name="T53" fmla="*/ 169 h 238"/>
              <a:gd name="T54" fmla="*/ 271 w 1193"/>
              <a:gd name="T55" fmla="*/ 143 h 238"/>
              <a:gd name="T56" fmla="*/ 189 w 1193"/>
              <a:gd name="T57" fmla="*/ 110 h 238"/>
              <a:gd name="T58" fmla="*/ 122 w 1193"/>
              <a:gd name="T59" fmla="*/ 77 h 238"/>
              <a:gd name="T60" fmla="*/ 72 w 1193"/>
              <a:gd name="T61" fmla="*/ 47 h 238"/>
              <a:gd name="T62" fmla="*/ 41 w 1193"/>
              <a:gd name="T63" fmla="*/ 26 h 238"/>
              <a:gd name="T64" fmla="*/ 31 w 1193"/>
              <a:gd name="T65" fmla="*/ 17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93" h="238">
                <a:moveTo>
                  <a:pt x="0" y="54"/>
                </a:moveTo>
                <a:lnTo>
                  <a:pt x="5" y="57"/>
                </a:lnTo>
                <a:lnTo>
                  <a:pt x="14" y="65"/>
                </a:lnTo>
                <a:lnTo>
                  <a:pt x="29" y="76"/>
                </a:lnTo>
                <a:lnTo>
                  <a:pt x="47" y="89"/>
                </a:lnTo>
                <a:lnTo>
                  <a:pt x="71" y="103"/>
                </a:lnTo>
                <a:lnTo>
                  <a:pt x="100" y="121"/>
                </a:lnTo>
                <a:lnTo>
                  <a:pt x="132" y="138"/>
                </a:lnTo>
                <a:lnTo>
                  <a:pt x="169" y="155"/>
                </a:lnTo>
                <a:lnTo>
                  <a:pt x="211" y="173"/>
                </a:lnTo>
                <a:lnTo>
                  <a:pt x="256" y="189"/>
                </a:lnTo>
                <a:lnTo>
                  <a:pt x="304" y="204"/>
                </a:lnTo>
                <a:lnTo>
                  <a:pt x="357" y="217"/>
                </a:lnTo>
                <a:lnTo>
                  <a:pt x="412" y="228"/>
                </a:lnTo>
                <a:lnTo>
                  <a:pt x="471" y="235"/>
                </a:lnTo>
                <a:lnTo>
                  <a:pt x="533" y="238"/>
                </a:lnTo>
                <a:lnTo>
                  <a:pt x="598" y="237"/>
                </a:lnTo>
                <a:lnTo>
                  <a:pt x="636" y="235"/>
                </a:lnTo>
                <a:lnTo>
                  <a:pt x="674" y="231"/>
                </a:lnTo>
                <a:lnTo>
                  <a:pt x="712" y="226"/>
                </a:lnTo>
                <a:lnTo>
                  <a:pt x="750" y="220"/>
                </a:lnTo>
                <a:lnTo>
                  <a:pt x="788" y="212"/>
                </a:lnTo>
                <a:lnTo>
                  <a:pt x="825" y="204"/>
                </a:lnTo>
                <a:lnTo>
                  <a:pt x="861" y="193"/>
                </a:lnTo>
                <a:lnTo>
                  <a:pt x="899" y="182"/>
                </a:lnTo>
                <a:lnTo>
                  <a:pt x="936" y="169"/>
                </a:lnTo>
                <a:lnTo>
                  <a:pt x="973" y="154"/>
                </a:lnTo>
                <a:lnTo>
                  <a:pt x="1010" y="139"/>
                </a:lnTo>
                <a:lnTo>
                  <a:pt x="1047" y="122"/>
                </a:lnTo>
                <a:lnTo>
                  <a:pt x="1082" y="103"/>
                </a:lnTo>
                <a:lnTo>
                  <a:pt x="1119" y="84"/>
                </a:lnTo>
                <a:lnTo>
                  <a:pt x="1156" y="63"/>
                </a:lnTo>
                <a:lnTo>
                  <a:pt x="1193" y="41"/>
                </a:lnTo>
                <a:lnTo>
                  <a:pt x="1168" y="0"/>
                </a:lnTo>
                <a:lnTo>
                  <a:pt x="1132" y="22"/>
                </a:lnTo>
                <a:lnTo>
                  <a:pt x="1096" y="42"/>
                </a:lnTo>
                <a:lnTo>
                  <a:pt x="1061" y="61"/>
                </a:lnTo>
                <a:lnTo>
                  <a:pt x="1026" y="78"/>
                </a:lnTo>
                <a:lnTo>
                  <a:pt x="990" y="95"/>
                </a:lnTo>
                <a:lnTo>
                  <a:pt x="955" y="110"/>
                </a:lnTo>
                <a:lnTo>
                  <a:pt x="920" y="123"/>
                </a:lnTo>
                <a:lnTo>
                  <a:pt x="884" y="136"/>
                </a:lnTo>
                <a:lnTo>
                  <a:pt x="849" y="147"/>
                </a:lnTo>
                <a:lnTo>
                  <a:pt x="814" y="156"/>
                </a:lnTo>
                <a:lnTo>
                  <a:pt x="777" y="166"/>
                </a:lnTo>
                <a:lnTo>
                  <a:pt x="742" y="173"/>
                </a:lnTo>
                <a:lnTo>
                  <a:pt x="706" y="178"/>
                </a:lnTo>
                <a:lnTo>
                  <a:pt x="669" y="184"/>
                </a:lnTo>
                <a:lnTo>
                  <a:pt x="632" y="188"/>
                </a:lnTo>
                <a:lnTo>
                  <a:pt x="595" y="190"/>
                </a:lnTo>
                <a:lnTo>
                  <a:pt x="534" y="190"/>
                </a:lnTo>
                <a:lnTo>
                  <a:pt x="476" y="186"/>
                </a:lnTo>
                <a:lnTo>
                  <a:pt x="419" y="179"/>
                </a:lnTo>
                <a:lnTo>
                  <a:pt x="366" y="169"/>
                </a:lnTo>
                <a:lnTo>
                  <a:pt x="317" y="156"/>
                </a:lnTo>
                <a:lnTo>
                  <a:pt x="271" y="143"/>
                </a:lnTo>
                <a:lnTo>
                  <a:pt x="228" y="127"/>
                </a:lnTo>
                <a:lnTo>
                  <a:pt x="189" y="110"/>
                </a:lnTo>
                <a:lnTo>
                  <a:pt x="153" y="93"/>
                </a:lnTo>
                <a:lnTo>
                  <a:pt x="122" y="77"/>
                </a:lnTo>
                <a:lnTo>
                  <a:pt x="96" y="61"/>
                </a:lnTo>
                <a:lnTo>
                  <a:pt x="72" y="47"/>
                </a:lnTo>
                <a:lnTo>
                  <a:pt x="55" y="36"/>
                </a:lnTo>
                <a:lnTo>
                  <a:pt x="41" y="26"/>
                </a:lnTo>
                <a:lnTo>
                  <a:pt x="33" y="19"/>
                </a:lnTo>
                <a:lnTo>
                  <a:pt x="31" y="17"/>
                </a:lnTo>
                <a:lnTo>
                  <a:pt x="0" y="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6" name="Freeform 94"/>
          <p:cNvSpPr>
            <a:spLocks/>
          </p:cNvSpPr>
          <p:nvPr/>
        </p:nvSpPr>
        <p:spPr bwMode="auto">
          <a:xfrm flipH="1">
            <a:off x="1808163" y="2617788"/>
            <a:ext cx="590550" cy="277813"/>
          </a:xfrm>
          <a:custGeom>
            <a:avLst/>
            <a:gdLst>
              <a:gd name="T0" fmla="*/ 361 w 744"/>
              <a:gd name="T1" fmla="*/ 112 h 350"/>
              <a:gd name="T2" fmla="*/ 0 w 744"/>
              <a:gd name="T3" fmla="*/ 16 h 350"/>
              <a:gd name="T4" fmla="*/ 114 w 744"/>
              <a:gd name="T5" fmla="*/ 350 h 350"/>
              <a:gd name="T6" fmla="*/ 376 w 744"/>
              <a:gd name="T7" fmla="*/ 229 h 350"/>
              <a:gd name="T8" fmla="*/ 636 w 744"/>
              <a:gd name="T9" fmla="*/ 340 h 350"/>
              <a:gd name="T10" fmla="*/ 744 w 744"/>
              <a:gd name="T11" fmla="*/ 0 h 350"/>
              <a:gd name="T12" fmla="*/ 361 w 744"/>
              <a:gd name="T13" fmla="*/ 112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44" h="350">
                <a:moveTo>
                  <a:pt x="361" y="112"/>
                </a:moveTo>
                <a:lnTo>
                  <a:pt x="0" y="16"/>
                </a:lnTo>
                <a:lnTo>
                  <a:pt x="114" y="350"/>
                </a:lnTo>
                <a:lnTo>
                  <a:pt x="376" y="229"/>
                </a:lnTo>
                <a:lnTo>
                  <a:pt x="636" y="340"/>
                </a:lnTo>
                <a:lnTo>
                  <a:pt x="744" y="0"/>
                </a:lnTo>
                <a:lnTo>
                  <a:pt x="361" y="1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7" name="Freeform 95"/>
          <p:cNvSpPr>
            <a:spLocks/>
          </p:cNvSpPr>
          <p:nvPr/>
        </p:nvSpPr>
        <p:spPr bwMode="auto">
          <a:xfrm flipH="1">
            <a:off x="1873250" y="2681288"/>
            <a:ext cx="460375" cy="157163"/>
          </a:xfrm>
          <a:custGeom>
            <a:avLst/>
            <a:gdLst>
              <a:gd name="T0" fmla="*/ 521 w 582"/>
              <a:gd name="T1" fmla="*/ 189 h 198"/>
              <a:gd name="T2" fmla="*/ 293 w 582"/>
              <a:gd name="T3" fmla="*/ 93 h 198"/>
              <a:gd name="T4" fmla="*/ 63 w 582"/>
              <a:gd name="T5" fmla="*/ 198 h 198"/>
              <a:gd name="T6" fmla="*/ 0 w 582"/>
              <a:gd name="T7" fmla="*/ 13 h 198"/>
              <a:gd name="T8" fmla="*/ 280 w 582"/>
              <a:gd name="T9" fmla="*/ 88 h 198"/>
              <a:gd name="T10" fmla="*/ 582 w 582"/>
              <a:gd name="T11" fmla="*/ 0 h 198"/>
              <a:gd name="T12" fmla="*/ 521 w 582"/>
              <a:gd name="T13" fmla="*/ 189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2" h="198">
                <a:moveTo>
                  <a:pt x="521" y="189"/>
                </a:moveTo>
                <a:lnTo>
                  <a:pt x="293" y="93"/>
                </a:lnTo>
                <a:lnTo>
                  <a:pt x="63" y="198"/>
                </a:lnTo>
                <a:lnTo>
                  <a:pt x="0" y="13"/>
                </a:lnTo>
                <a:lnTo>
                  <a:pt x="280" y="88"/>
                </a:lnTo>
                <a:lnTo>
                  <a:pt x="582" y="0"/>
                </a:lnTo>
                <a:lnTo>
                  <a:pt x="521" y="189"/>
                </a:lnTo>
                <a:close/>
              </a:path>
            </a:pathLst>
          </a:custGeom>
          <a:solidFill>
            <a:srgbClr val="EA304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09" name="Freeform 97"/>
          <p:cNvSpPr>
            <a:spLocks/>
          </p:cNvSpPr>
          <p:nvPr/>
        </p:nvSpPr>
        <p:spPr bwMode="auto">
          <a:xfrm flipH="1">
            <a:off x="2128838" y="2227263"/>
            <a:ext cx="139700" cy="130175"/>
          </a:xfrm>
          <a:custGeom>
            <a:avLst/>
            <a:gdLst>
              <a:gd name="T0" fmla="*/ 175 w 175"/>
              <a:gd name="T1" fmla="*/ 0 h 165"/>
              <a:gd name="T2" fmla="*/ 127 w 175"/>
              <a:gd name="T3" fmla="*/ 0 h 165"/>
              <a:gd name="T4" fmla="*/ 127 w 175"/>
              <a:gd name="T5" fmla="*/ 114 h 165"/>
              <a:gd name="T6" fmla="*/ 48 w 175"/>
              <a:gd name="T7" fmla="*/ 117 h 165"/>
              <a:gd name="T8" fmla="*/ 48 w 175"/>
              <a:gd name="T9" fmla="*/ 3 h 165"/>
              <a:gd name="T10" fmla="*/ 0 w 175"/>
              <a:gd name="T11" fmla="*/ 3 h 165"/>
              <a:gd name="T12" fmla="*/ 1 w 175"/>
              <a:gd name="T13" fmla="*/ 165 h 165"/>
              <a:gd name="T14" fmla="*/ 175 w 175"/>
              <a:gd name="T15" fmla="*/ 161 h 165"/>
              <a:gd name="T16" fmla="*/ 175 w 175"/>
              <a:gd name="T17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5" h="165">
                <a:moveTo>
                  <a:pt x="175" y="0"/>
                </a:moveTo>
                <a:lnTo>
                  <a:pt x="127" y="0"/>
                </a:lnTo>
                <a:lnTo>
                  <a:pt x="127" y="114"/>
                </a:lnTo>
                <a:lnTo>
                  <a:pt x="48" y="117"/>
                </a:lnTo>
                <a:lnTo>
                  <a:pt x="48" y="3"/>
                </a:lnTo>
                <a:lnTo>
                  <a:pt x="0" y="3"/>
                </a:lnTo>
                <a:lnTo>
                  <a:pt x="1" y="165"/>
                </a:lnTo>
                <a:lnTo>
                  <a:pt x="175" y="161"/>
                </a:lnTo>
                <a:lnTo>
                  <a:pt x="17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0" name="Freeform 98"/>
          <p:cNvSpPr>
            <a:spLocks/>
          </p:cNvSpPr>
          <p:nvPr/>
        </p:nvSpPr>
        <p:spPr bwMode="auto">
          <a:xfrm flipH="1">
            <a:off x="2060575" y="1808163"/>
            <a:ext cx="271463" cy="276225"/>
          </a:xfrm>
          <a:custGeom>
            <a:avLst/>
            <a:gdLst>
              <a:gd name="T0" fmla="*/ 170 w 340"/>
              <a:gd name="T1" fmla="*/ 349 h 349"/>
              <a:gd name="T2" fmla="*/ 187 w 340"/>
              <a:gd name="T3" fmla="*/ 347 h 349"/>
              <a:gd name="T4" fmla="*/ 203 w 340"/>
              <a:gd name="T5" fmla="*/ 345 h 349"/>
              <a:gd name="T6" fmla="*/ 220 w 340"/>
              <a:gd name="T7" fmla="*/ 342 h 349"/>
              <a:gd name="T8" fmla="*/ 235 w 340"/>
              <a:gd name="T9" fmla="*/ 336 h 349"/>
              <a:gd name="T10" fmla="*/ 249 w 340"/>
              <a:gd name="T11" fmla="*/ 329 h 349"/>
              <a:gd name="T12" fmla="*/ 263 w 340"/>
              <a:gd name="T13" fmla="*/ 321 h 349"/>
              <a:gd name="T14" fmla="*/ 276 w 340"/>
              <a:gd name="T15" fmla="*/ 312 h 349"/>
              <a:gd name="T16" fmla="*/ 289 w 340"/>
              <a:gd name="T17" fmla="*/ 300 h 349"/>
              <a:gd name="T18" fmla="*/ 300 w 340"/>
              <a:gd name="T19" fmla="*/ 288 h 349"/>
              <a:gd name="T20" fmla="*/ 311 w 340"/>
              <a:gd name="T21" fmla="*/ 273 h 349"/>
              <a:gd name="T22" fmla="*/ 320 w 340"/>
              <a:gd name="T23" fmla="*/ 259 h 349"/>
              <a:gd name="T24" fmla="*/ 327 w 340"/>
              <a:gd name="T25" fmla="*/ 243 h 349"/>
              <a:gd name="T26" fmla="*/ 332 w 340"/>
              <a:gd name="T27" fmla="*/ 226 h 349"/>
              <a:gd name="T28" fmla="*/ 337 w 340"/>
              <a:gd name="T29" fmla="*/ 209 h 349"/>
              <a:gd name="T30" fmla="*/ 339 w 340"/>
              <a:gd name="T31" fmla="*/ 192 h 349"/>
              <a:gd name="T32" fmla="*/ 340 w 340"/>
              <a:gd name="T33" fmla="*/ 175 h 349"/>
              <a:gd name="T34" fmla="*/ 339 w 340"/>
              <a:gd name="T35" fmla="*/ 156 h 349"/>
              <a:gd name="T36" fmla="*/ 337 w 340"/>
              <a:gd name="T37" fmla="*/ 139 h 349"/>
              <a:gd name="T38" fmla="*/ 332 w 340"/>
              <a:gd name="T39" fmla="*/ 123 h 349"/>
              <a:gd name="T40" fmla="*/ 327 w 340"/>
              <a:gd name="T41" fmla="*/ 107 h 349"/>
              <a:gd name="T42" fmla="*/ 320 w 340"/>
              <a:gd name="T43" fmla="*/ 91 h 349"/>
              <a:gd name="T44" fmla="*/ 311 w 340"/>
              <a:gd name="T45" fmla="*/ 76 h 349"/>
              <a:gd name="T46" fmla="*/ 300 w 340"/>
              <a:gd name="T47" fmla="*/ 62 h 349"/>
              <a:gd name="T48" fmla="*/ 289 w 340"/>
              <a:gd name="T49" fmla="*/ 49 h 349"/>
              <a:gd name="T50" fmla="*/ 276 w 340"/>
              <a:gd name="T51" fmla="*/ 38 h 349"/>
              <a:gd name="T52" fmla="*/ 263 w 340"/>
              <a:gd name="T53" fmla="*/ 27 h 349"/>
              <a:gd name="T54" fmla="*/ 249 w 340"/>
              <a:gd name="T55" fmla="*/ 19 h 349"/>
              <a:gd name="T56" fmla="*/ 235 w 340"/>
              <a:gd name="T57" fmla="*/ 12 h 349"/>
              <a:gd name="T58" fmla="*/ 220 w 340"/>
              <a:gd name="T59" fmla="*/ 7 h 349"/>
              <a:gd name="T60" fmla="*/ 203 w 340"/>
              <a:gd name="T61" fmla="*/ 3 h 349"/>
              <a:gd name="T62" fmla="*/ 187 w 340"/>
              <a:gd name="T63" fmla="*/ 1 h 349"/>
              <a:gd name="T64" fmla="*/ 170 w 340"/>
              <a:gd name="T65" fmla="*/ 0 h 349"/>
              <a:gd name="T66" fmla="*/ 135 w 340"/>
              <a:gd name="T67" fmla="*/ 3 h 349"/>
              <a:gd name="T68" fmla="*/ 104 w 340"/>
              <a:gd name="T69" fmla="*/ 13 h 349"/>
              <a:gd name="T70" fmla="*/ 76 w 340"/>
              <a:gd name="T71" fmla="*/ 30 h 349"/>
              <a:gd name="T72" fmla="*/ 50 w 340"/>
              <a:gd name="T73" fmla="*/ 50 h 349"/>
              <a:gd name="T74" fmla="*/ 28 w 340"/>
              <a:gd name="T75" fmla="*/ 77 h 349"/>
              <a:gd name="T76" fmla="*/ 13 w 340"/>
              <a:gd name="T77" fmla="*/ 107 h 349"/>
              <a:gd name="T78" fmla="*/ 3 w 340"/>
              <a:gd name="T79" fmla="*/ 139 h 349"/>
              <a:gd name="T80" fmla="*/ 0 w 340"/>
              <a:gd name="T81" fmla="*/ 175 h 349"/>
              <a:gd name="T82" fmla="*/ 1 w 340"/>
              <a:gd name="T83" fmla="*/ 192 h 349"/>
              <a:gd name="T84" fmla="*/ 3 w 340"/>
              <a:gd name="T85" fmla="*/ 209 h 349"/>
              <a:gd name="T86" fmla="*/ 8 w 340"/>
              <a:gd name="T87" fmla="*/ 226 h 349"/>
              <a:gd name="T88" fmla="*/ 13 w 340"/>
              <a:gd name="T89" fmla="*/ 243 h 349"/>
              <a:gd name="T90" fmla="*/ 20 w 340"/>
              <a:gd name="T91" fmla="*/ 259 h 349"/>
              <a:gd name="T92" fmla="*/ 30 w 340"/>
              <a:gd name="T93" fmla="*/ 273 h 349"/>
              <a:gd name="T94" fmla="*/ 40 w 340"/>
              <a:gd name="T95" fmla="*/ 288 h 349"/>
              <a:gd name="T96" fmla="*/ 51 w 340"/>
              <a:gd name="T97" fmla="*/ 300 h 349"/>
              <a:gd name="T98" fmla="*/ 64 w 340"/>
              <a:gd name="T99" fmla="*/ 312 h 349"/>
              <a:gd name="T100" fmla="*/ 78 w 340"/>
              <a:gd name="T101" fmla="*/ 321 h 349"/>
              <a:gd name="T102" fmla="*/ 92 w 340"/>
              <a:gd name="T103" fmla="*/ 329 h 349"/>
              <a:gd name="T104" fmla="*/ 107 w 340"/>
              <a:gd name="T105" fmla="*/ 336 h 349"/>
              <a:gd name="T106" fmla="*/ 122 w 340"/>
              <a:gd name="T107" fmla="*/ 342 h 349"/>
              <a:gd name="T108" fmla="*/ 138 w 340"/>
              <a:gd name="T109" fmla="*/ 345 h 349"/>
              <a:gd name="T110" fmla="*/ 154 w 340"/>
              <a:gd name="T111" fmla="*/ 347 h 349"/>
              <a:gd name="T112" fmla="*/ 170 w 340"/>
              <a:gd name="T113" fmla="*/ 349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0" h="349">
                <a:moveTo>
                  <a:pt x="170" y="349"/>
                </a:moveTo>
                <a:lnTo>
                  <a:pt x="187" y="347"/>
                </a:lnTo>
                <a:lnTo>
                  <a:pt x="203" y="345"/>
                </a:lnTo>
                <a:lnTo>
                  <a:pt x="220" y="342"/>
                </a:lnTo>
                <a:lnTo>
                  <a:pt x="235" y="336"/>
                </a:lnTo>
                <a:lnTo>
                  <a:pt x="249" y="329"/>
                </a:lnTo>
                <a:lnTo>
                  <a:pt x="263" y="321"/>
                </a:lnTo>
                <a:lnTo>
                  <a:pt x="276" y="312"/>
                </a:lnTo>
                <a:lnTo>
                  <a:pt x="289" y="300"/>
                </a:lnTo>
                <a:lnTo>
                  <a:pt x="300" y="288"/>
                </a:lnTo>
                <a:lnTo>
                  <a:pt x="311" y="273"/>
                </a:lnTo>
                <a:lnTo>
                  <a:pt x="320" y="259"/>
                </a:lnTo>
                <a:lnTo>
                  <a:pt x="327" y="243"/>
                </a:lnTo>
                <a:lnTo>
                  <a:pt x="332" y="226"/>
                </a:lnTo>
                <a:lnTo>
                  <a:pt x="337" y="209"/>
                </a:lnTo>
                <a:lnTo>
                  <a:pt x="339" y="192"/>
                </a:lnTo>
                <a:lnTo>
                  <a:pt x="340" y="175"/>
                </a:lnTo>
                <a:lnTo>
                  <a:pt x="339" y="156"/>
                </a:lnTo>
                <a:lnTo>
                  <a:pt x="337" y="139"/>
                </a:lnTo>
                <a:lnTo>
                  <a:pt x="332" y="123"/>
                </a:lnTo>
                <a:lnTo>
                  <a:pt x="327" y="107"/>
                </a:lnTo>
                <a:lnTo>
                  <a:pt x="320" y="91"/>
                </a:lnTo>
                <a:lnTo>
                  <a:pt x="311" y="76"/>
                </a:lnTo>
                <a:lnTo>
                  <a:pt x="300" y="62"/>
                </a:lnTo>
                <a:lnTo>
                  <a:pt x="289" y="49"/>
                </a:lnTo>
                <a:lnTo>
                  <a:pt x="276" y="38"/>
                </a:lnTo>
                <a:lnTo>
                  <a:pt x="263" y="27"/>
                </a:lnTo>
                <a:lnTo>
                  <a:pt x="249" y="19"/>
                </a:lnTo>
                <a:lnTo>
                  <a:pt x="235" y="12"/>
                </a:lnTo>
                <a:lnTo>
                  <a:pt x="220" y="7"/>
                </a:lnTo>
                <a:lnTo>
                  <a:pt x="203" y="3"/>
                </a:lnTo>
                <a:lnTo>
                  <a:pt x="187" y="1"/>
                </a:lnTo>
                <a:lnTo>
                  <a:pt x="170" y="0"/>
                </a:lnTo>
                <a:lnTo>
                  <a:pt x="135" y="3"/>
                </a:lnTo>
                <a:lnTo>
                  <a:pt x="104" y="13"/>
                </a:lnTo>
                <a:lnTo>
                  <a:pt x="76" y="30"/>
                </a:lnTo>
                <a:lnTo>
                  <a:pt x="50" y="50"/>
                </a:lnTo>
                <a:lnTo>
                  <a:pt x="28" y="77"/>
                </a:lnTo>
                <a:lnTo>
                  <a:pt x="13" y="107"/>
                </a:lnTo>
                <a:lnTo>
                  <a:pt x="3" y="139"/>
                </a:lnTo>
                <a:lnTo>
                  <a:pt x="0" y="175"/>
                </a:lnTo>
                <a:lnTo>
                  <a:pt x="1" y="192"/>
                </a:lnTo>
                <a:lnTo>
                  <a:pt x="3" y="209"/>
                </a:lnTo>
                <a:lnTo>
                  <a:pt x="8" y="226"/>
                </a:lnTo>
                <a:lnTo>
                  <a:pt x="13" y="243"/>
                </a:lnTo>
                <a:lnTo>
                  <a:pt x="20" y="259"/>
                </a:lnTo>
                <a:lnTo>
                  <a:pt x="30" y="273"/>
                </a:lnTo>
                <a:lnTo>
                  <a:pt x="40" y="288"/>
                </a:lnTo>
                <a:lnTo>
                  <a:pt x="51" y="300"/>
                </a:lnTo>
                <a:lnTo>
                  <a:pt x="64" y="312"/>
                </a:lnTo>
                <a:lnTo>
                  <a:pt x="78" y="321"/>
                </a:lnTo>
                <a:lnTo>
                  <a:pt x="92" y="329"/>
                </a:lnTo>
                <a:lnTo>
                  <a:pt x="107" y="336"/>
                </a:lnTo>
                <a:lnTo>
                  <a:pt x="122" y="342"/>
                </a:lnTo>
                <a:lnTo>
                  <a:pt x="138" y="345"/>
                </a:lnTo>
                <a:lnTo>
                  <a:pt x="154" y="347"/>
                </a:lnTo>
                <a:lnTo>
                  <a:pt x="170" y="3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1" name="Freeform 99"/>
          <p:cNvSpPr>
            <a:spLocks/>
          </p:cNvSpPr>
          <p:nvPr/>
        </p:nvSpPr>
        <p:spPr bwMode="auto">
          <a:xfrm flipH="1">
            <a:off x="2098675" y="1846263"/>
            <a:ext cx="195263" cy="201613"/>
          </a:xfrm>
          <a:custGeom>
            <a:avLst/>
            <a:gdLst>
              <a:gd name="T0" fmla="*/ 0 w 244"/>
              <a:gd name="T1" fmla="*/ 127 h 253"/>
              <a:gd name="T2" fmla="*/ 1 w 244"/>
              <a:gd name="T3" fmla="*/ 114 h 253"/>
              <a:gd name="T4" fmla="*/ 2 w 244"/>
              <a:gd name="T5" fmla="*/ 101 h 253"/>
              <a:gd name="T6" fmla="*/ 6 w 244"/>
              <a:gd name="T7" fmla="*/ 89 h 253"/>
              <a:gd name="T8" fmla="*/ 10 w 244"/>
              <a:gd name="T9" fmla="*/ 77 h 253"/>
              <a:gd name="T10" fmla="*/ 15 w 244"/>
              <a:gd name="T11" fmla="*/ 66 h 253"/>
              <a:gd name="T12" fmla="*/ 22 w 244"/>
              <a:gd name="T13" fmla="*/ 55 h 253"/>
              <a:gd name="T14" fmla="*/ 30 w 244"/>
              <a:gd name="T15" fmla="*/ 45 h 253"/>
              <a:gd name="T16" fmla="*/ 38 w 244"/>
              <a:gd name="T17" fmla="*/ 36 h 253"/>
              <a:gd name="T18" fmla="*/ 47 w 244"/>
              <a:gd name="T19" fmla="*/ 28 h 253"/>
              <a:gd name="T20" fmla="*/ 56 w 244"/>
              <a:gd name="T21" fmla="*/ 21 h 253"/>
              <a:gd name="T22" fmla="*/ 67 w 244"/>
              <a:gd name="T23" fmla="*/ 14 h 253"/>
              <a:gd name="T24" fmla="*/ 77 w 244"/>
              <a:gd name="T25" fmla="*/ 9 h 253"/>
              <a:gd name="T26" fmla="*/ 87 w 244"/>
              <a:gd name="T27" fmla="*/ 6 h 253"/>
              <a:gd name="T28" fmla="*/ 99 w 244"/>
              <a:gd name="T29" fmla="*/ 2 h 253"/>
              <a:gd name="T30" fmla="*/ 110 w 244"/>
              <a:gd name="T31" fmla="*/ 1 h 253"/>
              <a:gd name="T32" fmla="*/ 122 w 244"/>
              <a:gd name="T33" fmla="*/ 0 h 253"/>
              <a:gd name="T34" fmla="*/ 134 w 244"/>
              <a:gd name="T35" fmla="*/ 1 h 253"/>
              <a:gd name="T36" fmla="*/ 146 w 244"/>
              <a:gd name="T37" fmla="*/ 2 h 253"/>
              <a:gd name="T38" fmla="*/ 157 w 244"/>
              <a:gd name="T39" fmla="*/ 6 h 253"/>
              <a:gd name="T40" fmla="*/ 168 w 244"/>
              <a:gd name="T41" fmla="*/ 9 h 253"/>
              <a:gd name="T42" fmla="*/ 178 w 244"/>
              <a:gd name="T43" fmla="*/ 14 h 253"/>
              <a:gd name="T44" fmla="*/ 189 w 244"/>
              <a:gd name="T45" fmla="*/ 21 h 253"/>
              <a:gd name="T46" fmla="*/ 198 w 244"/>
              <a:gd name="T47" fmla="*/ 28 h 253"/>
              <a:gd name="T48" fmla="*/ 207 w 244"/>
              <a:gd name="T49" fmla="*/ 36 h 253"/>
              <a:gd name="T50" fmla="*/ 215 w 244"/>
              <a:gd name="T51" fmla="*/ 45 h 253"/>
              <a:gd name="T52" fmla="*/ 223 w 244"/>
              <a:gd name="T53" fmla="*/ 55 h 253"/>
              <a:gd name="T54" fmla="*/ 229 w 244"/>
              <a:gd name="T55" fmla="*/ 66 h 253"/>
              <a:gd name="T56" fmla="*/ 235 w 244"/>
              <a:gd name="T57" fmla="*/ 77 h 253"/>
              <a:gd name="T58" fmla="*/ 238 w 244"/>
              <a:gd name="T59" fmla="*/ 89 h 253"/>
              <a:gd name="T60" fmla="*/ 242 w 244"/>
              <a:gd name="T61" fmla="*/ 101 h 253"/>
              <a:gd name="T62" fmla="*/ 243 w 244"/>
              <a:gd name="T63" fmla="*/ 114 h 253"/>
              <a:gd name="T64" fmla="*/ 244 w 244"/>
              <a:gd name="T65" fmla="*/ 127 h 253"/>
              <a:gd name="T66" fmla="*/ 242 w 244"/>
              <a:gd name="T67" fmla="*/ 152 h 253"/>
              <a:gd name="T68" fmla="*/ 235 w 244"/>
              <a:gd name="T69" fmla="*/ 176 h 253"/>
              <a:gd name="T70" fmla="*/ 223 w 244"/>
              <a:gd name="T71" fmla="*/ 198 h 253"/>
              <a:gd name="T72" fmla="*/ 208 w 244"/>
              <a:gd name="T73" fmla="*/ 216 h 253"/>
              <a:gd name="T74" fmla="*/ 190 w 244"/>
              <a:gd name="T75" fmla="*/ 231 h 253"/>
              <a:gd name="T76" fmla="*/ 169 w 244"/>
              <a:gd name="T77" fmla="*/ 243 h 253"/>
              <a:gd name="T78" fmla="*/ 146 w 244"/>
              <a:gd name="T79" fmla="*/ 251 h 253"/>
              <a:gd name="T80" fmla="*/ 122 w 244"/>
              <a:gd name="T81" fmla="*/ 253 h 253"/>
              <a:gd name="T82" fmla="*/ 110 w 244"/>
              <a:gd name="T83" fmla="*/ 252 h 253"/>
              <a:gd name="T84" fmla="*/ 99 w 244"/>
              <a:gd name="T85" fmla="*/ 251 h 253"/>
              <a:gd name="T86" fmla="*/ 87 w 244"/>
              <a:gd name="T87" fmla="*/ 248 h 253"/>
              <a:gd name="T88" fmla="*/ 77 w 244"/>
              <a:gd name="T89" fmla="*/ 244 h 253"/>
              <a:gd name="T90" fmla="*/ 67 w 244"/>
              <a:gd name="T91" fmla="*/ 240 h 253"/>
              <a:gd name="T92" fmla="*/ 56 w 244"/>
              <a:gd name="T93" fmla="*/ 233 h 253"/>
              <a:gd name="T94" fmla="*/ 47 w 244"/>
              <a:gd name="T95" fmla="*/ 226 h 253"/>
              <a:gd name="T96" fmla="*/ 38 w 244"/>
              <a:gd name="T97" fmla="*/ 218 h 253"/>
              <a:gd name="T98" fmla="*/ 30 w 244"/>
              <a:gd name="T99" fmla="*/ 208 h 253"/>
              <a:gd name="T100" fmla="*/ 22 w 244"/>
              <a:gd name="T101" fmla="*/ 198 h 253"/>
              <a:gd name="T102" fmla="*/ 15 w 244"/>
              <a:gd name="T103" fmla="*/ 188 h 253"/>
              <a:gd name="T104" fmla="*/ 10 w 244"/>
              <a:gd name="T105" fmla="*/ 176 h 253"/>
              <a:gd name="T106" fmla="*/ 6 w 244"/>
              <a:gd name="T107" fmla="*/ 165 h 253"/>
              <a:gd name="T108" fmla="*/ 2 w 244"/>
              <a:gd name="T109" fmla="*/ 152 h 253"/>
              <a:gd name="T110" fmla="*/ 1 w 244"/>
              <a:gd name="T111" fmla="*/ 139 h 253"/>
              <a:gd name="T112" fmla="*/ 0 w 244"/>
              <a:gd name="T113" fmla="*/ 127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4" h="253">
                <a:moveTo>
                  <a:pt x="0" y="127"/>
                </a:moveTo>
                <a:lnTo>
                  <a:pt x="1" y="114"/>
                </a:lnTo>
                <a:lnTo>
                  <a:pt x="2" y="101"/>
                </a:lnTo>
                <a:lnTo>
                  <a:pt x="6" y="89"/>
                </a:lnTo>
                <a:lnTo>
                  <a:pt x="10" y="77"/>
                </a:lnTo>
                <a:lnTo>
                  <a:pt x="15" y="66"/>
                </a:lnTo>
                <a:lnTo>
                  <a:pt x="22" y="55"/>
                </a:lnTo>
                <a:lnTo>
                  <a:pt x="30" y="45"/>
                </a:lnTo>
                <a:lnTo>
                  <a:pt x="38" y="36"/>
                </a:lnTo>
                <a:lnTo>
                  <a:pt x="47" y="28"/>
                </a:lnTo>
                <a:lnTo>
                  <a:pt x="56" y="21"/>
                </a:lnTo>
                <a:lnTo>
                  <a:pt x="67" y="14"/>
                </a:lnTo>
                <a:lnTo>
                  <a:pt x="77" y="9"/>
                </a:lnTo>
                <a:lnTo>
                  <a:pt x="87" y="6"/>
                </a:lnTo>
                <a:lnTo>
                  <a:pt x="99" y="2"/>
                </a:lnTo>
                <a:lnTo>
                  <a:pt x="110" y="1"/>
                </a:lnTo>
                <a:lnTo>
                  <a:pt x="122" y="0"/>
                </a:lnTo>
                <a:lnTo>
                  <a:pt x="134" y="1"/>
                </a:lnTo>
                <a:lnTo>
                  <a:pt x="146" y="2"/>
                </a:lnTo>
                <a:lnTo>
                  <a:pt x="157" y="6"/>
                </a:lnTo>
                <a:lnTo>
                  <a:pt x="168" y="9"/>
                </a:lnTo>
                <a:lnTo>
                  <a:pt x="178" y="14"/>
                </a:lnTo>
                <a:lnTo>
                  <a:pt x="189" y="21"/>
                </a:lnTo>
                <a:lnTo>
                  <a:pt x="198" y="28"/>
                </a:lnTo>
                <a:lnTo>
                  <a:pt x="207" y="36"/>
                </a:lnTo>
                <a:lnTo>
                  <a:pt x="215" y="45"/>
                </a:lnTo>
                <a:lnTo>
                  <a:pt x="223" y="55"/>
                </a:lnTo>
                <a:lnTo>
                  <a:pt x="229" y="66"/>
                </a:lnTo>
                <a:lnTo>
                  <a:pt x="235" y="77"/>
                </a:lnTo>
                <a:lnTo>
                  <a:pt x="238" y="89"/>
                </a:lnTo>
                <a:lnTo>
                  <a:pt x="242" y="101"/>
                </a:lnTo>
                <a:lnTo>
                  <a:pt x="243" y="114"/>
                </a:lnTo>
                <a:lnTo>
                  <a:pt x="244" y="127"/>
                </a:lnTo>
                <a:lnTo>
                  <a:pt x="242" y="152"/>
                </a:lnTo>
                <a:lnTo>
                  <a:pt x="235" y="176"/>
                </a:lnTo>
                <a:lnTo>
                  <a:pt x="223" y="198"/>
                </a:lnTo>
                <a:lnTo>
                  <a:pt x="208" y="216"/>
                </a:lnTo>
                <a:lnTo>
                  <a:pt x="190" y="231"/>
                </a:lnTo>
                <a:lnTo>
                  <a:pt x="169" y="243"/>
                </a:lnTo>
                <a:lnTo>
                  <a:pt x="146" y="251"/>
                </a:lnTo>
                <a:lnTo>
                  <a:pt x="122" y="253"/>
                </a:lnTo>
                <a:lnTo>
                  <a:pt x="110" y="252"/>
                </a:lnTo>
                <a:lnTo>
                  <a:pt x="99" y="251"/>
                </a:lnTo>
                <a:lnTo>
                  <a:pt x="87" y="248"/>
                </a:lnTo>
                <a:lnTo>
                  <a:pt x="77" y="244"/>
                </a:lnTo>
                <a:lnTo>
                  <a:pt x="67" y="240"/>
                </a:lnTo>
                <a:lnTo>
                  <a:pt x="56" y="233"/>
                </a:lnTo>
                <a:lnTo>
                  <a:pt x="47" y="226"/>
                </a:lnTo>
                <a:lnTo>
                  <a:pt x="38" y="218"/>
                </a:lnTo>
                <a:lnTo>
                  <a:pt x="30" y="208"/>
                </a:lnTo>
                <a:lnTo>
                  <a:pt x="22" y="198"/>
                </a:lnTo>
                <a:lnTo>
                  <a:pt x="15" y="188"/>
                </a:lnTo>
                <a:lnTo>
                  <a:pt x="10" y="176"/>
                </a:lnTo>
                <a:lnTo>
                  <a:pt x="6" y="165"/>
                </a:lnTo>
                <a:lnTo>
                  <a:pt x="2" y="152"/>
                </a:lnTo>
                <a:lnTo>
                  <a:pt x="1" y="139"/>
                </a:lnTo>
                <a:lnTo>
                  <a:pt x="0" y="1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2" name="Freeform 100"/>
          <p:cNvSpPr>
            <a:spLocks/>
          </p:cNvSpPr>
          <p:nvPr/>
        </p:nvSpPr>
        <p:spPr bwMode="auto">
          <a:xfrm flipH="1">
            <a:off x="1608138" y="1873250"/>
            <a:ext cx="474663" cy="92075"/>
          </a:xfrm>
          <a:custGeom>
            <a:avLst/>
            <a:gdLst>
              <a:gd name="T0" fmla="*/ 5 w 597"/>
              <a:gd name="T1" fmla="*/ 116 h 116"/>
              <a:gd name="T2" fmla="*/ 597 w 597"/>
              <a:gd name="T3" fmla="*/ 48 h 116"/>
              <a:gd name="T4" fmla="*/ 591 w 597"/>
              <a:gd name="T5" fmla="*/ 0 h 116"/>
              <a:gd name="T6" fmla="*/ 0 w 597"/>
              <a:gd name="T7" fmla="*/ 67 h 116"/>
              <a:gd name="T8" fmla="*/ 5 w 597"/>
              <a:gd name="T9" fmla="*/ 116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7" h="116">
                <a:moveTo>
                  <a:pt x="5" y="116"/>
                </a:moveTo>
                <a:lnTo>
                  <a:pt x="597" y="48"/>
                </a:lnTo>
                <a:lnTo>
                  <a:pt x="591" y="0"/>
                </a:lnTo>
                <a:lnTo>
                  <a:pt x="0" y="67"/>
                </a:lnTo>
                <a:lnTo>
                  <a:pt x="5" y="11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3" name="Freeform 101"/>
          <p:cNvSpPr>
            <a:spLocks/>
          </p:cNvSpPr>
          <p:nvPr/>
        </p:nvSpPr>
        <p:spPr bwMode="auto">
          <a:xfrm flipH="1">
            <a:off x="2006599" y="1180770"/>
            <a:ext cx="61913" cy="244806"/>
          </a:xfrm>
          <a:custGeom>
            <a:avLst/>
            <a:gdLst>
              <a:gd name="T0" fmla="*/ 58 w 77"/>
              <a:gd name="T1" fmla="*/ 353 h 379"/>
              <a:gd name="T2" fmla="*/ 77 w 77"/>
              <a:gd name="T3" fmla="*/ 30 h 379"/>
              <a:gd name="T4" fmla="*/ 77 w 77"/>
              <a:gd name="T5" fmla="*/ 30 h 379"/>
              <a:gd name="T6" fmla="*/ 76 w 77"/>
              <a:gd name="T7" fmla="*/ 19 h 379"/>
              <a:gd name="T8" fmla="*/ 70 w 77"/>
              <a:gd name="T9" fmla="*/ 10 h 379"/>
              <a:gd name="T10" fmla="*/ 62 w 77"/>
              <a:gd name="T11" fmla="*/ 3 h 379"/>
              <a:gd name="T12" fmla="*/ 52 w 77"/>
              <a:gd name="T13" fmla="*/ 0 h 379"/>
              <a:gd name="T14" fmla="*/ 42 w 77"/>
              <a:gd name="T15" fmla="*/ 2 h 379"/>
              <a:gd name="T16" fmla="*/ 32 w 77"/>
              <a:gd name="T17" fmla="*/ 7 h 379"/>
              <a:gd name="T18" fmla="*/ 26 w 77"/>
              <a:gd name="T19" fmla="*/ 15 h 379"/>
              <a:gd name="T20" fmla="*/ 22 w 77"/>
              <a:gd name="T21" fmla="*/ 27 h 379"/>
              <a:gd name="T22" fmla="*/ 22 w 77"/>
              <a:gd name="T23" fmla="*/ 27 h 379"/>
              <a:gd name="T24" fmla="*/ 0 w 77"/>
              <a:gd name="T25" fmla="*/ 348 h 379"/>
              <a:gd name="T26" fmla="*/ 0 w 77"/>
              <a:gd name="T27" fmla="*/ 348 h 379"/>
              <a:gd name="T28" fmla="*/ 1 w 77"/>
              <a:gd name="T29" fmla="*/ 360 h 379"/>
              <a:gd name="T30" fmla="*/ 7 w 77"/>
              <a:gd name="T31" fmla="*/ 369 h 379"/>
              <a:gd name="T32" fmla="*/ 15 w 77"/>
              <a:gd name="T33" fmla="*/ 376 h 379"/>
              <a:gd name="T34" fmla="*/ 27 w 77"/>
              <a:gd name="T35" fmla="*/ 379 h 379"/>
              <a:gd name="T36" fmla="*/ 38 w 77"/>
              <a:gd name="T37" fmla="*/ 378 h 379"/>
              <a:gd name="T38" fmla="*/ 47 w 77"/>
              <a:gd name="T39" fmla="*/ 372 h 379"/>
              <a:gd name="T40" fmla="*/ 54 w 77"/>
              <a:gd name="T41" fmla="*/ 363 h 379"/>
              <a:gd name="T42" fmla="*/ 58 w 77"/>
              <a:gd name="T43" fmla="*/ 353 h 379"/>
              <a:gd name="T44" fmla="*/ 58 w 77"/>
              <a:gd name="T45" fmla="*/ 353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7" h="379">
                <a:moveTo>
                  <a:pt x="58" y="353"/>
                </a:moveTo>
                <a:lnTo>
                  <a:pt x="77" y="30"/>
                </a:lnTo>
                <a:lnTo>
                  <a:pt x="77" y="30"/>
                </a:lnTo>
                <a:lnTo>
                  <a:pt x="76" y="19"/>
                </a:lnTo>
                <a:lnTo>
                  <a:pt x="70" y="10"/>
                </a:lnTo>
                <a:lnTo>
                  <a:pt x="62" y="3"/>
                </a:lnTo>
                <a:lnTo>
                  <a:pt x="52" y="0"/>
                </a:lnTo>
                <a:lnTo>
                  <a:pt x="42" y="2"/>
                </a:lnTo>
                <a:lnTo>
                  <a:pt x="32" y="7"/>
                </a:lnTo>
                <a:lnTo>
                  <a:pt x="26" y="15"/>
                </a:lnTo>
                <a:lnTo>
                  <a:pt x="22" y="27"/>
                </a:lnTo>
                <a:lnTo>
                  <a:pt x="22" y="27"/>
                </a:lnTo>
                <a:lnTo>
                  <a:pt x="0" y="348"/>
                </a:lnTo>
                <a:lnTo>
                  <a:pt x="0" y="348"/>
                </a:lnTo>
                <a:lnTo>
                  <a:pt x="1" y="360"/>
                </a:lnTo>
                <a:lnTo>
                  <a:pt x="7" y="369"/>
                </a:lnTo>
                <a:lnTo>
                  <a:pt x="15" y="376"/>
                </a:lnTo>
                <a:lnTo>
                  <a:pt x="27" y="379"/>
                </a:lnTo>
                <a:lnTo>
                  <a:pt x="38" y="378"/>
                </a:lnTo>
                <a:lnTo>
                  <a:pt x="47" y="372"/>
                </a:lnTo>
                <a:lnTo>
                  <a:pt x="54" y="363"/>
                </a:lnTo>
                <a:lnTo>
                  <a:pt x="58" y="353"/>
                </a:lnTo>
                <a:lnTo>
                  <a:pt x="58" y="35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4" name="Freeform 102"/>
          <p:cNvSpPr>
            <a:spLocks/>
          </p:cNvSpPr>
          <p:nvPr/>
        </p:nvSpPr>
        <p:spPr bwMode="auto">
          <a:xfrm flipH="1">
            <a:off x="1589088" y="1485900"/>
            <a:ext cx="106363" cy="95250"/>
          </a:xfrm>
          <a:custGeom>
            <a:avLst/>
            <a:gdLst>
              <a:gd name="T0" fmla="*/ 30 w 134"/>
              <a:gd name="T1" fmla="*/ 120 h 120"/>
              <a:gd name="T2" fmla="*/ 134 w 134"/>
              <a:gd name="T3" fmla="*/ 38 h 120"/>
              <a:gd name="T4" fmla="*/ 104 w 134"/>
              <a:gd name="T5" fmla="*/ 0 h 120"/>
              <a:gd name="T6" fmla="*/ 0 w 134"/>
              <a:gd name="T7" fmla="*/ 83 h 120"/>
              <a:gd name="T8" fmla="*/ 30 w 134"/>
              <a:gd name="T9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" h="120">
                <a:moveTo>
                  <a:pt x="30" y="120"/>
                </a:moveTo>
                <a:lnTo>
                  <a:pt x="134" y="38"/>
                </a:lnTo>
                <a:lnTo>
                  <a:pt x="104" y="0"/>
                </a:lnTo>
                <a:lnTo>
                  <a:pt x="0" y="83"/>
                </a:lnTo>
                <a:lnTo>
                  <a:pt x="30" y="1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6" name="Freeform 103"/>
          <p:cNvSpPr>
            <a:spLocks/>
          </p:cNvSpPr>
          <p:nvPr/>
        </p:nvSpPr>
        <p:spPr bwMode="auto">
          <a:xfrm flipH="1">
            <a:off x="1533525" y="1733550"/>
            <a:ext cx="109538" cy="53975"/>
          </a:xfrm>
          <a:custGeom>
            <a:avLst/>
            <a:gdLst>
              <a:gd name="T0" fmla="*/ 0 w 137"/>
              <a:gd name="T1" fmla="*/ 48 h 67"/>
              <a:gd name="T2" fmla="*/ 130 w 137"/>
              <a:gd name="T3" fmla="*/ 67 h 67"/>
              <a:gd name="T4" fmla="*/ 137 w 137"/>
              <a:gd name="T5" fmla="*/ 20 h 67"/>
              <a:gd name="T6" fmla="*/ 7 w 137"/>
              <a:gd name="T7" fmla="*/ 0 h 67"/>
              <a:gd name="T8" fmla="*/ 0 w 137"/>
              <a:gd name="T9" fmla="*/ 48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7" h="67">
                <a:moveTo>
                  <a:pt x="0" y="48"/>
                </a:moveTo>
                <a:lnTo>
                  <a:pt x="130" y="67"/>
                </a:lnTo>
                <a:lnTo>
                  <a:pt x="137" y="20"/>
                </a:lnTo>
                <a:lnTo>
                  <a:pt x="7" y="0"/>
                </a:lnTo>
                <a:lnTo>
                  <a:pt x="0" y="4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8" name="Freeform 104"/>
          <p:cNvSpPr>
            <a:spLocks/>
          </p:cNvSpPr>
          <p:nvPr/>
        </p:nvSpPr>
        <p:spPr bwMode="auto">
          <a:xfrm flipH="1">
            <a:off x="1547813" y="1614488"/>
            <a:ext cx="109538" cy="63500"/>
          </a:xfrm>
          <a:custGeom>
            <a:avLst/>
            <a:gdLst>
              <a:gd name="T0" fmla="*/ 12 w 140"/>
              <a:gd name="T1" fmla="*/ 81 h 81"/>
              <a:gd name="T2" fmla="*/ 140 w 140"/>
              <a:gd name="T3" fmla="*/ 47 h 81"/>
              <a:gd name="T4" fmla="*/ 128 w 140"/>
              <a:gd name="T5" fmla="*/ 0 h 81"/>
              <a:gd name="T6" fmla="*/ 0 w 140"/>
              <a:gd name="T7" fmla="*/ 34 h 81"/>
              <a:gd name="T8" fmla="*/ 12 w 140"/>
              <a:gd name="T9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0" h="81">
                <a:moveTo>
                  <a:pt x="12" y="81"/>
                </a:moveTo>
                <a:lnTo>
                  <a:pt x="140" y="47"/>
                </a:lnTo>
                <a:lnTo>
                  <a:pt x="128" y="0"/>
                </a:lnTo>
                <a:lnTo>
                  <a:pt x="0" y="34"/>
                </a:lnTo>
                <a:lnTo>
                  <a:pt x="12" y="8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20" name="Freeform 105"/>
          <p:cNvSpPr>
            <a:spLocks/>
          </p:cNvSpPr>
          <p:nvPr/>
        </p:nvSpPr>
        <p:spPr bwMode="auto">
          <a:xfrm flipH="1">
            <a:off x="1827213" y="1636713"/>
            <a:ext cx="141288" cy="46038"/>
          </a:xfrm>
          <a:custGeom>
            <a:avLst/>
            <a:gdLst>
              <a:gd name="T0" fmla="*/ 0 w 178"/>
              <a:gd name="T1" fmla="*/ 48 h 59"/>
              <a:gd name="T2" fmla="*/ 175 w 178"/>
              <a:gd name="T3" fmla="*/ 59 h 59"/>
              <a:gd name="T4" fmla="*/ 178 w 178"/>
              <a:gd name="T5" fmla="*/ 10 h 59"/>
              <a:gd name="T6" fmla="*/ 2 w 178"/>
              <a:gd name="T7" fmla="*/ 0 h 59"/>
              <a:gd name="T8" fmla="*/ 0 w 178"/>
              <a:gd name="T9" fmla="*/ 48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8" h="59">
                <a:moveTo>
                  <a:pt x="0" y="48"/>
                </a:moveTo>
                <a:lnTo>
                  <a:pt x="175" y="59"/>
                </a:lnTo>
                <a:lnTo>
                  <a:pt x="178" y="10"/>
                </a:lnTo>
                <a:lnTo>
                  <a:pt x="2" y="0"/>
                </a:lnTo>
                <a:lnTo>
                  <a:pt x="0" y="4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22" name="Freeform 106"/>
          <p:cNvSpPr>
            <a:spLocks/>
          </p:cNvSpPr>
          <p:nvPr/>
        </p:nvSpPr>
        <p:spPr bwMode="auto">
          <a:xfrm flipH="1">
            <a:off x="1808163" y="1712913"/>
            <a:ext cx="117475" cy="47625"/>
          </a:xfrm>
          <a:custGeom>
            <a:avLst/>
            <a:gdLst>
              <a:gd name="T0" fmla="*/ 0 w 148"/>
              <a:gd name="T1" fmla="*/ 47 h 61"/>
              <a:gd name="T2" fmla="*/ 144 w 148"/>
              <a:gd name="T3" fmla="*/ 61 h 61"/>
              <a:gd name="T4" fmla="*/ 148 w 148"/>
              <a:gd name="T5" fmla="*/ 13 h 61"/>
              <a:gd name="T6" fmla="*/ 5 w 148"/>
              <a:gd name="T7" fmla="*/ 0 h 61"/>
              <a:gd name="T8" fmla="*/ 0 w 148"/>
              <a:gd name="T9" fmla="*/ 47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8" h="61">
                <a:moveTo>
                  <a:pt x="0" y="47"/>
                </a:moveTo>
                <a:lnTo>
                  <a:pt x="144" y="61"/>
                </a:lnTo>
                <a:lnTo>
                  <a:pt x="148" y="13"/>
                </a:lnTo>
                <a:lnTo>
                  <a:pt x="5" y="0"/>
                </a:lnTo>
                <a:lnTo>
                  <a:pt x="0" y="4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24" name="Freeform 107"/>
          <p:cNvSpPr>
            <a:spLocks/>
          </p:cNvSpPr>
          <p:nvPr/>
        </p:nvSpPr>
        <p:spPr bwMode="auto">
          <a:xfrm flipH="1">
            <a:off x="1793875" y="1789113"/>
            <a:ext cx="98425" cy="46038"/>
          </a:xfrm>
          <a:custGeom>
            <a:avLst/>
            <a:gdLst>
              <a:gd name="T0" fmla="*/ 0 w 126"/>
              <a:gd name="T1" fmla="*/ 49 h 59"/>
              <a:gd name="T2" fmla="*/ 122 w 126"/>
              <a:gd name="T3" fmla="*/ 59 h 59"/>
              <a:gd name="T4" fmla="*/ 126 w 126"/>
              <a:gd name="T5" fmla="*/ 11 h 59"/>
              <a:gd name="T6" fmla="*/ 5 w 126"/>
              <a:gd name="T7" fmla="*/ 0 h 59"/>
              <a:gd name="T8" fmla="*/ 0 w 126"/>
              <a:gd name="T9" fmla="*/ 4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" h="59">
                <a:moveTo>
                  <a:pt x="0" y="49"/>
                </a:moveTo>
                <a:lnTo>
                  <a:pt x="122" y="59"/>
                </a:lnTo>
                <a:lnTo>
                  <a:pt x="126" y="11"/>
                </a:lnTo>
                <a:lnTo>
                  <a:pt x="5" y="0"/>
                </a:lnTo>
                <a:lnTo>
                  <a:pt x="0" y="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25" name="Freeform 108"/>
          <p:cNvSpPr>
            <a:spLocks/>
          </p:cNvSpPr>
          <p:nvPr/>
        </p:nvSpPr>
        <p:spPr bwMode="auto">
          <a:xfrm flipH="1">
            <a:off x="1539875" y="1392238"/>
            <a:ext cx="1208088" cy="1330325"/>
          </a:xfrm>
          <a:custGeom>
            <a:avLst/>
            <a:gdLst>
              <a:gd name="T0" fmla="*/ 1404 w 1523"/>
              <a:gd name="T1" fmla="*/ 1033 h 1676"/>
              <a:gd name="T2" fmla="*/ 1446 w 1523"/>
              <a:gd name="T3" fmla="*/ 1018 h 1676"/>
              <a:gd name="T4" fmla="*/ 1483 w 1523"/>
              <a:gd name="T5" fmla="*/ 991 h 1676"/>
              <a:gd name="T6" fmla="*/ 1507 w 1523"/>
              <a:gd name="T7" fmla="*/ 958 h 1676"/>
              <a:gd name="T8" fmla="*/ 1521 w 1523"/>
              <a:gd name="T9" fmla="*/ 921 h 1676"/>
              <a:gd name="T10" fmla="*/ 1522 w 1523"/>
              <a:gd name="T11" fmla="*/ 881 h 1676"/>
              <a:gd name="T12" fmla="*/ 1513 w 1523"/>
              <a:gd name="T13" fmla="*/ 843 h 1676"/>
              <a:gd name="T14" fmla="*/ 1492 w 1523"/>
              <a:gd name="T15" fmla="*/ 809 h 1676"/>
              <a:gd name="T16" fmla="*/ 1460 w 1523"/>
              <a:gd name="T17" fmla="*/ 780 h 1676"/>
              <a:gd name="T18" fmla="*/ 1418 w 1523"/>
              <a:gd name="T19" fmla="*/ 762 h 1676"/>
              <a:gd name="T20" fmla="*/ 1373 w 1523"/>
              <a:gd name="T21" fmla="*/ 755 h 1676"/>
              <a:gd name="T22" fmla="*/ 1344 w 1523"/>
              <a:gd name="T23" fmla="*/ 757 h 1676"/>
              <a:gd name="T24" fmla="*/ 1318 w 1523"/>
              <a:gd name="T25" fmla="*/ 764 h 1676"/>
              <a:gd name="T26" fmla="*/ 1165 w 1523"/>
              <a:gd name="T27" fmla="*/ 208 h 1676"/>
              <a:gd name="T28" fmla="*/ 1160 w 1523"/>
              <a:gd name="T29" fmla="*/ 200 h 1676"/>
              <a:gd name="T30" fmla="*/ 1154 w 1523"/>
              <a:gd name="T31" fmla="*/ 183 h 1676"/>
              <a:gd name="T32" fmla="*/ 1137 w 1523"/>
              <a:gd name="T33" fmla="*/ 144 h 1676"/>
              <a:gd name="T34" fmla="*/ 1106 w 1523"/>
              <a:gd name="T35" fmla="*/ 98 h 1676"/>
              <a:gd name="T36" fmla="*/ 1054 w 1523"/>
              <a:gd name="T37" fmla="*/ 53 h 1676"/>
              <a:gd name="T38" fmla="*/ 975 w 1523"/>
              <a:gd name="T39" fmla="*/ 17 h 1676"/>
              <a:gd name="T40" fmla="*/ 863 w 1523"/>
              <a:gd name="T41" fmla="*/ 0 h 1676"/>
              <a:gd name="T42" fmla="*/ 743 w 1523"/>
              <a:gd name="T43" fmla="*/ 17 h 1676"/>
              <a:gd name="T44" fmla="*/ 657 w 1523"/>
              <a:gd name="T45" fmla="*/ 70 h 1676"/>
              <a:gd name="T46" fmla="*/ 598 w 1523"/>
              <a:gd name="T47" fmla="*/ 137 h 1676"/>
              <a:gd name="T48" fmla="*/ 564 w 1523"/>
              <a:gd name="T49" fmla="*/ 198 h 1676"/>
              <a:gd name="T50" fmla="*/ 550 w 1523"/>
              <a:gd name="T51" fmla="*/ 235 h 1676"/>
              <a:gd name="T52" fmla="*/ 534 w 1523"/>
              <a:gd name="T53" fmla="*/ 284 h 1676"/>
              <a:gd name="T54" fmla="*/ 477 w 1523"/>
              <a:gd name="T55" fmla="*/ 457 h 1676"/>
              <a:gd name="T56" fmla="*/ 428 w 1523"/>
              <a:gd name="T57" fmla="*/ 608 h 1676"/>
              <a:gd name="T58" fmla="*/ 370 w 1523"/>
              <a:gd name="T59" fmla="*/ 603 h 1676"/>
              <a:gd name="T60" fmla="*/ 289 w 1523"/>
              <a:gd name="T61" fmla="*/ 600 h 1676"/>
              <a:gd name="T62" fmla="*/ 198 w 1523"/>
              <a:gd name="T63" fmla="*/ 604 h 1676"/>
              <a:gd name="T64" fmla="*/ 112 w 1523"/>
              <a:gd name="T65" fmla="*/ 618 h 1676"/>
              <a:gd name="T66" fmla="*/ 43 w 1523"/>
              <a:gd name="T67" fmla="*/ 648 h 1676"/>
              <a:gd name="T68" fmla="*/ 4 w 1523"/>
              <a:gd name="T69" fmla="*/ 698 h 1676"/>
              <a:gd name="T70" fmla="*/ 8 w 1523"/>
              <a:gd name="T71" fmla="*/ 761 h 1676"/>
              <a:gd name="T72" fmla="*/ 50 w 1523"/>
              <a:gd name="T73" fmla="*/ 805 h 1676"/>
              <a:gd name="T74" fmla="*/ 116 w 1523"/>
              <a:gd name="T75" fmla="*/ 831 h 1676"/>
              <a:gd name="T76" fmla="*/ 194 w 1523"/>
              <a:gd name="T77" fmla="*/ 845 h 1676"/>
              <a:gd name="T78" fmla="*/ 272 w 1523"/>
              <a:gd name="T79" fmla="*/ 850 h 1676"/>
              <a:gd name="T80" fmla="*/ 336 w 1523"/>
              <a:gd name="T81" fmla="*/ 848 h 1676"/>
              <a:gd name="T82" fmla="*/ 399 w 1523"/>
              <a:gd name="T83" fmla="*/ 797 h 1676"/>
              <a:gd name="T84" fmla="*/ 317 w 1523"/>
              <a:gd name="T85" fmla="*/ 801 h 1676"/>
              <a:gd name="T86" fmla="*/ 240 w 1523"/>
              <a:gd name="T87" fmla="*/ 800 h 1676"/>
              <a:gd name="T88" fmla="*/ 165 w 1523"/>
              <a:gd name="T89" fmla="*/ 793 h 1676"/>
              <a:gd name="T90" fmla="*/ 103 w 1523"/>
              <a:gd name="T91" fmla="*/ 777 h 1676"/>
              <a:gd name="T92" fmla="*/ 61 w 1523"/>
              <a:gd name="T93" fmla="*/ 753 h 1676"/>
              <a:gd name="T94" fmla="*/ 49 w 1523"/>
              <a:gd name="T95" fmla="*/ 722 h 1676"/>
              <a:gd name="T96" fmla="*/ 60 w 1523"/>
              <a:gd name="T97" fmla="*/ 695 h 1676"/>
              <a:gd name="T98" fmla="*/ 113 w 1523"/>
              <a:gd name="T99" fmla="*/ 668 h 1676"/>
              <a:gd name="T100" fmla="*/ 192 w 1523"/>
              <a:gd name="T101" fmla="*/ 653 h 1676"/>
              <a:gd name="T102" fmla="*/ 281 w 1523"/>
              <a:gd name="T103" fmla="*/ 648 h 1676"/>
              <a:gd name="T104" fmla="*/ 364 w 1523"/>
              <a:gd name="T105" fmla="*/ 650 h 1676"/>
              <a:gd name="T106" fmla="*/ 427 w 1523"/>
              <a:gd name="T107" fmla="*/ 655 h 1676"/>
              <a:gd name="T108" fmla="*/ 595 w 1523"/>
              <a:gd name="T109" fmla="*/ 252 h 1676"/>
              <a:gd name="T110" fmla="*/ 602 w 1523"/>
              <a:gd name="T111" fmla="*/ 231 h 1676"/>
              <a:gd name="T112" fmla="*/ 1121 w 1523"/>
              <a:gd name="T113" fmla="*/ 236 h 1676"/>
              <a:gd name="T114" fmla="*/ 1364 w 1523"/>
              <a:gd name="T115" fmla="*/ 1035 h 1676"/>
              <a:gd name="T116" fmla="*/ 1371 w 1523"/>
              <a:gd name="T117" fmla="*/ 1036 h 1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523" h="1676">
                <a:moveTo>
                  <a:pt x="1373" y="1036"/>
                </a:moveTo>
                <a:lnTo>
                  <a:pt x="1388" y="1035"/>
                </a:lnTo>
                <a:lnTo>
                  <a:pt x="1404" y="1033"/>
                </a:lnTo>
                <a:lnTo>
                  <a:pt x="1418" y="1029"/>
                </a:lnTo>
                <a:lnTo>
                  <a:pt x="1433" y="1023"/>
                </a:lnTo>
                <a:lnTo>
                  <a:pt x="1446" y="1018"/>
                </a:lnTo>
                <a:lnTo>
                  <a:pt x="1460" y="1010"/>
                </a:lnTo>
                <a:lnTo>
                  <a:pt x="1471" y="1002"/>
                </a:lnTo>
                <a:lnTo>
                  <a:pt x="1483" y="991"/>
                </a:lnTo>
                <a:lnTo>
                  <a:pt x="1492" y="981"/>
                </a:lnTo>
                <a:lnTo>
                  <a:pt x="1500" y="970"/>
                </a:lnTo>
                <a:lnTo>
                  <a:pt x="1507" y="958"/>
                </a:lnTo>
                <a:lnTo>
                  <a:pt x="1513" y="946"/>
                </a:lnTo>
                <a:lnTo>
                  <a:pt x="1517" y="934"/>
                </a:lnTo>
                <a:lnTo>
                  <a:pt x="1521" y="921"/>
                </a:lnTo>
                <a:lnTo>
                  <a:pt x="1522" y="908"/>
                </a:lnTo>
                <a:lnTo>
                  <a:pt x="1523" y="894"/>
                </a:lnTo>
                <a:lnTo>
                  <a:pt x="1522" y="881"/>
                </a:lnTo>
                <a:lnTo>
                  <a:pt x="1521" y="868"/>
                </a:lnTo>
                <a:lnTo>
                  <a:pt x="1517" y="855"/>
                </a:lnTo>
                <a:lnTo>
                  <a:pt x="1513" y="843"/>
                </a:lnTo>
                <a:lnTo>
                  <a:pt x="1507" y="831"/>
                </a:lnTo>
                <a:lnTo>
                  <a:pt x="1500" y="820"/>
                </a:lnTo>
                <a:lnTo>
                  <a:pt x="1492" y="809"/>
                </a:lnTo>
                <a:lnTo>
                  <a:pt x="1483" y="799"/>
                </a:lnTo>
                <a:lnTo>
                  <a:pt x="1471" y="788"/>
                </a:lnTo>
                <a:lnTo>
                  <a:pt x="1460" y="780"/>
                </a:lnTo>
                <a:lnTo>
                  <a:pt x="1446" y="772"/>
                </a:lnTo>
                <a:lnTo>
                  <a:pt x="1433" y="767"/>
                </a:lnTo>
                <a:lnTo>
                  <a:pt x="1418" y="762"/>
                </a:lnTo>
                <a:lnTo>
                  <a:pt x="1404" y="759"/>
                </a:lnTo>
                <a:lnTo>
                  <a:pt x="1388" y="756"/>
                </a:lnTo>
                <a:lnTo>
                  <a:pt x="1373" y="755"/>
                </a:lnTo>
                <a:lnTo>
                  <a:pt x="1363" y="755"/>
                </a:lnTo>
                <a:lnTo>
                  <a:pt x="1354" y="756"/>
                </a:lnTo>
                <a:lnTo>
                  <a:pt x="1344" y="757"/>
                </a:lnTo>
                <a:lnTo>
                  <a:pt x="1335" y="760"/>
                </a:lnTo>
                <a:lnTo>
                  <a:pt x="1326" y="762"/>
                </a:lnTo>
                <a:lnTo>
                  <a:pt x="1318" y="764"/>
                </a:lnTo>
                <a:lnTo>
                  <a:pt x="1309" y="768"/>
                </a:lnTo>
                <a:lnTo>
                  <a:pt x="1301" y="772"/>
                </a:lnTo>
                <a:lnTo>
                  <a:pt x="1165" y="208"/>
                </a:lnTo>
                <a:lnTo>
                  <a:pt x="1162" y="205"/>
                </a:lnTo>
                <a:lnTo>
                  <a:pt x="1161" y="203"/>
                </a:lnTo>
                <a:lnTo>
                  <a:pt x="1160" y="200"/>
                </a:lnTo>
                <a:lnTo>
                  <a:pt x="1159" y="197"/>
                </a:lnTo>
                <a:lnTo>
                  <a:pt x="1158" y="193"/>
                </a:lnTo>
                <a:lnTo>
                  <a:pt x="1154" y="183"/>
                </a:lnTo>
                <a:lnTo>
                  <a:pt x="1150" y="171"/>
                </a:lnTo>
                <a:lnTo>
                  <a:pt x="1144" y="157"/>
                </a:lnTo>
                <a:lnTo>
                  <a:pt x="1137" y="144"/>
                </a:lnTo>
                <a:lnTo>
                  <a:pt x="1129" y="129"/>
                </a:lnTo>
                <a:lnTo>
                  <a:pt x="1119" y="113"/>
                </a:lnTo>
                <a:lnTo>
                  <a:pt x="1106" y="98"/>
                </a:lnTo>
                <a:lnTo>
                  <a:pt x="1091" y="81"/>
                </a:lnTo>
                <a:lnTo>
                  <a:pt x="1074" y="66"/>
                </a:lnTo>
                <a:lnTo>
                  <a:pt x="1054" y="53"/>
                </a:lnTo>
                <a:lnTo>
                  <a:pt x="1031" y="40"/>
                </a:lnTo>
                <a:lnTo>
                  <a:pt x="1005" y="27"/>
                </a:lnTo>
                <a:lnTo>
                  <a:pt x="975" y="17"/>
                </a:lnTo>
                <a:lnTo>
                  <a:pt x="941" y="9"/>
                </a:lnTo>
                <a:lnTo>
                  <a:pt x="904" y="3"/>
                </a:lnTo>
                <a:lnTo>
                  <a:pt x="863" y="0"/>
                </a:lnTo>
                <a:lnTo>
                  <a:pt x="819" y="1"/>
                </a:lnTo>
                <a:lnTo>
                  <a:pt x="779" y="7"/>
                </a:lnTo>
                <a:lnTo>
                  <a:pt x="743" y="17"/>
                </a:lnTo>
                <a:lnTo>
                  <a:pt x="711" y="32"/>
                </a:lnTo>
                <a:lnTo>
                  <a:pt x="682" y="49"/>
                </a:lnTo>
                <a:lnTo>
                  <a:pt x="657" y="70"/>
                </a:lnTo>
                <a:lnTo>
                  <a:pt x="634" y="91"/>
                </a:lnTo>
                <a:lnTo>
                  <a:pt x="614" y="114"/>
                </a:lnTo>
                <a:lnTo>
                  <a:pt x="598" y="137"/>
                </a:lnTo>
                <a:lnTo>
                  <a:pt x="584" y="159"/>
                </a:lnTo>
                <a:lnTo>
                  <a:pt x="573" y="179"/>
                </a:lnTo>
                <a:lnTo>
                  <a:pt x="564" y="198"/>
                </a:lnTo>
                <a:lnTo>
                  <a:pt x="557" y="214"/>
                </a:lnTo>
                <a:lnTo>
                  <a:pt x="552" y="227"/>
                </a:lnTo>
                <a:lnTo>
                  <a:pt x="550" y="235"/>
                </a:lnTo>
                <a:lnTo>
                  <a:pt x="549" y="238"/>
                </a:lnTo>
                <a:lnTo>
                  <a:pt x="545" y="251"/>
                </a:lnTo>
                <a:lnTo>
                  <a:pt x="534" y="284"/>
                </a:lnTo>
                <a:lnTo>
                  <a:pt x="518" y="334"/>
                </a:lnTo>
                <a:lnTo>
                  <a:pt x="498" y="393"/>
                </a:lnTo>
                <a:lnTo>
                  <a:pt x="477" y="457"/>
                </a:lnTo>
                <a:lnTo>
                  <a:pt x="458" y="517"/>
                </a:lnTo>
                <a:lnTo>
                  <a:pt x="440" y="570"/>
                </a:lnTo>
                <a:lnTo>
                  <a:pt x="428" y="608"/>
                </a:lnTo>
                <a:lnTo>
                  <a:pt x="412" y="607"/>
                </a:lnTo>
                <a:lnTo>
                  <a:pt x="392" y="604"/>
                </a:lnTo>
                <a:lnTo>
                  <a:pt x="370" y="603"/>
                </a:lnTo>
                <a:lnTo>
                  <a:pt x="345" y="602"/>
                </a:lnTo>
                <a:lnTo>
                  <a:pt x="318" y="601"/>
                </a:lnTo>
                <a:lnTo>
                  <a:pt x="289" y="600"/>
                </a:lnTo>
                <a:lnTo>
                  <a:pt x="260" y="601"/>
                </a:lnTo>
                <a:lnTo>
                  <a:pt x="228" y="602"/>
                </a:lnTo>
                <a:lnTo>
                  <a:pt x="198" y="604"/>
                </a:lnTo>
                <a:lnTo>
                  <a:pt x="169" y="608"/>
                </a:lnTo>
                <a:lnTo>
                  <a:pt x="140" y="612"/>
                </a:lnTo>
                <a:lnTo>
                  <a:pt x="112" y="618"/>
                </a:lnTo>
                <a:lnTo>
                  <a:pt x="86" y="626"/>
                </a:lnTo>
                <a:lnTo>
                  <a:pt x="63" y="636"/>
                </a:lnTo>
                <a:lnTo>
                  <a:pt x="43" y="648"/>
                </a:lnTo>
                <a:lnTo>
                  <a:pt x="26" y="662"/>
                </a:lnTo>
                <a:lnTo>
                  <a:pt x="13" y="679"/>
                </a:lnTo>
                <a:lnTo>
                  <a:pt x="4" y="698"/>
                </a:lnTo>
                <a:lnTo>
                  <a:pt x="0" y="718"/>
                </a:lnTo>
                <a:lnTo>
                  <a:pt x="3" y="741"/>
                </a:lnTo>
                <a:lnTo>
                  <a:pt x="8" y="761"/>
                </a:lnTo>
                <a:lnTo>
                  <a:pt x="19" y="777"/>
                </a:lnTo>
                <a:lnTo>
                  <a:pt x="33" y="792"/>
                </a:lnTo>
                <a:lnTo>
                  <a:pt x="50" y="805"/>
                </a:lnTo>
                <a:lnTo>
                  <a:pt x="70" y="815"/>
                </a:lnTo>
                <a:lnTo>
                  <a:pt x="93" y="824"/>
                </a:lnTo>
                <a:lnTo>
                  <a:pt x="116" y="831"/>
                </a:lnTo>
                <a:lnTo>
                  <a:pt x="142" y="837"/>
                </a:lnTo>
                <a:lnTo>
                  <a:pt x="167" y="841"/>
                </a:lnTo>
                <a:lnTo>
                  <a:pt x="194" y="845"/>
                </a:lnTo>
                <a:lnTo>
                  <a:pt x="222" y="847"/>
                </a:lnTo>
                <a:lnTo>
                  <a:pt x="247" y="848"/>
                </a:lnTo>
                <a:lnTo>
                  <a:pt x="272" y="850"/>
                </a:lnTo>
                <a:lnTo>
                  <a:pt x="295" y="850"/>
                </a:lnTo>
                <a:lnTo>
                  <a:pt x="317" y="850"/>
                </a:lnTo>
                <a:lnTo>
                  <a:pt x="336" y="848"/>
                </a:lnTo>
                <a:lnTo>
                  <a:pt x="150" y="1616"/>
                </a:lnTo>
                <a:lnTo>
                  <a:pt x="197" y="1628"/>
                </a:lnTo>
                <a:lnTo>
                  <a:pt x="399" y="797"/>
                </a:lnTo>
                <a:lnTo>
                  <a:pt x="365" y="799"/>
                </a:lnTo>
                <a:lnTo>
                  <a:pt x="341" y="800"/>
                </a:lnTo>
                <a:lnTo>
                  <a:pt x="317" y="801"/>
                </a:lnTo>
                <a:lnTo>
                  <a:pt x="291" y="802"/>
                </a:lnTo>
                <a:lnTo>
                  <a:pt x="265" y="801"/>
                </a:lnTo>
                <a:lnTo>
                  <a:pt x="240" y="800"/>
                </a:lnTo>
                <a:lnTo>
                  <a:pt x="213" y="799"/>
                </a:lnTo>
                <a:lnTo>
                  <a:pt x="189" y="797"/>
                </a:lnTo>
                <a:lnTo>
                  <a:pt x="165" y="793"/>
                </a:lnTo>
                <a:lnTo>
                  <a:pt x="143" y="788"/>
                </a:lnTo>
                <a:lnTo>
                  <a:pt x="122" y="783"/>
                </a:lnTo>
                <a:lnTo>
                  <a:pt x="103" y="777"/>
                </a:lnTo>
                <a:lnTo>
                  <a:pt x="87" y="770"/>
                </a:lnTo>
                <a:lnTo>
                  <a:pt x="73" y="762"/>
                </a:lnTo>
                <a:lnTo>
                  <a:pt x="61" y="753"/>
                </a:lnTo>
                <a:lnTo>
                  <a:pt x="55" y="744"/>
                </a:lnTo>
                <a:lnTo>
                  <a:pt x="50" y="732"/>
                </a:lnTo>
                <a:lnTo>
                  <a:pt x="49" y="722"/>
                </a:lnTo>
                <a:lnTo>
                  <a:pt x="50" y="711"/>
                </a:lnTo>
                <a:lnTo>
                  <a:pt x="55" y="703"/>
                </a:lnTo>
                <a:lnTo>
                  <a:pt x="60" y="695"/>
                </a:lnTo>
                <a:lnTo>
                  <a:pt x="74" y="684"/>
                </a:lnTo>
                <a:lnTo>
                  <a:pt x="93" y="674"/>
                </a:lnTo>
                <a:lnTo>
                  <a:pt x="113" y="668"/>
                </a:lnTo>
                <a:lnTo>
                  <a:pt x="137" y="662"/>
                </a:lnTo>
                <a:lnTo>
                  <a:pt x="164" y="656"/>
                </a:lnTo>
                <a:lnTo>
                  <a:pt x="192" y="653"/>
                </a:lnTo>
                <a:lnTo>
                  <a:pt x="222" y="650"/>
                </a:lnTo>
                <a:lnTo>
                  <a:pt x="251" y="649"/>
                </a:lnTo>
                <a:lnTo>
                  <a:pt x="281" y="648"/>
                </a:lnTo>
                <a:lnTo>
                  <a:pt x="310" y="648"/>
                </a:lnTo>
                <a:lnTo>
                  <a:pt x="338" y="649"/>
                </a:lnTo>
                <a:lnTo>
                  <a:pt x="364" y="650"/>
                </a:lnTo>
                <a:lnTo>
                  <a:pt x="389" y="651"/>
                </a:lnTo>
                <a:lnTo>
                  <a:pt x="409" y="654"/>
                </a:lnTo>
                <a:lnTo>
                  <a:pt x="427" y="655"/>
                </a:lnTo>
                <a:lnTo>
                  <a:pt x="440" y="657"/>
                </a:lnTo>
                <a:lnTo>
                  <a:pt x="461" y="661"/>
                </a:lnTo>
                <a:lnTo>
                  <a:pt x="595" y="252"/>
                </a:lnTo>
                <a:lnTo>
                  <a:pt x="596" y="248"/>
                </a:lnTo>
                <a:lnTo>
                  <a:pt x="598" y="241"/>
                </a:lnTo>
                <a:lnTo>
                  <a:pt x="602" y="231"/>
                </a:lnTo>
                <a:lnTo>
                  <a:pt x="606" y="220"/>
                </a:lnTo>
                <a:lnTo>
                  <a:pt x="1121" y="247"/>
                </a:lnTo>
                <a:lnTo>
                  <a:pt x="1121" y="236"/>
                </a:lnTo>
                <a:lnTo>
                  <a:pt x="1470" y="1676"/>
                </a:lnTo>
                <a:lnTo>
                  <a:pt x="1516" y="1666"/>
                </a:lnTo>
                <a:lnTo>
                  <a:pt x="1364" y="1035"/>
                </a:lnTo>
                <a:lnTo>
                  <a:pt x="1366" y="1035"/>
                </a:lnTo>
                <a:lnTo>
                  <a:pt x="1369" y="1035"/>
                </a:lnTo>
                <a:lnTo>
                  <a:pt x="1371" y="1036"/>
                </a:lnTo>
                <a:lnTo>
                  <a:pt x="1373" y="103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26" name="Freeform 109"/>
          <p:cNvSpPr>
            <a:spLocks/>
          </p:cNvSpPr>
          <p:nvPr/>
        </p:nvSpPr>
        <p:spPr bwMode="auto">
          <a:xfrm flipH="1">
            <a:off x="1577975" y="2030413"/>
            <a:ext cx="128588" cy="146050"/>
          </a:xfrm>
          <a:custGeom>
            <a:avLst/>
            <a:gdLst>
              <a:gd name="T0" fmla="*/ 61 w 164"/>
              <a:gd name="T1" fmla="*/ 0 h 185"/>
              <a:gd name="T2" fmla="*/ 72 w 164"/>
              <a:gd name="T3" fmla="*/ 0 h 185"/>
              <a:gd name="T4" fmla="*/ 82 w 164"/>
              <a:gd name="T5" fmla="*/ 3 h 185"/>
              <a:gd name="T6" fmla="*/ 92 w 164"/>
              <a:gd name="T7" fmla="*/ 5 h 185"/>
              <a:gd name="T8" fmla="*/ 103 w 164"/>
              <a:gd name="T9" fmla="*/ 7 h 185"/>
              <a:gd name="T10" fmla="*/ 112 w 164"/>
              <a:gd name="T11" fmla="*/ 12 h 185"/>
              <a:gd name="T12" fmla="*/ 121 w 164"/>
              <a:gd name="T13" fmla="*/ 17 h 185"/>
              <a:gd name="T14" fmla="*/ 129 w 164"/>
              <a:gd name="T15" fmla="*/ 22 h 185"/>
              <a:gd name="T16" fmla="*/ 137 w 164"/>
              <a:gd name="T17" fmla="*/ 29 h 185"/>
              <a:gd name="T18" fmla="*/ 149 w 164"/>
              <a:gd name="T19" fmla="*/ 43 h 185"/>
              <a:gd name="T20" fmla="*/ 157 w 164"/>
              <a:gd name="T21" fmla="*/ 58 h 185"/>
              <a:gd name="T22" fmla="*/ 161 w 164"/>
              <a:gd name="T23" fmla="*/ 74 h 185"/>
              <a:gd name="T24" fmla="*/ 164 w 164"/>
              <a:gd name="T25" fmla="*/ 91 h 185"/>
              <a:gd name="T26" fmla="*/ 161 w 164"/>
              <a:gd name="T27" fmla="*/ 110 h 185"/>
              <a:gd name="T28" fmla="*/ 156 w 164"/>
              <a:gd name="T29" fmla="*/ 128 h 185"/>
              <a:gd name="T30" fmla="*/ 146 w 164"/>
              <a:gd name="T31" fmla="*/ 143 h 185"/>
              <a:gd name="T32" fmla="*/ 134 w 164"/>
              <a:gd name="T33" fmla="*/ 157 h 185"/>
              <a:gd name="T34" fmla="*/ 119 w 164"/>
              <a:gd name="T35" fmla="*/ 169 h 185"/>
              <a:gd name="T36" fmla="*/ 101 w 164"/>
              <a:gd name="T37" fmla="*/ 178 h 185"/>
              <a:gd name="T38" fmla="*/ 82 w 164"/>
              <a:gd name="T39" fmla="*/ 182 h 185"/>
              <a:gd name="T40" fmla="*/ 61 w 164"/>
              <a:gd name="T41" fmla="*/ 185 h 185"/>
              <a:gd name="T42" fmla="*/ 57 w 164"/>
              <a:gd name="T43" fmla="*/ 185 h 185"/>
              <a:gd name="T44" fmla="*/ 51 w 164"/>
              <a:gd name="T45" fmla="*/ 184 h 185"/>
              <a:gd name="T46" fmla="*/ 46 w 164"/>
              <a:gd name="T47" fmla="*/ 184 h 185"/>
              <a:gd name="T48" fmla="*/ 40 w 164"/>
              <a:gd name="T49" fmla="*/ 182 h 185"/>
              <a:gd name="T50" fmla="*/ 0 w 164"/>
              <a:gd name="T51" fmla="*/ 18 h 185"/>
              <a:gd name="T52" fmla="*/ 7 w 164"/>
              <a:gd name="T53" fmla="*/ 13 h 185"/>
              <a:gd name="T54" fmla="*/ 14 w 164"/>
              <a:gd name="T55" fmla="*/ 10 h 185"/>
              <a:gd name="T56" fmla="*/ 21 w 164"/>
              <a:gd name="T57" fmla="*/ 7 h 185"/>
              <a:gd name="T58" fmla="*/ 29 w 164"/>
              <a:gd name="T59" fmla="*/ 5 h 185"/>
              <a:gd name="T60" fmla="*/ 36 w 164"/>
              <a:gd name="T61" fmla="*/ 3 h 185"/>
              <a:gd name="T62" fmla="*/ 44 w 164"/>
              <a:gd name="T63" fmla="*/ 2 h 185"/>
              <a:gd name="T64" fmla="*/ 53 w 164"/>
              <a:gd name="T65" fmla="*/ 0 h 185"/>
              <a:gd name="T66" fmla="*/ 61 w 164"/>
              <a:gd name="T67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4" h="185">
                <a:moveTo>
                  <a:pt x="61" y="0"/>
                </a:moveTo>
                <a:lnTo>
                  <a:pt x="72" y="0"/>
                </a:lnTo>
                <a:lnTo>
                  <a:pt x="82" y="3"/>
                </a:lnTo>
                <a:lnTo>
                  <a:pt x="92" y="5"/>
                </a:lnTo>
                <a:lnTo>
                  <a:pt x="103" y="7"/>
                </a:lnTo>
                <a:lnTo>
                  <a:pt x="112" y="12"/>
                </a:lnTo>
                <a:lnTo>
                  <a:pt x="121" y="17"/>
                </a:lnTo>
                <a:lnTo>
                  <a:pt x="129" y="22"/>
                </a:lnTo>
                <a:lnTo>
                  <a:pt x="137" y="29"/>
                </a:lnTo>
                <a:lnTo>
                  <a:pt x="149" y="43"/>
                </a:lnTo>
                <a:lnTo>
                  <a:pt x="157" y="58"/>
                </a:lnTo>
                <a:lnTo>
                  <a:pt x="161" y="74"/>
                </a:lnTo>
                <a:lnTo>
                  <a:pt x="164" y="91"/>
                </a:lnTo>
                <a:lnTo>
                  <a:pt x="161" y="110"/>
                </a:lnTo>
                <a:lnTo>
                  <a:pt x="156" y="128"/>
                </a:lnTo>
                <a:lnTo>
                  <a:pt x="146" y="143"/>
                </a:lnTo>
                <a:lnTo>
                  <a:pt x="134" y="157"/>
                </a:lnTo>
                <a:lnTo>
                  <a:pt x="119" y="169"/>
                </a:lnTo>
                <a:lnTo>
                  <a:pt x="101" y="178"/>
                </a:lnTo>
                <a:lnTo>
                  <a:pt x="82" y="182"/>
                </a:lnTo>
                <a:lnTo>
                  <a:pt x="61" y="185"/>
                </a:lnTo>
                <a:lnTo>
                  <a:pt x="57" y="185"/>
                </a:lnTo>
                <a:lnTo>
                  <a:pt x="51" y="184"/>
                </a:lnTo>
                <a:lnTo>
                  <a:pt x="46" y="184"/>
                </a:lnTo>
                <a:lnTo>
                  <a:pt x="40" y="182"/>
                </a:lnTo>
                <a:lnTo>
                  <a:pt x="0" y="18"/>
                </a:lnTo>
                <a:lnTo>
                  <a:pt x="7" y="13"/>
                </a:lnTo>
                <a:lnTo>
                  <a:pt x="14" y="10"/>
                </a:lnTo>
                <a:lnTo>
                  <a:pt x="21" y="7"/>
                </a:lnTo>
                <a:lnTo>
                  <a:pt x="29" y="5"/>
                </a:lnTo>
                <a:lnTo>
                  <a:pt x="36" y="3"/>
                </a:lnTo>
                <a:lnTo>
                  <a:pt x="44" y="2"/>
                </a:lnTo>
                <a:lnTo>
                  <a:pt x="53" y="0"/>
                </a:lnTo>
                <a:lnTo>
                  <a:pt x="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37" name="Group 3136"/>
          <p:cNvGrpSpPr/>
          <p:nvPr/>
        </p:nvGrpSpPr>
        <p:grpSpPr>
          <a:xfrm flipV="1">
            <a:off x="1993900" y="2192345"/>
            <a:ext cx="369888" cy="133351"/>
            <a:chOff x="1993900" y="2120900"/>
            <a:chExt cx="369888" cy="133351"/>
          </a:xfrm>
        </p:grpSpPr>
        <p:sp>
          <p:nvSpPr>
            <p:cNvPr id="3108" name="Freeform 96"/>
            <p:cNvSpPr>
              <a:spLocks/>
            </p:cNvSpPr>
            <p:nvPr/>
          </p:nvSpPr>
          <p:spPr bwMode="auto">
            <a:xfrm flipH="1">
              <a:off x="2016125" y="2170113"/>
              <a:ext cx="347663" cy="84138"/>
            </a:xfrm>
            <a:custGeom>
              <a:avLst/>
              <a:gdLst>
                <a:gd name="T0" fmla="*/ 0 w 438"/>
                <a:gd name="T1" fmla="*/ 58 h 106"/>
                <a:gd name="T2" fmla="*/ 5 w 438"/>
                <a:gd name="T3" fmla="*/ 61 h 106"/>
                <a:gd name="T4" fmla="*/ 14 w 438"/>
                <a:gd name="T5" fmla="*/ 64 h 106"/>
                <a:gd name="T6" fmla="*/ 28 w 438"/>
                <a:gd name="T7" fmla="*/ 70 h 106"/>
                <a:gd name="T8" fmla="*/ 45 w 438"/>
                <a:gd name="T9" fmla="*/ 76 h 106"/>
                <a:gd name="T10" fmla="*/ 67 w 438"/>
                <a:gd name="T11" fmla="*/ 83 h 106"/>
                <a:gd name="T12" fmla="*/ 91 w 438"/>
                <a:gd name="T13" fmla="*/ 89 h 106"/>
                <a:gd name="T14" fmla="*/ 120 w 438"/>
                <a:gd name="T15" fmla="*/ 96 h 106"/>
                <a:gd name="T16" fmla="*/ 150 w 438"/>
                <a:gd name="T17" fmla="*/ 101 h 106"/>
                <a:gd name="T18" fmla="*/ 182 w 438"/>
                <a:gd name="T19" fmla="*/ 104 h 106"/>
                <a:gd name="T20" fmla="*/ 217 w 438"/>
                <a:gd name="T21" fmla="*/ 106 h 106"/>
                <a:gd name="T22" fmla="*/ 252 w 438"/>
                <a:gd name="T23" fmla="*/ 104 h 106"/>
                <a:gd name="T24" fmla="*/ 289 w 438"/>
                <a:gd name="T25" fmla="*/ 100 h 106"/>
                <a:gd name="T26" fmla="*/ 326 w 438"/>
                <a:gd name="T27" fmla="*/ 91 h 106"/>
                <a:gd name="T28" fmla="*/ 364 w 438"/>
                <a:gd name="T29" fmla="*/ 78 h 106"/>
                <a:gd name="T30" fmla="*/ 401 w 438"/>
                <a:gd name="T31" fmla="*/ 62 h 106"/>
                <a:gd name="T32" fmla="*/ 438 w 438"/>
                <a:gd name="T33" fmla="*/ 39 h 106"/>
                <a:gd name="T34" fmla="*/ 410 w 438"/>
                <a:gd name="T35" fmla="*/ 0 h 106"/>
                <a:gd name="T36" fmla="*/ 378 w 438"/>
                <a:gd name="T37" fmla="*/ 19 h 106"/>
                <a:gd name="T38" fmla="*/ 345 w 438"/>
                <a:gd name="T39" fmla="*/ 34 h 106"/>
                <a:gd name="T40" fmla="*/ 311 w 438"/>
                <a:gd name="T41" fmla="*/ 46 h 106"/>
                <a:gd name="T42" fmla="*/ 278 w 438"/>
                <a:gd name="T43" fmla="*/ 53 h 106"/>
                <a:gd name="T44" fmla="*/ 244 w 438"/>
                <a:gd name="T45" fmla="*/ 56 h 106"/>
                <a:gd name="T46" fmla="*/ 213 w 438"/>
                <a:gd name="T47" fmla="*/ 57 h 106"/>
                <a:gd name="T48" fmla="*/ 182 w 438"/>
                <a:gd name="T49" fmla="*/ 55 h 106"/>
                <a:gd name="T50" fmla="*/ 152 w 438"/>
                <a:gd name="T51" fmla="*/ 51 h 106"/>
                <a:gd name="T52" fmla="*/ 126 w 438"/>
                <a:gd name="T53" fmla="*/ 47 h 106"/>
                <a:gd name="T54" fmla="*/ 100 w 438"/>
                <a:gd name="T55" fmla="*/ 41 h 106"/>
                <a:gd name="T56" fmla="*/ 77 w 438"/>
                <a:gd name="T57" fmla="*/ 35 h 106"/>
                <a:gd name="T58" fmla="*/ 59 w 438"/>
                <a:gd name="T59" fmla="*/ 30 h 106"/>
                <a:gd name="T60" fmla="*/ 43 w 438"/>
                <a:gd name="T61" fmla="*/ 24 h 106"/>
                <a:gd name="T62" fmla="*/ 31 w 438"/>
                <a:gd name="T63" fmla="*/ 19 h 106"/>
                <a:gd name="T64" fmla="*/ 23 w 438"/>
                <a:gd name="T65" fmla="*/ 16 h 106"/>
                <a:gd name="T66" fmla="*/ 21 w 438"/>
                <a:gd name="T67" fmla="*/ 15 h 106"/>
                <a:gd name="T68" fmla="*/ 0 w 438"/>
                <a:gd name="T69" fmla="*/ 5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8" h="106">
                  <a:moveTo>
                    <a:pt x="0" y="58"/>
                  </a:moveTo>
                  <a:lnTo>
                    <a:pt x="5" y="61"/>
                  </a:lnTo>
                  <a:lnTo>
                    <a:pt x="14" y="64"/>
                  </a:lnTo>
                  <a:lnTo>
                    <a:pt x="28" y="70"/>
                  </a:lnTo>
                  <a:lnTo>
                    <a:pt x="45" y="76"/>
                  </a:lnTo>
                  <a:lnTo>
                    <a:pt x="67" y="83"/>
                  </a:lnTo>
                  <a:lnTo>
                    <a:pt x="91" y="89"/>
                  </a:lnTo>
                  <a:lnTo>
                    <a:pt x="120" y="96"/>
                  </a:lnTo>
                  <a:lnTo>
                    <a:pt x="150" y="101"/>
                  </a:lnTo>
                  <a:lnTo>
                    <a:pt x="182" y="104"/>
                  </a:lnTo>
                  <a:lnTo>
                    <a:pt x="217" y="106"/>
                  </a:lnTo>
                  <a:lnTo>
                    <a:pt x="252" y="104"/>
                  </a:lnTo>
                  <a:lnTo>
                    <a:pt x="289" y="100"/>
                  </a:lnTo>
                  <a:lnTo>
                    <a:pt x="326" y="91"/>
                  </a:lnTo>
                  <a:lnTo>
                    <a:pt x="364" y="78"/>
                  </a:lnTo>
                  <a:lnTo>
                    <a:pt x="401" y="62"/>
                  </a:lnTo>
                  <a:lnTo>
                    <a:pt x="438" y="39"/>
                  </a:lnTo>
                  <a:lnTo>
                    <a:pt x="410" y="0"/>
                  </a:lnTo>
                  <a:lnTo>
                    <a:pt x="378" y="19"/>
                  </a:lnTo>
                  <a:lnTo>
                    <a:pt x="345" y="34"/>
                  </a:lnTo>
                  <a:lnTo>
                    <a:pt x="311" y="46"/>
                  </a:lnTo>
                  <a:lnTo>
                    <a:pt x="278" y="53"/>
                  </a:lnTo>
                  <a:lnTo>
                    <a:pt x="244" y="56"/>
                  </a:lnTo>
                  <a:lnTo>
                    <a:pt x="213" y="57"/>
                  </a:lnTo>
                  <a:lnTo>
                    <a:pt x="182" y="55"/>
                  </a:lnTo>
                  <a:lnTo>
                    <a:pt x="152" y="51"/>
                  </a:lnTo>
                  <a:lnTo>
                    <a:pt x="126" y="47"/>
                  </a:lnTo>
                  <a:lnTo>
                    <a:pt x="100" y="41"/>
                  </a:lnTo>
                  <a:lnTo>
                    <a:pt x="77" y="35"/>
                  </a:lnTo>
                  <a:lnTo>
                    <a:pt x="59" y="30"/>
                  </a:lnTo>
                  <a:lnTo>
                    <a:pt x="43" y="24"/>
                  </a:lnTo>
                  <a:lnTo>
                    <a:pt x="31" y="19"/>
                  </a:lnTo>
                  <a:lnTo>
                    <a:pt x="23" y="16"/>
                  </a:lnTo>
                  <a:lnTo>
                    <a:pt x="21" y="15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7" name="Freeform 110"/>
            <p:cNvSpPr>
              <a:spLocks/>
            </p:cNvSpPr>
            <p:nvPr/>
          </p:nvSpPr>
          <p:spPr bwMode="auto">
            <a:xfrm flipH="1">
              <a:off x="1993900" y="2120900"/>
              <a:ext cx="93663" cy="131763"/>
            </a:xfrm>
            <a:custGeom>
              <a:avLst/>
              <a:gdLst>
                <a:gd name="T0" fmla="*/ 0 w 118"/>
                <a:gd name="T1" fmla="*/ 23 h 167"/>
                <a:gd name="T2" fmla="*/ 76 w 118"/>
                <a:gd name="T3" fmla="*/ 167 h 167"/>
                <a:gd name="T4" fmla="*/ 118 w 118"/>
                <a:gd name="T5" fmla="*/ 146 h 167"/>
                <a:gd name="T6" fmla="*/ 43 w 118"/>
                <a:gd name="T7" fmla="*/ 0 h 167"/>
                <a:gd name="T8" fmla="*/ 0 w 118"/>
                <a:gd name="T9" fmla="*/ 2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67">
                  <a:moveTo>
                    <a:pt x="0" y="23"/>
                  </a:moveTo>
                  <a:lnTo>
                    <a:pt x="76" y="167"/>
                  </a:lnTo>
                  <a:lnTo>
                    <a:pt x="118" y="146"/>
                  </a:lnTo>
                  <a:lnTo>
                    <a:pt x="43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28" name="Freeform 111"/>
          <p:cNvSpPr>
            <a:spLocks/>
          </p:cNvSpPr>
          <p:nvPr/>
        </p:nvSpPr>
        <p:spPr bwMode="auto">
          <a:xfrm flipH="1">
            <a:off x="2179638" y="1917700"/>
            <a:ext cx="46038" cy="49213"/>
          </a:xfrm>
          <a:custGeom>
            <a:avLst/>
            <a:gdLst>
              <a:gd name="T0" fmla="*/ 31 w 60"/>
              <a:gd name="T1" fmla="*/ 61 h 61"/>
              <a:gd name="T2" fmla="*/ 43 w 60"/>
              <a:gd name="T3" fmla="*/ 58 h 61"/>
              <a:gd name="T4" fmla="*/ 53 w 60"/>
              <a:gd name="T5" fmla="*/ 51 h 61"/>
              <a:gd name="T6" fmla="*/ 59 w 60"/>
              <a:gd name="T7" fmla="*/ 41 h 61"/>
              <a:gd name="T8" fmla="*/ 60 w 60"/>
              <a:gd name="T9" fmla="*/ 30 h 61"/>
              <a:gd name="T10" fmla="*/ 58 w 60"/>
              <a:gd name="T11" fmla="*/ 18 h 61"/>
              <a:gd name="T12" fmla="*/ 51 w 60"/>
              <a:gd name="T13" fmla="*/ 8 h 61"/>
              <a:gd name="T14" fmla="*/ 41 w 60"/>
              <a:gd name="T15" fmla="*/ 2 h 61"/>
              <a:gd name="T16" fmla="*/ 29 w 60"/>
              <a:gd name="T17" fmla="*/ 0 h 61"/>
              <a:gd name="T18" fmla="*/ 17 w 60"/>
              <a:gd name="T19" fmla="*/ 3 h 61"/>
              <a:gd name="T20" fmla="*/ 8 w 60"/>
              <a:gd name="T21" fmla="*/ 10 h 61"/>
              <a:gd name="T22" fmla="*/ 2 w 60"/>
              <a:gd name="T23" fmla="*/ 20 h 61"/>
              <a:gd name="T24" fmla="*/ 0 w 60"/>
              <a:gd name="T25" fmla="*/ 31 h 61"/>
              <a:gd name="T26" fmla="*/ 3 w 60"/>
              <a:gd name="T27" fmla="*/ 43 h 61"/>
              <a:gd name="T28" fmla="*/ 10 w 60"/>
              <a:gd name="T29" fmla="*/ 53 h 61"/>
              <a:gd name="T30" fmla="*/ 20 w 60"/>
              <a:gd name="T31" fmla="*/ 59 h 61"/>
              <a:gd name="T32" fmla="*/ 31 w 60"/>
              <a:gd name="T3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0" h="61">
                <a:moveTo>
                  <a:pt x="31" y="61"/>
                </a:moveTo>
                <a:lnTo>
                  <a:pt x="43" y="58"/>
                </a:lnTo>
                <a:lnTo>
                  <a:pt x="53" y="51"/>
                </a:lnTo>
                <a:lnTo>
                  <a:pt x="59" y="41"/>
                </a:lnTo>
                <a:lnTo>
                  <a:pt x="60" y="30"/>
                </a:lnTo>
                <a:lnTo>
                  <a:pt x="58" y="18"/>
                </a:lnTo>
                <a:lnTo>
                  <a:pt x="51" y="8"/>
                </a:lnTo>
                <a:lnTo>
                  <a:pt x="41" y="2"/>
                </a:lnTo>
                <a:lnTo>
                  <a:pt x="29" y="0"/>
                </a:lnTo>
                <a:lnTo>
                  <a:pt x="17" y="3"/>
                </a:lnTo>
                <a:lnTo>
                  <a:pt x="8" y="10"/>
                </a:lnTo>
                <a:lnTo>
                  <a:pt x="2" y="20"/>
                </a:lnTo>
                <a:lnTo>
                  <a:pt x="0" y="31"/>
                </a:lnTo>
                <a:lnTo>
                  <a:pt x="3" y="43"/>
                </a:lnTo>
                <a:lnTo>
                  <a:pt x="10" y="53"/>
                </a:lnTo>
                <a:lnTo>
                  <a:pt x="20" y="59"/>
                </a:lnTo>
                <a:lnTo>
                  <a:pt x="31" y="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29" name="Freeform 112"/>
          <p:cNvSpPr>
            <a:spLocks/>
          </p:cNvSpPr>
          <p:nvPr/>
        </p:nvSpPr>
        <p:spPr bwMode="auto">
          <a:xfrm flipH="1">
            <a:off x="1868488" y="1430338"/>
            <a:ext cx="379413" cy="119063"/>
          </a:xfrm>
          <a:custGeom>
            <a:avLst/>
            <a:gdLst>
              <a:gd name="T0" fmla="*/ 231 w 479"/>
              <a:gd name="T1" fmla="*/ 0 h 151"/>
              <a:gd name="T2" fmla="*/ 264 w 479"/>
              <a:gd name="T3" fmla="*/ 2 h 151"/>
              <a:gd name="T4" fmla="*/ 294 w 479"/>
              <a:gd name="T5" fmla="*/ 7 h 151"/>
              <a:gd name="T6" fmla="*/ 322 w 479"/>
              <a:gd name="T7" fmla="*/ 13 h 151"/>
              <a:gd name="T8" fmla="*/ 346 w 479"/>
              <a:gd name="T9" fmla="*/ 21 h 151"/>
              <a:gd name="T10" fmla="*/ 368 w 479"/>
              <a:gd name="T11" fmla="*/ 29 h 151"/>
              <a:gd name="T12" fmla="*/ 386 w 479"/>
              <a:gd name="T13" fmla="*/ 39 h 151"/>
              <a:gd name="T14" fmla="*/ 403 w 479"/>
              <a:gd name="T15" fmla="*/ 50 h 151"/>
              <a:gd name="T16" fmla="*/ 418 w 479"/>
              <a:gd name="T17" fmla="*/ 60 h 151"/>
              <a:gd name="T18" fmla="*/ 431 w 479"/>
              <a:gd name="T19" fmla="*/ 71 h 151"/>
              <a:gd name="T20" fmla="*/ 441 w 479"/>
              <a:gd name="T21" fmla="*/ 84 h 151"/>
              <a:gd name="T22" fmla="*/ 451 w 479"/>
              <a:gd name="T23" fmla="*/ 96 h 151"/>
              <a:gd name="T24" fmla="*/ 459 w 479"/>
              <a:gd name="T25" fmla="*/ 108 h 151"/>
              <a:gd name="T26" fmla="*/ 466 w 479"/>
              <a:gd name="T27" fmla="*/ 120 h 151"/>
              <a:gd name="T28" fmla="*/ 471 w 479"/>
              <a:gd name="T29" fmla="*/ 130 h 151"/>
              <a:gd name="T30" fmla="*/ 476 w 479"/>
              <a:gd name="T31" fmla="*/ 142 h 151"/>
              <a:gd name="T32" fmla="*/ 479 w 479"/>
              <a:gd name="T33" fmla="*/ 151 h 151"/>
              <a:gd name="T34" fmla="*/ 0 w 479"/>
              <a:gd name="T35" fmla="*/ 124 h 151"/>
              <a:gd name="T36" fmla="*/ 7 w 479"/>
              <a:gd name="T37" fmla="*/ 113 h 151"/>
              <a:gd name="T38" fmla="*/ 15 w 479"/>
              <a:gd name="T39" fmla="*/ 101 h 151"/>
              <a:gd name="T40" fmla="*/ 25 w 479"/>
              <a:gd name="T41" fmla="*/ 90 h 151"/>
              <a:gd name="T42" fmla="*/ 35 w 479"/>
              <a:gd name="T43" fmla="*/ 78 h 151"/>
              <a:gd name="T44" fmla="*/ 45 w 479"/>
              <a:gd name="T45" fmla="*/ 68 h 151"/>
              <a:gd name="T46" fmla="*/ 57 w 479"/>
              <a:gd name="T47" fmla="*/ 58 h 151"/>
              <a:gd name="T48" fmla="*/ 69 w 479"/>
              <a:gd name="T49" fmla="*/ 47 h 151"/>
              <a:gd name="T50" fmla="*/ 83 w 479"/>
              <a:gd name="T51" fmla="*/ 38 h 151"/>
              <a:gd name="T52" fmla="*/ 98 w 479"/>
              <a:gd name="T53" fmla="*/ 29 h 151"/>
              <a:gd name="T54" fmla="*/ 113 w 479"/>
              <a:gd name="T55" fmla="*/ 21 h 151"/>
              <a:gd name="T56" fmla="*/ 131 w 479"/>
              <a:gd name="T57" fmla="*/ 14 h 151"/>
              <a:gd name="T58" fmla="*/ 148 w 479"/>
              <a:gd name="T59" fmla="*/ 8 h 151"/>
              <a:gd name="T60" fmla="*/ 167 w 479"/>
              <a:gd name="T61" fmla="*/ 5 h 151"/>
              <a:gd name="T62" fmla="*/ 187 w 479"/>
              <a:gd name="T63" fmla="*/ 1 h 151"/>
              <a:gd name="T64" fmla="*/ 208 w 479"/>
              <a:gd name="T65" fmla="*/ 0 h 151"/>
              <a:gd name="T66" fmla="*/ 231 w 479"/>
              <a:gd name="T67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79" h="151">
                <a:moveTo>
                  <a:pt x="231" y="0"/>
                </a:moveTo>
                <a:lnTo>
                  <a:pt x="264" y="2"/>
                </a:lnTo>
                <a:lnTo>
                  <a:pt x="294" y="7"/>
                </a:lnTo>
                <a:lnTo>
                  <a:pt x="322" y="13"/>
                </a:lnTo>
                <a:lnTo>
                  <a:pt x="346" y="21"/>
                </a:lnTo>
                <a:lnTo>
                  <a:pt x="368" y="29"/>
                </a:lnTo>
                <a:lnTo>
                  <a:pt x="386" y="39"/>
                </a:lnTo>
                <a:lnTo>
                  <a:pt x="403" y="50"/>
                </a:lnTo>
                <a:lnTo>
                  <a:pt x="418" y="60"/>
                </a:lnTo>
                <a:lnTo>
                  <a:pt x="431" y="71"/>
                </a:lnTo>
                <a:lnTo>
                  <a:pt x="441" y="84"/>
                </a:lnTo>
                <a:lnTo>
                  <a:pt x="451" y="96"/>
                </a:lnTo>
                <a:lnTo>
                  <a:pt x="459" y="108"/>
                </a:lnTo>
                <a:lnTo>
                  <a:pt x="466" y="120"/>
                </a:lnTo>
                <a:lnTo>
                  <a:pt x="471" y="130"/>
                </a:lnTo>
                <a:lnTo>
                  <a:pt x="476" y="142"/>
                </a:lnTo>
                <a:lnTo>
                  <a:pt x="479" y="151"/>
                </a:lnTo>
                <a:lnTo>
                  <a:pt x="0" y="124"/>
                </a:lnTo>
                <a:lnTo>
                  <a:pt x="7" y="113"/>
                </a:lnTo>
                <a:lnTo>
                  <a:pt x="15" y="101"/>
                </a:lnTo>
                <a:lnTo>
                  <a:pt x="25" y="90"/>
                </a:lnTo>
                <a:lnTo>
                  <a:pt x="35" y="78"/>
                </a:lnTo>
                <a:lnTo>
                  <a:pt x="45" y="68"/>
                </a:lnTo>
                <a:lnTo>
                  <a:pt x="57" y="58"/>
                </a:lnTo>
                <a:lnTo>
                  <a:pt x="69" y="47"/>
                </a:lnTo>
                <a:lnTo>
                  <a:pt x="83" y="38"/>
                </a:lnTo>
                <a:lnTo>
                  <a:pt x="98" y="29"/>
                </a:lnTo>
                <a:lnTo>
                  <a:pt x="113" y="21"/>
                </a:lnTo>
                <a:lnTo>
                  <a:pt x="131" y="14"/>
                </a:lnTo>
                <a:lnTo>
                  <a:pt x="148" y="8"/>
                </a:lnTo>
                <a:lnTo>
                  <a:pt x="167" y="5"/>
                </a:lnTo>
                <a:lnTo>
                  <a:pt x="187" y="1"/>
                </a:lnTo>
                <a:lnTo>
                  <a:pt x="208" y="0"/>
                </a:lnTo>
                <a:lnTo>
                  <a:pt x="231" y="0"/>
                </a:lnTo>
                <a:close/>
              </a:path>
            </a:pathLst>
          </a:custGeom>
          <a:solidFill>
            <a:srgbClr val="EA3A1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0" name="Freeform 113"/>
          <p:cNvSpPr>
            <a:spLocks/>
          </p:cNvSpPr>
          <p:nvPr/>
        </p:nvSpPr>
        <p:spPr bwMode="auto">
          <a:xfrm flipH="1">
            <a:off x="2055813" y="1430338"/>
            <a:ext cx="192088" cy="104775"/>
          </a:xfrm>
          <a:custGeom>
            <a:avLst/>
            <a:gdLst>
              <a:gd name="T0" fmla="*/ 231 w 242"/>
              <a:gd name="T1" fmla="*/ 0 h 131"/>
              <a:gd name="T2" fmla="*/ 208 w 242"/>
              <a:gd name="T3" fmla="*/ 0 h 131"/>
              <a:gd name="T4" fmla="*/ 187 w 242"/>
              <a:gd name="T5" fmla="*/ 1 h 131"/>
              <a:gd name="T6" fmla="*/ 167 w 242"/>
              <a:gd name="T7" fmla="*/ 5 h 131"/>
              <a:gd name="T8" fmla="*/ 148 w 242"/>
              <a:gd name="T9" fmla="*/ 8 h 131"/>
              <a:gd name="T10" fmla="*/ 131 w 242"/>
              <a:gd name="T11" fmla="*/ 14 h 131"/>
              <a:gd name="T12" fmla="*/ 113 w 242"/>
              <a:gd name="T13" fmla="*/ 21 h 131"/>
              <a:gd name="T14" fmla="*/ 98 w 242"/>
              <a:gd name="T15" fmla="*/ 29 h 131"/>
              <a:gd name="T16" fmla="*/ 83 w 242"/>
              <a:gd name="T17" fmla="*/ 38 h 131"/>
              <a:gd name="T18" fmla="*/ 69 w 242"/>
              <a:gd name="T19" fmla="*/ 47 h 131"/>
              <a:gd name="T20" fmla="*/ 57 w 242"/>
              <a:gd name="T21" fmla="*/ 58 h 131"/>
              <a:gd name="T22" fmla="*/ 45 w 242"/>
              <a:gd name="T23" fmla="*/ 68 h 131"/>
              <a:gd name="T24" fmla="*/ 35 w 242"/>
              <a:gd name="T25" fmla="*/ 78 h 131"/>
              <a:gd name="T26" fmla="*/ 25 w 242"/>
              <a:gd name="T27" fmla="*/ 90 h 131"/>
              <a:gd name="T28" fmla="*/ 15 w 242"/>
              <a:gd name="T29" fmla="*/ 101 h 131"/>
              <a:gd name="T30" fmla="*/ 7 w 242"/>
              <a:gd name="T31" fmla="*/ 113 h 131"/>
              <a:gd name="T32" fmla="*/ 0 w 242"/>
              <a:gd name="T33" fmla="*/ 124 h 131"/>
              <a:gd name="T34" fmla="*/ 131 w 242"/>
              <a:gd name="T35" fmla="*/ 131 h 131"/>
              <a:gd name="T36" fmla="*/ 242 w 242"/>
              <a:gd name="T37" fmla="*/ 1 h 131"/>
              <a:gd name="T38" fmla="*/ 240 w 242"/>
              <a:gd name="T39" fmla="*/ 0 h 131"/>
              <a:gd name="T40" fmla="*/ 236 w 242"/>
              <a:gd name="T41" fmla="*/ 0 h 131"/>
              <a:gd name="T42" fmla="*/ 233 w 242"/>
              <a:gd name="T43" fmla="*/ 0 h 131"/>
              <a:gd name="T44" fmla="*/ 231 w 242"/>
              <a:gd name="T45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42" h="131">
                <a:moveTo>
                  <a:pt x="231" y="0"/>
                </a:moveTo>
                <a:lnTo>
                  <a:pt x="208" y="0"/>
                </a:lnTo>
                <a:lnTo>
                  <a:pt x="187" y="1"/>
                </a:lnTo>
                <a:lnTo>
                  <a:pt x="167" y="5"/>
                </a:lnTo>
                <a:lnTo>
                  <a:pt x="148" y="8"/>
                </a:lnTo>
                <a:lnTo>
                  <a:pt x="131" y="14"/>
                </a:lnTo>
                <a:lnTo>
                  <a:pt x="113" y="21"/>
                </a:lnTo>
                <a:lnTo>
                  <a:pt x="98" y="29"/>
                </a:lnTo>
                <a:lnTo>
                  <a:pt x="83" y="38"/>
                </a:lnTo>
                <a:lnTo>
                  <a:pt x="69" y="47"/>
                </a:lnTo>
                <a:lnTo>
                  <a:pt x="57" y="58"/>
                </a:lnTo>
                <a:lnTo>
                  <a:pt x="45" y="68"/>
                </a:lnTo>
                <a:lnTo>
                  <a:pt x="35" y="78"/>
                </a:lnTo>
                <a:lnTo>
                  <a:pt x="25" y="90"/>
                </a:lnTo>
                <a:lnTo>
                  <a:pt x="15" y="101"/>
                </a:lnTo>
                <a:lnTo>
                  <a:pt x="7" y="113"/>
                </a:lnTo>
                <a:lnTo>
                  <a:pt x="0" y="124"/>
                </a:lnTo>
                <a:lnTo>
                  <a:pt x="131" y="131"/>
                </a:lnTo>
                <a:lnTo>
                  <a:pt x="242" y="1"/>
                </a:lnTo>
                <a:lnTo>
                  <a:pt x="240" y="0"/>
                </a:lnTo>
                <a:lnTo>
                  <a:pt x="236" y="0"/>
                </a:lnTo>
                <a:lnTo>
                  <a:pt x="233" y="0"/>
                </a:lnTo>
                <a:lnTo>
                  <a:pt x="231" y="0"/>
                </a:lnTo>
                <a:close/>
              </a:path>
            </a:pathLst>
          </a:custGeom>
          <a:solidFill>
            <a:srgbClr val="EA304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1" name="Freeform 114"/>
          <p:cNvSpPr>
            <a:spLocks/>
          </p:cNvSpPr>
          <p:nvPr/>
        </p:nvSpPr>
        <p:spPr bwMode="auto">
          <a:xfrm flipH="1">
            <a:off x="1868488" y="1433513"/>
            <a:ext cx="166688" cy="115888"/>
          </a:xfrm>
          <a:custGeom>
            <a:avLst/>
            <a:gdLst>
              <a:gd name="T0" fmla="*/ 210 w 210"/>
              <a:gd name="T1" fmla="*/ 148 h 148"/>
              <a:gd name="T2" fmla="*/ 207 w 210"/>
              <a:gd name="T3" fmla="*/ 139 h 148"/>
              <a:gd name="T4" fmla="*/ 204 w 210"/>
              <a:gd name="T5" fmla="*/ 129 h 148"/>
              <a:gd name="T6" fmla="*/ 198 w 210"/>
              <a:gd name="T7" fmla="*/ 119 h 148"/>
              <a:gd name="T8" fmla="*/ 192 w 210"/>
              <a:gd name="T9" fmla="*/ 108 h 148"/>
              <a:gd name="T10" fmla="*/ 186 w 210"/>
              <a:gd name="T11" fmla="*/ 97 h 148"/>
              <a:gd name="T12" fmla="*/ 178 w 210"/>
              <a:gd name="T13" fmla="*/ 86 h 148"/>
              <a:gd name="T14" fmla="*/ 168 w 210"/>
              <a:gd name="T15" fmla="*/ 74 h 148"/>
              <a:gd name="T16" fmla="*/ 157 w 210"/>
              <a:gd name="T17" fmla="*/ 64 h 148"/>
              <a:gd name="T18" fmla="*/ 145 w 210"/>
              <a:gd name="T19" fmla="*/ 53 h 148"/>
              <a:gd name="T20" fmla="*/ 131 w 210"/>
              <a:gd name="T21" fmla="*/ 43 h 148"/>
              <a:gd name="T22" fmla="*/ 114 w 210"/>
              <a:gd name="T23" fmla="*/ 34 h 148"/>
              <a:gd name="T24" fmla="*/ 96 w 210"/>
              <a:gd name="T25" fmla="*/ 25 h 148"/>
              <a:gd name="T26" fmla="*/ 76 w 210"/>
              <a:gd name="T27" fmla="*/ 17 h 148"/>
              <a:gd name="T28" fmla="*/ 53 w 210"/>
              <a:gd name="T29" fmla="*/ 10 h 148"/>
              <a:gd name="T30" fmla="*/ 27 w 210"/>
              <a:gd name="T31" fmla="*/ 5 h 148"/>
              <a:gd name="T32" fmla="*/ 0 w 210"/>
              <a:gd name="T33" fmla="*/ 0 h 148"/>
              <a:gd name="T34" fmla="*/ 81 w 210"/>
              <a:gd name="T35" fmla="*/ 141 h 148"/>
              <a:gd name="T36" fmla="*/ 210 w 210"/>
              <a:gd name="T37" fmla="*/ 14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0" h="148">
                <a:moveTo>
                  <a:pt x="210" y="148"/>
                </a:moveTo>
                <a:lnTo>
                  <a:pt x="207" y="139"/>
                </a:lnTo>
                <a:lnTo>
                  <a:pt x="204" y="129"/>
                </a:lnTo>
                <a:lnTo>
                  <a:pt x="198" y="119"/>
                </a:lnTo>
                <a:lnTo>
                  <a:pt x="192" y="108"/>
                </a:lnTo>
                <a:lnTo>
                  <a:pt x="186" y="97"/>
                </a:lnTo>
                <a:lnTo>
                  <a:pt x="178" y="86"/>
                </a:lnTo>
                <a:lnTo>
                  <a:pt x="168" y="74"/>
                </a:lnTo>
                <a:lnTo>
                  <a:pt x="157" y="64"/>
                </a:lnTo>
                <a:lnTo>
                  <a:pt x="145" y="53"/>
                </a:lnTo>
                <a:lnTo>
                  <a:pt x="131" y="43"/>
                </a:lnTo>
                <a:lnTo>
                  <a:pt x="114" y="34"/>
                </a:lnTo>
                <a:lnTo>
                  <a:pt x="96" y="25"/>
                </a:lnTo>
                <a:lnTo>
                  <a:pt x="76" y="17"/>
                </a:lnTo>
                <a:lnTo>
                  <a:pt x="53" y="10"/>
                </a:lnTo>
                <a:lnTo>
                  <a:pt x="27" y="5"/>
                </a:lnTo>
                <a:lnTo>
                  <a:pt x="0" y="0"/>
                </a:lnTo>
                <a:lnTo>
                  <a:pt x="81" y="141"/>
                </a:lnTo>
                <a:lnTo>
                  <a:pt x="210" y="148"/>
                </a:lnTo>
                <a:close/>
              </a:path>
            </a:pathLst>
          </a:custGeom>
          <a:solidFill>
            <a:srgbClr val="EA304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2" name="Freeform 115"/>
          <p:cNvSpPr>
            <a:spLocks/>
          </p:cNvSpPr>
          <p:nvPr/>
        </p:nvSpPr>
        <p:spPr bwMode="auto">
          <a:xfrm flipH="1">
            <a:off x="1970088" y="1431925"/>
            <a:ext cx="174625" cy="112713"/>
          </a:xfrm>
          <a:custGeom>
            <a:avLst/>
            <a:gdLst>
              <a:gd name="T0" fmla="*/ 138 w 219"/>
              <a:gd name="T1" fmla="*/ 2 h 143"/>
              <a:gd name="T2" fmla="*/ 131 w 219"/>
              <a:gd name="T3" fmla="*/ 1 h 143"/>
              <a:gd name="T4" fmla="*/ 125 w 219"/>
              <a:gd name="T5" fmla="*/ 1 h 143"/>
              <a:gd name="T6" fmla="*/ 118 w 219"/>
              <a:gd name="T7" fmla="*/ 0 h 143"/>
              <a:gd name="T8" fmla="*/ 111 w 219"/>
              <a:gd name="T9" fmla="*/ 0 h 143"/>
              <a:gd name="T10" fmla="*/ 0 w 219"/>
              <a:gd name="T11" fmla="*/ 130 h 143"/>
              <a:gd name="T12" fmla="*/ 219 w 219"/>
              <a:gd name="T13" fmla="*/ 143 h 143"/>
              <a:gd name="T14" fmla="*/ 138 w 219"/>
              <a:gd name="T15" fmla="*/ 2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9" h="143">
                <a:moveTo>
                  <a:pt x="138" y="2"/>
                </a:moveTo>
                <a:lnTo>
                  <a:pt x="131" y="1"/>
                </a:lnTo>
                <a:lnTo>
                  <a:pt x="125" y="1"/>
                </a:lnTo>
                <a:lnTo>
                  <a:pt x="118" y="0"/>
                </a:lnTo>
                <a:lnTo>
                  <a:pt x="111" y="0"/>
                </a:lnTo>
                <a:lnTo>
                  <a:pt x="0" y="130"/>
                </a:lnTo>
                <a:lnTo>
                  <a:pt x="219" y="143"/>
                </a:lnTo>
                <a:lnTo>
                  <a:pt x="138" y="2"/>
                </a:lnTo>
                <a:close/>
              </a:path>
            </a:pathLst>
          </a:custGeom>
          <a:solidFill>
            <a:srgbClr val="2B96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33" name="Freeform 116"/>
          <p:cNvSpPr>
            <a:spLocks/>
          </p:cNvSpPr>
          <p:nvPr/>
        </p:nvSpPr>
        <p:spPr bwMode="auto">
          <a:xfrm flipH="1">
            <a:off x="1911350" y="1993900"/>
            <a:ext cx="127000" cy="127000"/>
          </a:xfrm>
          <a:custGeom>
            <a:avLst/>
            <a:gdLst>
              <a:gd name="T0" fmla="*/ 80 w 160"/>
              <a:gd name="T1" fmla="*/ 162 h 162"/>
              <a:gd name="T2" fmla="*/ 96 w 160"/>
              <a:gd name="T3" fmla="*/ 160 h 162"/>
              <a:gd name="T4" fmla="*/ 111 w 160"/>
              <a:gd name="T5" fmla="*/ 156 h 162"/>
              <a:gd name="T6" fmla="*/ 125 w 160"/>
              <a:gd name="T7" fmla="*/ 148 h 162"/>
              <a:gd name="T8" fmla="*/ 137 w 160"/>
              <a:gd name="T9" fmla="*/ 139 h 162"/>
              <a:gd name="T10" fmla="*/ 147 w 160"/>
              <a:gd name="T11" fmla="*/ 126 h 162"/>
              <a:gd name="T12" fmla="*/ 155 w 160"/>
              <a:gd name="T13" fmla="*/ 112 h 162"/>
              <a:gd name="T14" fmla="*/ 159 w 160"/>
              <a:gd name="T15" fmla="*/ 97 h 162"/>
              <a:gd name="T16" fmla="*/ 160 w 160"/>
              <a:gd name="T17" fmla="*/ 81 h 162"/>
              <a:gd name="T18" fmla="*/ 159 w 160"/>
              <a:gd name="T19" fmla="*/ 65 h 162"/>
              <a:gd name="T20" fmla="*/ 155 w 160"/>
              <a:gd name="T21" fmla="*/ 50 h 162"/>
              <a:gd name="T22" fmla="*/ 147 w 160"/>
              <a:gd name="T23" fmla="*/ 36 h 162"/>
              <a:gd name="T24" fmla="*/ 137 w 160"/>
              <a:gd name="T25" fmla="*/ 25 h 162"/>
              <a:gd name="T26" fmla="*/ 125 w 160"/>
              <a:gd name="T27" fmla="*/ 14 h 162"/>
              <a:gd name="T28" fmla="*/ 111 w 160"/>
              <a:gd name="T29" fmla="*/ 7 h 162"/>
              <a:gd name="T30" fmla="*/ 96 w 160"/>
              <a:gd name="T31" fmla="*/ 2 h 162"/>
              <a:gd name="T32" fmla="*/ 80 w 160"/>
              <a:gd name="T33" fmla="*/ 0 h 162"/>
              <a:gd name="T34" fmla="*/ 64 w 160"/>
              <a:gd name="T35" fmla="*/ 2 h 162"/>
              <a:gd name="T36" fmla="*/ 49 w 160"/>
              <a:gd name="T37" fmla="*/ 7 h 162"/>
              <a:gd name="T38" fmla="*/ 35 w 160"/>
              <a:gd name="T39" fmla="*/ 14 h 162"/>
              <a:gd name="T40" fmla="*/ 23 w 160"/>
              <a:gd name="T41" fmla="*/ 25 h 162"/>
              <a:gd name="T42" fmla="*/ 14 w 160"/>
              <a:gd name="T43" fmla="*/ 36 h 162"/>
              <a:gd name="T44" fmla="*/ 6 w 160"/>
              <a:gd name="T45" fmla="*/ 50 h 162"/>
              <a:gd name="T46" fmla="*/ 1 w 160"/>
              <a:gd name="T47" fmla="*/ 65 h 162"/>
              <a:gd name="T48" fmla="*/ 0 w 160"/>
              <a:gd name="T49" fmla="*/ 81 h 162"/>
              <a:gd name="T50" fmla="*/ 1 w 160"/>
              <a:gd name="T51" fmla="*/ 97 h 162"/>
              <a:gd name="T52" fmla="*/ 6 w 160"/>
              <a:gd name="T53" fmla="*/ 112 h 162"/>
              <a:gd name="T54" fmla="*/ 14 w 160"/>
              <a:gd name="T55" fmla="*/ 126 h 162"/>
              <a:gd name="T56" fmla="*/ 23 w 160"/>
              <a:gd name="T57" fmla="*/ 139 h 162"/>
              <a:gd name="T58" fmla="*/ 35 w 160"/>
              <a:gd name="T59" fmla="*/ 148 h 162"/>
              <a:gd name="T60" fmla="*/ 49 w 160"/>
              <a:gd name="T61" fmla="*/ 156 h 162"/>
              <a:gd name="T62" fmla="*/ 64 w 160"/>
              <a:gd name="T63" fmla="*/ 160 h 162"/>
              <a:gd name="T64" fmla="*/ 80 w 160"/>
              <a:gd name="T65" fmla="*/ 162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0" h="162">
                <a:moveTo>
                  <a:pt x="80" y="162"/>
                </a:moveTo>
                <a:lnTo>
                  <a:pt x="96" y="160"/>
                </a:lnTo>
                <a:lnTo>
                  <a:pt x="111" y="156"/>
                </a:lnTo>
                <a:lnTo>
                  <a:pt x="125" y="148"/>
                </a:lnTo>
                <a:lnTo>
                  <a:pt x="137" y="139"/>
                </a:lnTo>
                <a:lnTo>
                  <a:pt x="147" y="126"/>
                </a:lnTo>
                <a:lnTo>
                  <a:pt x="155" y="112"/>
                </a:lnTo>
                <a:lnTo>
                  <a:pt x="159" y="97"/>
                </a:lnTo>
                <a:lnTo>
                  <a:pt x="160" y="81"/>
                </a:lnTo>
                <a:lnTo>
                  <a:pt x="159" y="65"/>
                </a:lnTo>
                <a:lnTo>
                  <a:pt x="155" y="50"/>
                </a:lnTo>
                <a:lnTo>
                  <a:pt x="147" y="36"/>
                </a:lnTo>
                <a:lnTo>
                  <a:pt x="137" y="25"/>
                </a:lnTo>
                <a:lnTo>
                  <a:pt x="125" y="14"/>
                </a:lnTo>
                <a:lnTo>
                  <a:pt x="111" y="7"/>
                </a:lnTo>
                <a:lnTo>
                  <a:pt x="96" y="2"/>
                </a:lnTo>
                <a:lnTo>
                  <a:pt x="80" y="0"/>
                </a:lnTo>
                <a:lnTo>
                  <a:pt x="64" y="2"/>
                </a:lnTo>
                <a:lnTo>
                  <a:pt x="49" y="7"/>
                </a:lnTo>
                <a:lnTo>
                  <a:pt x="35" y="14"/>
                </a:lnTo>
                <a:lnTo>
                  <a:pt x="23" y="25"/>
                </a:lnTo>
                <a:lnTo>
                  <a:pt x="14" y="36"/>
                </a:lnTo>
                <a:lnTo>
                  <a:pt x="6" y="50"/>
                </a:lnTo>
                <a:lnTo>
                  <a:pt x="1" y="65"/>
                </a:lnTo>
                <a:lnTo>
                  <a:pt x="0" y="81"/>
                </a:lnTo>
                <a:lnTo>
                  <a:pt x="1" y="97"/>
                </a:lnTo>
                <a:lnTo>
                  <a:pt x="6" y="112"/>
                </a:lnTo>
                <a:lnTo>
                  <a:pt x="14" y="126"/>
                </a:lnTo>
                <a:lnTo>
                  <a:pt x="23" y="139"/>
                </a:lnTo>
                <a:lnTo>
                  <a:pt x="35" y="148"/>
                </a:lnTo>
                <a:lnTo>
                  <a:pt x="49" y="156"/>
                </a:lnTo>
                <a:lnTo>
                  <a:pt x="64" y="160"/>
                </a:lnTo>
                <a:lnTo>
                  <a:pt x="80" y="162"/>
                </a:lnTo>
                <a:close/>
              </a:path>
            </a:pathLst>
          </a:custGeom>
          <a:solidFill>
            <a:srgbClr val="F29B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9" name="Picture 2" descr="http://planetorbitrap.com/data/fe/image/QExactive_Schematic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018936"/>
            <a:ext cx="3740400" cy="190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Cloud Callout 79"/>
          <p:cNvSpPr/>
          <p:nvPr/>
        </p:nvSpPr>
        <p:spPr>
          <a:xfrm>
            <a:off x="3816600" y="5251954"/>
            <a:ext cx="623400" cy="425046"/>
          </a:xfrm>
          <a:prstGeom prst="cloudCallout">
            <a:avLst>
              <a:gd name="adj1" fmla="val -74492"/>
              <a:gd name="adj2" fmla="val 625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27432" rIns="27432" bIns="27432" rtlCol="0" anchor="ctr"/>
          <a:lstStyle/>
          <a:p>
            <a:pPr algn="ctr"/>
            <a:r>
              <a:rPr lang="en-US" sz="600" b="1" dirty="0" smtClean="0">
                <a:solidFill>
                  <a:schemeClr val="tx1"/>
                </a:solidFill>
                <a:latin typeface="Comic Sans MS" pitchFamily="66" charset="0"/>
              </a:rPr>
              <a:t>2000 VOLTS!</a:t>
            </a:r>
            <a:endParaRPr lang="en-US" sz="600" b="1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81" name="Cloud Callout 80"/>
          <p:cNvSpPr/>
          <p:nvPr/>
        </p:nvSpPr>
        <p:spPr>
          <a:xfrm>
            <a:off x="803500" y="3537604"/>
            <a:ext cx="987050" cy="519500"/>
          </a:xfrm>
          <a:prstGeom prst="cloudCallout">
            <a:avLst>
              <a:gd name="adj1" fmla="val -7675"/>
              <a:gd name="adj2" fmla="val 8650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27432" rIns="27432" bIns="27432" rtlCol="0" anchor="ctr"/>
          <a:lstStyle/>
          <a:p>
            <a:pPr algn="ctr"/>
            <a:r>
              <a:rPr lang="en-US" sz="600" b="1" dirty="0" smtClean="0">
                <a:solidFill>
                  <a:schemeClr val="tx1"/>
                </a:solidFill>
                <a:latin typeface="Comic Sans MS" pitchFamily="66" charset="0"/>
              </a:rPr>
              <a:t>OUTERSPACE VACUUM!</a:t>
            </a:r>
            <a:endParaRPr lang="en-US" sz="600" b="1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82" name="Cloud Callout 81"/>
          <p:cNvSpPr/>
          <p:nvPr/>
        </p:nvSpPr>
        <p:spPr>
          <a:xfrm>
            <a:off x="1478850" y="5500300"/>
            <a:ext cx="1298750" cy="519500"/>
          </a:xfrm>
          <a:prstGeom prst="cloudCallout">
            <a:avLst>
              <a:gd name="adj1" fmla="val -67046"/>
              <a:gd name="adj2" fmla="val -5945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27432" rIns="27432" bIns="27432" rtlCol="0" anchor="ctr"/>
          <a:lstStyle/>
          <a:p>
            <a:pPr algn="ctr"/>
            <a:r>
              <a:rPr lang="en-US" sz="600" b="1" dirty="0" smtClean="0">
                <a:solidFill>
                  <a:schemeClr val="tx1"/>
                </a:solidFill>
                <a:latin typeface="Comic Sans MS" pitchFamily="66" charset="0"/>
              </a:rPr>
              <a:t>HIGH ELECTROSTATIC FIELDS</a:t>
            </a:r>
            <a:endParaRPr lang="en-US" sz="600" b="1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83" name="Cloud Callout 82"/>
          <p:cNvSpPr/>
          <p:nvPr/>
        </p:nvSpPr>
        <p:spPr>
          <a:xfrm>
            <a:off x="2154200" y="3693453"/>
            <a:ext cx="1246800" cy="415600"/>
          </a:xfrm>
          <a:prstGeom prst="cloudCallout">
            <a:avLst>
              <a:gd name="adj1" fmla="val -23333"/>
              <a:gd name="adj2" fmla="val 9125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27432" rIns="27432" bIns="27432" rtlCol="0" anchor="ctr"/>
          <a:lstStyle/>
          <a:p>
            <a:pPr algn="ctr"/>
            <a:r>
              <a:rPr lang="en-US" sz="600" b="1" dirty="0" smtClean="0">
                <a:solidFill>
                  <a:schemeClr val="tx1"/>
                </a:solidFill>
                <a:latin typeface="Comic Sans MS" pitchFamily="66" charset="0"/>
              </a:rPr>
              <a:t>QUADRUPOLES!?!</a:t>
            </a:r>
            <a:endParaRPr lang="en-US" sz="600" b="1" dirty="0">
              <a:solidFill>
                <a:schemeClr val="tx1"/>
              </a:solidFill>
              <a:latin typeface="Comic Sans MS" pitchFamily="66" charset="0"/>
            </a:endParaRPr>
          </a:p>
        </p:txBody>
      </p:sp>
      <p:pic>
        <p:nvPicPr>
          <p:cNvPr id="8" name="Picture 53" descr="C:\Users\jjaffe\AppData\Local\Microsoft\Windows\Temporary Internet Files\Content.IE5\ZYZGFUF6\MC900356043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78666">
            <a:off x="1739812" y="782343"/>
            <a:ext cx="769752" cy="71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11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421688" cy="1362075"/>
          </a:xfrm>
        </p:spPr>
        <p:txBody>
          <a:bodyPr/>
          <a:lstStyle/>
          <a:p>
            <a:r>
              <a:rPr lang="en-US" sz="3600" cap="none" dirty="0" smtClean="0">
                <a:latin typeface="+mn-lt"/>
              </a:rPr>
              <a:t>The Sentinel Assay Concept</a:t>
            </a:r>
            <a:endParaRPr lang="en-US" sz="3600" cap="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009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Sentinel Assay for Yeast Biology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0" y="990600"/>
            <a:ext cx="4267200" cy="5257800"/>
          </a:xfrm>
        </p:spPr>
        <p:txBody>
          <a:bodyPr/>
          <a:lstStyle/>
          <a:p>
            <a:r>
              <a:rPr lang="en-US" dirty="0" smtClean="0"/>
              <a:t>Two targeted proteomics assays:</a:t>
            </a:r>
          </a:p>
          <a:p>
            <a:pPr lvl="1"/>
            <a:r>
              <a:rPr lang="en-US" dirty="0" smtClean="0"/>
              <a:t>Protein</a:t>
            </a:r>
          </a:p>
          <a:p>
            <a:pPr lvl="1"/>
            <a:r>
              <a:rPr lang="en-US" dirty="0" smtClean="0"/>
              <a:t>Phosphopeptide</a:t>
            </a:r>
          </a:p>
          <a:p>
            <a:pPr lvl="1"/>
            <a:endParaRPr lang="en-US" dirty="0"/>
          </a:p>
          <a:p>
            <a:r>
              <a:rPr lang="en-US" dirty="0" smtClean="0"/>
              <a:t>Characterizes a range of biochemical responses to stimulation</a:t>
            </a:r>
          </a:p>
          <a:p>
            <a:endParaRPr lang="en-US" dirty="0"/>
          </a:p>
          <a:p>
            <a:r>
              <a:rPr lang="en-US" dirty="0" smtClean="0"/>
              <a:t>Targets nominated by literature, prior knowledge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4076700" cy="22579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3167436"/>
            <a:ext cx="364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Nature Methods </a:t>
            </a:r>
            <a:r>
              <a:rPr lang="en-US" dirty="0" smtClean="0"/>
              <a:t>11:1045-8 (2014)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114800"/>
            <a:ext cx="4044468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65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Sentinel Assay for Yeast Biology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5679665"/>
            <a:ext cx="4823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Fig. 1 from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Soste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Nature Methods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11:1045-8 (2014)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190625"/>
            <a:ext cx="85915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91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Specific Sentinel Behaviors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2286000"/>
            <a:ext cx="8715375" cy="2295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88042" y="4648200"/>
            <a:ext cx="5868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Selected from Fig. 3 from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Soste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Nature Methods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11:1045-8 (2014)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104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Sentinel Reporting Profiles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2914"/>
            <a:ext cx="2743200" cy="3381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1" y="5604068"/>
            <a:ext cx="2428875" cy="1028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624" y="1781175"/>
            <a:ext cx="2724150" cy="3629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88042" y="5867400"/>
            <a:ext cx="5868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Selected from Fig. 2 from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Soste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Nature Methods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11:1045-8 (2014)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10165" y="2183373"/>
            <a:ext cx="2619628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HS30 = Heat shock 30’</a:t>
            </a:r>
          </a:p>
          <a:p>
            <a:r>
              <a:rPr lang="en-US" sz="1000" dirty="0" smtClean="0"/>
              <a:t>HS60 = Heat shock 60’</a:t>
            </a:r>
          </a:p>
          <a:p>
            <a:r>
              <a:rPr lang="en-US" sz="1000" dirty="0" smtClean="0"/>
              <a:t>HSP = Heat shock recovery</a:t>
            </a:r>
          </a:p>
          <a:p>
            <a:r>
              <a:rPr lang="en-US" sz="1000" dirty="0" smtClean="0"/>
              <a:t>OS = osmotic stress</a:t>
            </a:r>
          </a:p>
          <a:p>
            <a:r>
              <a:rPr lang="en-US" sz="1000" dirty="0" smtClean="0"/>
              <a:t>OSA = osmotic stress adapted</a:t>
            </a:r>
          </a:p>
          <a:p>
            <a:r>
              <a:rPr lang="en-US" sz="1000" dirty="0" smtClean="0"/>
              <a:t>RAPA = rapamycin</a:t>
            </a:r>
          </a:p>
          <a:p>
            <a:r>
              <a:rPr lang="en-US" sz="1000" dirty="0" smtClean="0"/>
              <a:t>-AA/N = amino acid and nitrogen starvation</a:t>
            </a:r>
          </a:p>
          <a:p>
            <a:r>
              <a:rPr lang="en-US" sz="1000" dirty="0" smtClean="0"/>
              <a:t>SP = stationary phase</a:t>
            </a:r>
            <a:endParaRPr lang="en-US" sz="1000" dirty="0"/>
          </a:p>
        </p:txBody>
      </p:sp>
      <p:sp>
        <p:nvSpPr>
          <p:cNvPr id="9" name="Left Brace 8"/>
          <p:cNvSpPr/>
          <p:nvPr/>
        </p:nvSpPr>
        <p:spPr>
          <a:xfrm rot="5400000">
            <a:off x="2057399" y="1400176"/>
            <a:ext cx="152400" cy="60960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14499" y="1135042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On-target stimuli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664888" y="83820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0000"/>
                </a:solidFill>
              </a:rPr>
              <a:t>Protein Level Reporters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9800" y="838200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err="1" smtClean="0">
                <a:solidFill>
                  <a:srgbClr val="FF0000"/>
                </a:solidFill>
              </a:rPr>
              <a:t>Phospho</a:t>
            </a:r>
            <a:r>
              <a:rPr lang="en-US" i="1" dirty="0" smtClean="0">
                <a:solidFill>
                  <a:srgbClr val="FF0000"/>
                </a:solidFill>
              </a:rPr>
              <a:t> Level Reporters</a:t>
            </a:r>
            <a:endParaRPr lang="en-US" i="1" dirty="0">
              <a:solidFill>
                <a:srgbClr val="FF0000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331149" y="3810000"/>
            <a:ext cx="228600" cy="228600"/>
            <a:chOff x="3352800" y="4832126"/>
            <a:chExt cx="228600" cy="228600"/>
          </a:xfrm>
        </p:grpSpPr>
        <p:sp>
          <p:nvSpPr>
            <p:cNvPr id="13" name="Rectangle 12"/>
            <p:cNvSpPr/>
            <p:nvPr/>
          </p:nvSpPr>
          <p:spPr>
            <a:xfrm>
              <a:off x="3352800" y="4832126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429000" y="4908326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580608" y="3693467"/>
            <a:ext cx="1778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differs from anticipated </a:t>
            </a:r>
          </a:p>
          <a:p>
            <a:r>
              <a:rPr lang="en-US" sz="1200" dirty="0" smtClean="0"/>
              <a:t>response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66698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Considerations for Translating to a Human Sentinel Assay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 proteome/</a:t>
            </a:r>
            <a:r>
              <a:rPr lang="en-US" dirty="0" err="1" smtClean="0"/>
              <a:t>phosphoproteome</a:t>
            </a:r>
            <a:r>
              <a:rPr lang="en-US" dirty="0" smtClean="0"/>
              <a:t> is bigger</a:t>
            </a:r>
          </a:p>
          <a:p>
            <a:endParaRPr lang="en-US" dirty="0"/>
          </a:p>
          <a:p>
            <a:r>
              <a:rPr lang="en-US" dirty="0" smtClean="0"/>
              <a:t>Pathway architecture in human cells is more complex</a:t>
            </a:r>
          </a:p>
          <a:p>
            <a:endParaRPr lang="en-US" dirty="0"/>
          </a:p>
          <a:p>
            <a:r>
              <a:rPr lang="en-US" dirty="0" smtClean="0"/>
              <a:t>Probably less direct knowledge as to what the sentinels would be</a:t>
            </a:r>
          </a:p>
          <a:p>
            <a:endParaRPr lang="en-US" dirty="0"/>
          </a:p>
          <a:p>
            <a:r>
              <a:rPr lang="en-US" dirty="0" smtClean="0"/>
              <a:t>Proteomic accessibility of desired sentinel peptides</a:t>
            </a:r>
          </a:p>
          <a:p>
            <a:endParaRPr lang="en-US" dirty="0"/>
          </a:p>
          <a:p>
            <a:r>
              <a:rPr lang="en-US" dirty="0" smtClean="0"/>
              <a:t>Diversity of biology and cell types coupled with proteome dynamic range might make life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855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421688" cy="1362075"/>
          </a:xfrm>
        </p:spPr>
        <p:txBody>
          <a:bodyPr/>
          <a:lstStyle/>
          <a:p>
            <a:r>
              <a:rPr lang="en-US" sz="3600" cap="none" dirty="0" smtClean="0">
                <a:latin typeface="+mn-lt"/>
              </a:rPr>
              <a:t>Reduced Representation </a:t>
            </a:r>
            <a:r>
              <a:rPr lang="en-US" sz="3600" cap="none" dirty="0" err="1" smtClean="0">
                <a:latin typeface="+mn-lt"/>
              </a:rPr>
              <a:t>Phosphosignaling</a:t>
            </a:r>
            <a:endParaRPr lang="en-US" sz="3600" cap="none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 smtClean="0"/>
              <a:t>“P100” – A different kind of sentinel assay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0527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phosphoproteomics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 “pathways” are commonly represented as signaling cascades of phosphoproteomic events</a:t>
            </a:r>
          </a:p>
          <a:p>
            <a:endParaRPr lang="en-US" dirty="0"/>
          </a:p>
          <a:p>
            <a:r>
              <a:rPr lang="en-US" dirty="0" smtClean="0"/>
              <a:t>Phosphoproteomic events are the “first responders” of cells and occur on a range of time scales from minutes to days</a:t>
            </a:r>
          </a:p>
          <a:p>
            <a:endParaRPr lang="en-US" dirty="0"/>
          </a:p>
          <a:p>
            <a:r>
              <a:rPr lang="en-US" dirty="0" smtClean="0"/>
              <a:t>Phosphoproteins are not easily quantified using nucleic acid based techniques</a:t>
            </a:r>
          </a:p>
          <a:p>
            <a:endParaRPr lang="en-US" dirty="0"/>
          </a:p>
          <a:p>
            <a:r>
              <a:rPr lang="en-US" dirty="0" smtClean="0"/>
              <a:t>Kinase inhibitors are a major class of emerging therapeutics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532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concepts and value of a proteomic sentinel assay</a:t>
            </a:r>
          </a:p>
          <a:p>
            <a:r>
              <a:rPr lang="en-US" dirty="0"/>
              <a:t>Understand the considerations in moving from discovery proteomics data to targeted proteomics</a:t>
            </a:r>
          </a:p>
          <a:p>
            <a:pPr lvl="1"/>
            <a:r>
              <a:rPr lang="en-US" dirty="0" smtClean="0"/>
              <a:t>Practical</a:t>
            </a:r>
            <a:r>
              <a:rPr lang="en-US" dirty="0"/>
              <a:t>: Selection of probes for a targeted proteomics sentinel assay</a:t>
            </a:r>
          </a:p>
          <a:p>
            <a:r>
              <a:rPr lang="en-US" dirty="0"/>
              <a:t>Understand considerations for treatment and normalization of research grade targeted proteomics assays</a:t>
            </a:r>
          </a:p>
          <a:p>
            <a:pPr lvl="1"/>
            <a:r>
              <a:rPr lang="en-US" dirty="0" smtClean="0"/>
              <a:t>Practical</a:t>
            </a:r>
            <a:r>
              <a:rPr lang="en-US" dirty="0"/>
              <a:t>: Construct your own data processing pipeline</a:t>
            </a:r>
          </a:p>
          <a:p>
            <a:r>
              <a:rPr lang="en-US" dirty="0"/>
              <a:t>Introduction to </a:t>
            </a:r>
            <a:r>
              <a:rPr lang="en-US" dirty="0" smtClean="0"/>
              <a:t>next-gen </a:t>
            </a:r>
            <a:r>
              <a:rPr lang="en-US" dirty="0"/>
              <a:t>MS methods to expand targeted panels</a:t>
            </a:r>
          </a:p>
          <a:p>
            <a:r>
              <a:rPr lang="en-US" dirty="0"/>
              <a:t>Understand the conceptual differences between using markers and profiles of activity</a:t>
            </a:r>
          </a:p>
          <a:p>
            <a:r>
              <a:rPr lang="en-US" dirty="0"/>
              <a:t>Introduction to the concept of connectivity and exploration of the dataset in this space</a:t>
            </a:r>
          </a:p>
        </p:txBody>
      </p:sp>
    </p:spTree>
    <p:extLst>
      <p:ext uri="{BB962C8B-B14F-4D97-AF65-F5344CB8AC3E}">
        <p14:creationId xmlns:p14="http://schemas.microsoft.com/office/powerpoint/2010/main" val="130352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381000"/>
          </a:xfrm>
        </p:spPr>
        <p:txBody>
          <a:bodyPr/>
          <a:lstStyle/>
          <a:p>
            <a:r>
              <a:rPr lang="en-US" dirty="0" smtClean="0"/>
              <a:t>Reduced Representation Signaling Set: P100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85800"/>
            <a:ext cx="8610600" cy="5791200"/>
          </a:xfrm>
        </p:spPr>
        <p:txBody>
          <a:bodyPr/>
          <a:lstStyle/>
          <a:p>
            <a:r>
              <a:rPr lang="en-US" dirty="0" err="1" smtClean="0"/>
              <a:t>Phosphosignaling</a:t>
            </a:r>
            <a:r>
              <a:rPr lang="en-US" dirty="0" smtClean="0"/>
              <a:t> </a:t>
            </a:r>
            <a:r>
              <a:rPr lang="en-US" dirty="0"/>
              <a:t>is likely </a:t>
            </a:r>
            <a:r>
              <a:rPr lang="en-US" dirty="0" smtClean="0"/>
              <a:t>coordinated</a:t>
            </a:r>
          </a:p>
          <a:p>
            <a:pPr lvl="1"/>
            <a:r>
              <a:rPr lang="en-US" dirty="0"/>
              <a:t>Kinase-substrate relationships tend to be </a:t>
            </a:r>
            <a:r>
              <a:rPr lang="en-US" dirty="0" smtClean="0"/>
              <a:t>1-to-many</a:t>
            </a:r>
          </a:p>
          <a:p>
            <a:pPr lvl="1"/>
            <a:r>
              <a:rPr lang="en-US" i="1" dirty="0" smtClean="0"/>
              <a:t>A </a:t>
            </a:r>
            <a:r>
              <a:rPr lang="en-US" i="1" dirty="0"/>
              <a:t>priori </a:t>
            </a:r>
            <a:r>
              <a:rPr lang="en-US" dirty="0"/>
              <a:t>expectation of coordinate regulation of </a:t>
            </a:r>
            <a:r>
              <a:rPr lang="en-US" dirty="0" smtClean="0"/>
              <a:t>sites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Don’t need to monitor every </a:t>
            </a:r>
            <a:r>
              <a:rPr lang="en-US" dirty="0" err="1" smtClean="0"/>
              <a:t>phosphosite</a:t>
            </a:r>
            <a:r>
              <a:rPr lang="en-US" dirty="0"/>
              <a:t> </a:t>
            </a:r>
            <a:r>
              <a:rPr lang="en-US" dirty="0" smtClean="0"/>
              <a:t>all the time?</a:t>
            </a:r>
          </a:p>
          <a:p>
            <a:pPr lvl="1"/>
            <a:r>
              <a:rPr lang="en-US" dirty="0"/>
              <a:t>Amenable to </a:t>
            </a:r>
            <a:r>
              <a:rPr lang="en-US" dirty="0" smtClean="0"/>
              <a:t>reductionist approaches?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788657" y="1981200"/>
            <a:ext cx="2697743" cy="1482570"/>
            <a:chOff x="2590800" y="1946430"/>
            <a:chExt cx="2697743" cy="1482570"/>
          </a:xfrm>
        </p:grpSpPr>
        <p:sp>
          <p:nvSpPr>
            <p:cNvPr id="5" name="Oval 4"/>
            <p:cNvSpPr/>
            <p:nvPr/>
          </p:nvSpPr>
          <p:spPr>
            <a:xfrm>
              <a:off x="2590800" y="2524900"/>
              <a:ext cx="228600" cy="228600"/>
            </a:xfrm>
            <a:prstGeom prst="ellipse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smtClean="0">
                <a:solidFill>
                  <a:prstClr val="black"/>
                </a:solidFill>
                <a:latin typeface="Calibri"/>
                <a:cs typeface="Arial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840743" y="2025805"/>
              <a:ext cx="228600" cy="228600"/>
            </a:xfrm>
            <a:prstGeom prst="ellipse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smtClean="0">
                <a:solidFill>
                  <a:prstClr val="white"/>
                </a:solidFill>
                <a:latin typeface="Calibri"/>
                <a:cs typeface="Arial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920118" y="1946430"/>
              <a:ext cx="76200" cy="76200"/>
            </a:xfrm>
            <a:prstGeom prst="ellipse">
              <a:avLst/>
            </a:prstGeom>
            <a:gradFill rotWithShape="1">
              <a:gsLst>
                <a:gs pos="0">
                  <a:srgbClr val="EEECE1">
                    <a:tint val="80000"/>
                    <a:satMod val="300000"/>
                  </a:srgbClr>
                </a:gs>
                <a:gs pos="100000">
                  <a:srgbClr val="EEECE1">
                    <a:shade val="30000"/>
                    <a:satMod val="2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smtClean="0">
                <a:solidFill>
                  <a:prstClr val="white"/>
                </a:solidFill>
                <a:latin typeface="Calibri"/>
                <a:cs typeface="Arial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3840743" y="2534115"/>
              <a:ext cx="228600" cy="228600"/>
            </a:xfrm>
            <a:prstGeom prst="ellipse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smtClean="0">
                <a:solidFill>
                  <a:prstClr val="white"/>
                </a:solidFill>
                <a:latin typeface="Calibri"/>
                <a:cs typeface="Arial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3920118" y="2454740"/>
              <a:ext cx="76200" cy="76200"/>
            </a:xfrm>
            <a:prstGeom prst="ellipse">
              <a:avLst/>
            </a:prstGeom>
            <a:gradFill rotWithShape="1">
              <a:gsLst>
                <a:gs pos="0">
                  <a:srgbClr val="EEECE1">
                    <a:tint val="80000"/>
                    <a:satMod val="300000"/>
                  </a:srgbClr>
                </a:gs>
                <a:gs pos="100000">
                  <a:srgbClr val="EEECE1">
                    <a:shade val="30000"/>
                    <a:satMod val="2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smtClean="0">
                <a:solidFill>
                  <a:prstClr val="white"/>
                </a:solidFill>
                <a:latin typeface="Calibri"/>
                <a:cs typeface="Arial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840743" y="3054505"/>
              <a:ext cx="228600" cy="228600"/>
            </a:xfrm>
            <a:prstGeom prst="ellipse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smtClean="0">
                <a:solidFill>
                  <a:prstClr val="white"/>
                </a:solidFill>
                <a:latin typeface="Calibri"/>
                <a:cs typeface="Arial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3920118" y="2975130"/>
              <a:ext cx="76200" cy="76200"/>
            </a:xfrm>
            <a:prstGeom prst="ellipse">
              <a:avLst/>
            </a:prstGeom>
            <a:gradFill rotWithShape="1">
              <a:gsLst>
                <a:gs pos="0">
                  <a:srgbClr val="EEECE1">
                    <a:tint val="80000"/>
                    <a:satMod val="300000"/>
                  </a:srgbClr>
                </a:gs>
                <a:gs pos="100000">
                  <a:srgbClr val="EEECE1">
                    <a:shade val="30000"/>
                    <a:satMod val="2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smtClean="0">
                <a:solidFill>
                  <a:prstClr val="white"/>
                </a:solidFill>
                <a:latin typeface="Calibri"/>
                <a:cs typeface="Arial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059943" y="2171700"/>
              <a:ext cx="228600" cy="228600"/>
            </a:xfrm>
            <a:prstGeom prst="ellipse">
              <a:avLst/>
            </a:prstGeom>
            <a:gradFill rotWithShape="1">
              <a:gsLst>
                <a:gs pos="0">
                  <a:srgbClr val="8064A2">
                    <a:shade val="51000"/>
                    <a:satMod val="130000"/>
                  </a:srgbClr>
                </a:gs>
                <a:gs pos="80000">
                  <a:srgbClr val="8064A2">
                    <a:shade val="93000"/>
                    <a:satMod val="130000"/>
                  </a:srgbClr>
                </a:gs>
                <a:gs pos="100000">
                  <a:srgbClr val="8064A2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smtClean="0">
                <a:solidFill>
                  <a:prstClr val="white"/>
                </a:solidFill>
                <a:latin typeface="Calibri"/>
                <a:cs typeface="Arial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139318" y="2092325"/>
              <a:ext cx="76200" cy="76200"/>
            </a:xfrm>
            <a:prstGeom prst="ellipse">
              <a:avLst/>
            </a:prstGeom>
            <a:gradFill rotWithShape="1">
              <a:gsLst>
                <a:gs pos="0">
                  <a:srgbClr val="EEECE1">
                    <a:tint val="80000"/>
                    <a:satMod val="300000"/>
                  </a:srgbClr>
                </a:gs>
                <a:gs pos="100000">
                  <a:srgbClr val="EEECE1">
                    <a:shade val="30000"/>
                    <a:satMod val="2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smtClean="0">
                <a:solidFill>
                  <a:prstClr val="white"/>
                </a:solidFill>
                <a:latin typeface="Calibri"/>
                <a:cs typeface="Arial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059943" y="2680010"/>
              <a:ext cx="228600" cy="228600"/>
            </a:xfrm>
            <a:prstGeom prst="ellipse">
              <a:avLst/>
            </a:prstGeom>
            <a:gradFill rotWithShape="1">
              <a:gsLst>
                <a:gs pos="0">
                  <a:srgbClr val="1F497D">
                    <a:tint val="80000"/>
                    <a:satMod val="300000"/>
                  </a:srgbClr>
                </a:gs>
                <a:gs pos="100000">
                  <a:srgbClr val="1F497D">
                    <a:shade val="30000"/>
                    <a:satMod val="2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smtClean="0">
                <a:solidFill>
                  <a:prstClr val="white"/>
                </a:solidFill>
                <a:latin typeface="Calibri"/>
                <a:cs typeface="Arial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139318" y="2600635"/>
              <a:ext cx="76200" cy="76200"/>
            </a:xfrm>
            <a:prstGeom prst="ellipse">
              <a:avLst/>
            </a:prstGeom>
            <a:gradFill rotWithShape="1">
              <a:gsLst>
                <a:gs pos="0">
                  <a:srgbClr val="EEECE1">
                    <a:tint val="80000"/>
                    <a:satMod val="300000"/>
                  </a:srgbClr>
                </a:gs>
                <a:gs pos="100000">
                  <a:srgbClr val="EEECE1">
                    <a:shade val="30000"/>
                    <a:satMod val="2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smtClean="0">
                <a:solidFill>
                  <a:prstClr val="white"/>
                </a:solidFill>
                <a:latin typeface="Calibri"/>
                <a:cs typeface="Arial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059943" y="3200400"/>
              <a:ext cx="228600" cy="228600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shade val="51000"/>
                    <a:satMod val="130000"/>
                  </a:sysClr>
                </a:gs>
                <a:gs pos="80000">
                  <a:sysClr val="windowText" lastClr="000000">
                    <a:shade val="93000"/>
                    <a:satMod val="130000"/>
                  </a:sysClr>
                </a:gs>
                <a:gs pos="100000">
                  <a:sysClr val="windowText" lastClr="000000">
                    <a:shade val="94000"/>
                    <a:satMod val="135000"/>
                  </a:sys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kern="0" smtClean="0">
                <a:solidFill>
                  <a:prstClr val="white"/>
                </a:solidFill>
                <a:latin typeface="Calibri"/>
                <a:cs typeface="Arial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139318" y="3121025"/>
              <a:ext cx="76200" cy="76200"/>
            </a:xfrm>
            <a:prstGeom prst="ellipse">
              <a:avLst/>
            </a:prstGeom>
            <a:gradFill rotWithShape="1">
              <a:gsLst>
                <a:gs pos="0">
                  <a:srgbClr val="EEECE1">
                    <a:tint val="80000"/>
                    <a:satMod val="300000"/>
                  </a:srgbClr>
                </a:gs>
                <a:gs pos="100000">
                  <a:srgbClr val="EEECE1">
                    <a:shade val="30000"/>
                    <a:satMod val="2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smtClean="0">
                <a:solidFill>
                  <a:prstClr val="white"/>
                </a:solidFill>
                <a:latin typeface="Calibri"/>
                <a:cs typeface="Arial"/>
              </a:endParaRPr>
            </a:p>
          </p:txBody>
        </p:sp>
        <p:cxnSp>
          <p:nvCxnSpPr>
            <p:cNvPr id="18" name="Straight Arrow Connector 17"/>
            <p:cNvCxnSpPr>
              <a:stCxn id="5" idx="6"/>
              <a:endCxn id="6" idx="2"/>
            </p:cNvCxnSpPr>
            <p:nvPr/>
          </p:nvCxnSpPr>
          <p:spPr>
            <a:xfrm flipV="1">
              <a:off x="2819400" y="2140105"/>
              <a:ext cx="1021343" cy="499095"/>
            </a:xfrm>
            <a:prstGeom prst="straightConnector1">
              <a:avLst/>
            </a:prstGeom>
            <a:noFill/>
            <a:ln w="9525" cap="flat" cmpd="sng" algn="ctr">
              <a:solidFill>
                <a:srgbClr val="F7964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9" name="Straight Arrow Connector 18"/>
            <p:cNvCxnSpPr>
              <a:stCxn id="5" idx="6"/>
              <a:endCxn id="8" idx="2"/>
            </p:cNvCxnSpPr>
            <p:nvPr/>
          </p:nvCxnSpPr>
          <p:spPr>
            <a:xfrm>
              <a:off x="2819400" y="2639200"/>
              <a:ext cx="1021343" cy="9215"/>
            </a:xfrm>
            <a:prstGeom prst="straightConnector1">
              <a:avLst/>
            </a:prstGeom>
            <a:noFill/>
            <a:ln w="9525" cap="flat" cmpd="sng" algn="ctr">
              <a:solidFill>
                <a:srgbClr val="F7964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0" name="Straight Arrow Connector 19"/>
            <p:cNvCxnSpPr>
              <a:stCxn id="5" idx="6"/>
              <a:endCxn id="10" idx="2"/>
            </p:cNvCxnSpPr>
            <p:nvPr/>
          </p:nvCxnSpPr>
          <p:spPr>
            <a:xfrm>
              <a:off x="2819400" y="2639200"/>
              <a:ext cx="1021343" cy="529605"/>
            </a:xfrm>
            <a:prstGeom prst="straightConnector1">
              <a:avLst/>
            </a:prstGeom>
            <a:noFill/>
            <a:ln w="9525" cap="flat" cmpd="sng" algn="ctr">
              <a:solidFill>
                <a:srgbClr val="F7964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1" name="Straight Arrow Connector 20"/>
            <p:cNvCxnSpPr>
              <a:stCxn id="10" idx="6"/>
              <a:endCxn id="12" idx="2"/>
            </p:cNvCxnSpPr>
            <p:nvPr/>
          </p:nvCxnSpPr>
          <p:spPr>
            <a:xfrm flipV="1">
              <a:off x="4069343" y="2286000"/>
              <a:ext cx="990600" cy="882805"/>
            </a:xfrm>
            <a:prstGeom prst="straightConnector1">
              <a:avLst/>
            </a:prstGeom>
            <a:noFill/>
            <a:ln w="9525" cap="flat" cmpd="sng" algn="ctr">
              <a:solidFill>
                <a:srgbClr val="F7964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2" name="Straight Arrow Connector 21"/>
            <p:cNvCxnSpPr>
              <a:stCxn id="10" idx="6"/>
              <a:endCxn id="14" idx="2"/>
            </p:cNvCxnSpPr>
            <p:nvPr/>
          </p:nvCxnSpPr>
          <p:spPr>
            <a:xfrm flipV="1">
              <a:off x="4069343" y="2794310"/>
              <a:ext cx="990600" cy="374495"/>
            </a:xfrm>
            <a:prstGeom prst="straightConnector1">
              <a:avLst/>
            </a:prstGeom>
            <a:noFill/>
            <a:ln w="9525" cap="flat" cmpd="sng" algn="ctr">
              <a:solidFill>
                <a:srgbClr val="F7964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3" name="Straight Arrow Connector 22"/>
            <p:cNvCxnSpPr>
              <a:stCxn id="10" idx="6"/>
              <a:endCxn id="16" idx="2"/>
            </p:cNvCxnSpPr>
            <p:nvPr/>
          </p:nvCxnSpPr>
          <p:spPr>
            <a:xfrm>
              <a:off x="4069343" y="3168805"/>
              <a:ext cx="990600" cy="145895"/>
            </a:xfrm>
            <a:prstGeom prst="straightConnector1">
              <a:avLst/>
            </a:prstGeom>
            <a:noFill/>
            <a:ln w="9525" cap="flat" cmpd="sng" algn="ctr">
              <a:solidFill>
                <a:srgbClr val="F7964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7601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goals of P100 assay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Drug responsiveness</a:t>
            </a:r>
          </a:p>
          <a:p>
            <a:endParaRPr lang="en-US" dirty="0"/>
          </a:p>
          <a:p>
            <a:r>
              <a:rPr lang="en-US" dirty="0" smtClean="0"/>
              <a:t>Universal (-</a:t>
            </a:r>
            <a:r>
              <a:rPr lang="en-US" dirty="0" err="1" smtClean="0"/>
              <a:t>ish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err="1" smtClean="0"/>
              <a:t>Ser</a:t>
            </a:r>
            <a:r>
              <a:rPr lang="en-US" dirty="0" smtClean="0"/>
              <a:t>/</a:t>
            </a:r>
            <a:r>
              <a:rPr lang="en-US" dirty="0" err="1" smtClean="0"/>
              <a:t>Thr</a:t>
            </a:r>
            <a:r>
              <a:rPr lang="en-US" dirty="0" smtClean="0"/>
              <a:t> focused</a:t>
            </a:r>
          </a:p>
          <a:p>
            <a:endParaRPr lang="en-US" dirty="0"/>
          </a:p>
          <a:p>
            <a:r>
              <a:rPr lang="en-US" dirty="0" smtClean="0"/>
              <a:t>Compact</a:t>
            </a:r>
          </a:p>
          <a:p>
            <a:endParaRPr lang="en-US" dirty="0"/>
          </a:p>
          <a:p>
            <a:r>
              <a:rPr lang="en-US" dirty="0" smtClean="0"/>
              <a:t>Operates at scale</a:t>
            </a:r>
          </a:p>
          <a:p>
            <a:endParaRPr lang="en-US" dirty="0"/>
          </a:p>
          <a:p>
            <a:r>
              <a:rPr lang="en-US" dirty="0" smtClean="0"/>
              <a:t>Longitudinally comparable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103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Problem #1: No easily usable prior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piecemeal, </a:t>
            </a:r>
            <a:r>
              <a:rPr lang="en-US" i="1" dirty="0" smtClean="0"/>
              <a:t>ad hoc</a:t>
            </a:r>
            <a:r>
              <a:rPr lang="en-US" dirty="0" smtClean="0"/>
              <a:t> drug studies</a:t>
            </a:r>
          </a:p>
          <a:p>
            <a:pPr lvl="1"/>
            <a:r>
              <a:rPr lang="en-US" dirty="0" smtClean="0"/>
              <a:t>1 or 2 drugs</a:t>
            </a:r>
          </a:p>
          <a:p>
            <a:pPr lvl="1"/>
            <a:r>
              <a:rPr lang="en-US" dirty="0" smtClean="0"/>
              <a:t>Many focus on </a:t>
            </a:r>
            <a:r>
              <a:rPr lang="en-US" dirty="0" err="1" smtClean="0"/>
              <a:t>pTyr</a:t>
            </a:r>
            <a:r>
              <a:rPr lang="en-US" dirty="0" smtClean="0"/>
              <a:t> signaling</a:t>
            </a:r>
          </a:p>
          <a:p>
            <a:pPr lvl="1"/>
            <a:r>
              <a:rPr lang="en-US" dirty="0" smtClean="0"/>
              <a:t>Wide range of biological models</a:t>
            </a:r>
          </a:p>
          <a:p>
            <a:pPr lvl="1"/>
            <a:r>
              <a:rPr lang="en-US" dirty="0" smtClean="0"/>
              <a:t>Inconsistent data reporting formats</a:t>
            </a:r>
          </a:p>
          <a:p>
            <a:pPr lvl="1"/>
            <a:r>
              <a:rPr lang="en-US" dirty="0" smtClean="0"/>
              <a:t>General lack of systematic studies</a:t>
            </a:r>
          </a:p>
          <a:p>
            <a:pPr lvl="1"/>
            <a:endParaRPr lang="en-US" dirty="0"/>
          </a:p>
          <a:p>
            <a:r>
              <a:rPr lang="en-US" dirty="0" smtClean="0"/>
              <a:t>We decided to make our own</a:t>
            </a:r>
          </a:p>
          <a:p>
            <a:pPr lvl="1"/>
            <a:r>
              <a:rPr lang="en-US" dirty="0" smtClean="0"/>
              <a:t>Discovery proteomics</a:t>
            </a:r>
          </a:p>
          <a:p>
            <a:pPr lvl="1"/>
            <a:r>
              <a:rPr lang="en-US" dirty="0" smtClean="0"/>
              <a:t>Quantitation by SILAC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783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 of Compounds for Systematic Data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85800"/>
            <a:ext cx="8610600" cy="1295400"/>
          </a:xfrm>
        </p:spPr>
        <p:txBody>
          <a:bodyPr/>
          <a:lstStyle/>
          <a:p>
            <a:r>
              <a:rPr lang="en-US" dirty="0" smtClean="0"/>
              <a:t>Start with gene expression profiles induced by drug treatment</a:t>
            </a:r>
          </a:p>
          <a:p>
            <a:pPr lvl="1"/>
            <a:r>
              <a:rPr lang="en-US" dirty="0" smtClean="0"/>
              <a:t>Multiple cell types</a:t>
            </a:r>
          </a:p>
          <a:p>
            <a:pPr lvl="1"/>
            <a:r>
              <a:rPr lang="en-US" dirty="0" smtClean="0"/>
              <a:t>Extract kinase/phosphatase genes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411"/>
          <a:stretch/>
        </p:blipFill>
        <p:spPr>
          <a:xfrm>
            <a:off x="0" y="2022987"/>
            <a:ext cx="9144000" cy="46826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11376" y="6550223"/>
            <a:ext cx="4432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65000"/>
                  </a:schemeClr>
                </a:solidFill>
              </a:rPr>
              <a:t>Abelin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 et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al., </a:t>
            </a:r>
            <a:r>
              <a:rPr lang="en-US" sz="1400" i="1" dirty="0" smtClean="0">
                <a:solidFill>
                  <a:schemeClr val="bg1">
                    <a:lumMod val="65000"/>
                  </a:schemeClr>
                </a:solidFill>
              </a:rPr>
              <a:t>Mol. Cell. Proteomics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15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1622-41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2016)</a:t>
            </a:r>
            <a:endParaRPr lang="en-US" sz="14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400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33400"/>
          </a:xfrm>
        </p:spPr>
        <p:txBody>
          <a:bodyPr/>
          <a:lstStyle/>
          <a:p>
            <a:r>
              <a:rPr lang="en-US" dirty="0" smtClean="0"/>
              <a:t>Generation of foundational data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371600" y="1371362"/>
            <a:ext cx="1447800" cy="1066800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MCF7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noProof="0" dirty="0" smtClean="0">
                <a:solidFill>
                  <a:prstClr val="white"/>
                </a:solidFill>
                <a:latin typeface="Calibri"/>
              </a:rPr>
              <a:t>(breast cancer)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371600" y="2742962"/>
            <a:ext cx="1447800" cy="1066800"/>
          </a:xfrm>
          <a:prstGeom prst="roundRect">
            <a:avLst/>
          </a:prstGeom>
          <a:solidFill>
            <a:srgbClr val="F79646">
              <a:lumMod val="40000"/>
              <a:lumOff val="6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PC3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prstClr val="white"/>
                </a:solidFill>
                <a:latin typeface="Calibri"/>
              </a:rPr>
              <a:t>(prostate cancer)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371600" y="4190762"/>
            <a:ext cx="1447800" cy="1066800"/>
          </a:xfrm>
          <a:prstGeom prst="roundRect">
            <a:avLst/>
          </a:prstGeom>
          <a:solidFill>
            <a:srgbClr val="4F81BD">
              <a:lumMod val="5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HL60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prstClr val="white"/>
                </a:solidFill>
                <a:latin typeface="Calibri"/>
              </a:rPr>
              <a:t>(acute </a:t>
            </a:r>
            <a:r>
              <a:rPr lang="en-US" sz="1200" kern="0" dirty="0" err="1" smtClean="0">
                <a:solidFill>
                  <a:prstClr val="white"/>
                </a:solidFill>
                <a:latin typeface="Calibri"/>
              </a:rPr>
              <a:t>promyelocytic</a:t>
            </a:r>
            <a:r>
              <a:rPr lang="en-US" sz="1200" kern="0" dirty="0" smtClean="0">
                <a:solidFill>
                  <a:prstClr val="white"/>
                </a:solidFill>
                <a:latin typeface="Calibri"/>
              </a:rPr>
              <a:t> leukemia)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19400" y="3011031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Calibri"/>
              </a:rPr>
              <a:t>X</a:t>
            </a:r>
            <a:endParaRPr lang="en-US" sz="32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177287"/>
              </p:ext>
            </p:extLst>
          </p:nvPr>
        </p:nvGraphicFramePr>
        <p:xfrm>
          <a:off x="3236927" y="990362"/>
          <a:ext cx="1030273" cy="4976578"/>
        </p:xfrm>
        <a:graphic>
          <a:graphicData uri="http://schemas.openxmlformats.org/drawingml/2006/table">
            <a:tbl>
              <a:tblPr/>
              <a:tblGrid>
                <a:gridCol w="1030273"/>
              </a:tblGrid>
              <a:tr h="1931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1100" b="1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Compound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39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captopril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39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ambroxol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9D9"/>
                    </a:solidFill>
                  </a:tcPr>
                </a:tc>
              </a:tr>
              <a:tr h="1839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paclitaxel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39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carmustine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9D9"/>
                    </a:solidFill>
                  </a:tcPr>
                </a:tc>
              </a:tr>
              <a:tr h="1839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fulvestrant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39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clindamycin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9D9"/>
                    </a:solidFill>
                  </a:tcPr>
                </a:tc>
              </a:tr>
              <a:tr h="1839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chlortetracycline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39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chlorzoxazone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9D9"/>
                    </a:solidFill>
                  </a:tcPr>
                </a:tc>
              </a:tr>
              <a:tr h="1839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doxorubicin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39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daunorubicin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9D9"/>
                    </a:solidFill>
                  </a:tcPr>
                </a:tc>
              </a:tr>
              <a:tr h="1839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GW-8510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39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staurosporine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9D9"/>
                    </a:solidFill>
                  </a:tcPr>
                </a:tc>
              </a:tr>
              <a:tr h="1839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dexverapamil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39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mesalazine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9D9"/>
                    </a:solidFill>
                  </a:tcPr>
                </a:tc>
              </a:tr>
              <a:tr h="1839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anisomycin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39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digitoxigenin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9D9"/>
                    </a:solidFill>
                  </a:tcPr>
                </a:tc>
              </a:tr>
              <a:tr h="1839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digoxigenin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39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digoxin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9D9"/>
                    </a:solidFill>
                  </a:tcPr>
                </a:tc>
              </a:tr>
              <a:tr h="1839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lanatoside C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39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irinotecan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9D9"/>
                    </a:solidFill>
                  </a:tcPr>
                </a:tc>
              </a:tr>
              <a:tr h="1839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scriptaid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39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trichostatin A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9D9"/>
                    </a:solidFill>
                  </a:tcPr>
                </a:tc>
              </a:tr>
              <a:tr h="1839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MS-275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39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H-7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9D9"/>
                    </a:solidFill>
                  </a:tcPr>
                </a:tc>
              </a:tr>
              <a:tr h="1839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geldanamycin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39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valproic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acid</a:t>
                      </a:r>
                    </a:p>
                  </a:txBody>
                  <a:tcPr marL="9199" marR="9199" marT="91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9D9"/>
                    </a:solidFill>
                  </a:tcPr>
                </a:tc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4999220" y="1371362"/>
            <a:ext cx="4068580" cy="3568700"/>
            <a:chOff x="5145958" y="1965325"/>
            <a:chExt cx="3236042" cy="2838450"/>
          </a:xfrm>
        </p:grpSpPr>
        <p:sp>
          <p:nvSpPr>
            <p:cNvPr id="9" name="TextBox 8"/>
            <p:cNvSpPr txBox="1"/>
            <p:nvPr/>
          </p:nvSpPr>
          <p:spPr>
            <a:xfrm rot="16200000">
              <a:off x="4723567" y="3385188"/>
              <a:ext cx="1152560" cy="30777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Phosphosites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78462" y="2190750"/>
              <a:ext cx="2903538" cy="261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6338887" y="1965325"/>
              <a:ext cx="1608138" cy="266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</a:rPr>
                <a:t>Cell Lines/Conditions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191000" y="301059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</a:rPr>
              <a:t>→</a:t>
            </a:r>
            <a:endParaRPr lang="en-US" sz="3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38" y="6096000"/>
            <a:ext cx="18373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i="1" dirty="0" err="1" smtClean="0">
                <a:solidFill>
                  <a:prstClr val="black"/>
                </a:solidFill>
                <a:latin typeface="Calibri"/>
              </a:rPr>
              <a:t>Jinal</a:t>
            </a:r>
            <a:r>
              <a:rPr lang="en-US" sz="1200" i="1" dirty="0" smtClean="0">
                <a:solidFill>
                  <a:prstClr val="black"/>
                </a:solidFill>
                <a:latin typeface="Calibri"/>
              </a:rPr>
              <a:t> Patel, </a:t>
            </a:r>
            <a:r>
              <a:rPr lang="en-US" sz="1200" i="1" dirty="0" err="1" smtClean="0">
                <a:solidFill>
                  <a:prstClr val="black"/>
                </a:solidFill>
                <a:latin typeface="Calibri"/>
              </a:rPr>
              <a:t>Xiaodong</a:t>
            </a:r>
            <a:r>
              <a:rPr lang="en-US" sz="1200" i="1" dirty="0" smtClean="0">
                <a:solidFill>
                  <a:prstClr val="black"/>
                </a:solidFill>
                <a:latin typeface="Calibri"/>
              </a:rPr>
              <a:t> Lu</a:t>
            </a:r>
            <a:endParaRPr lang="en-US" sz="1200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47258" y="5028962"/>
            <a:ext cx="38157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Calibri"/>
              </a:rPr>
              <a:t>Chosen based on: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b="1" dirty="0" smtClean="0">
                <a:solidFill>
                  <a:prstClr val="black"/>
                </a:solidFill>
                <a:latin typeface="Calibri"/>
              </a:rPr>
              <a:t>Modulates kinase/phosphatase expression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b="1" dirty="0" smtClean="0">
                <a:solidFill>
                  <a:prstClr val="black"/>
                </a:solidFill>
                <a:latin typeface="Calibri"/>
              </a:rPr>
              <a:t>Concentration from CMAP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b="1" dirty="0" smtClean="0">
                <a:solidFill>
                  <a:prstClr val="black"/>
                </a:solidFill>
                <a:latin typeface="Calibri"/>
              </a:rPr>
              <a:t>Have matching gene expression data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b="1" dirty="0" smtClean="0">
                <a:solidFill>
                  <a:prstClr val="black"/>
                </a:solidFill>
                <a:latin typeface="Calibri"/>
              </a:rPr>
              <a:t>Several same class examples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b="1" dirty="0" err="1" smtClean="0">
                <a:solidFill>
                  <a:prstClr val="black"/>
                </a:solidFill>
                <a:latin typeface="Calibri"/>
              </a:rPr>
              <a:t>PosCon</a:t>
            </a:r>
            <a:r>
              <a:rPr lang="en-US" sz="1400" b="1" dirty="0" smtClean="0">
                <a:solidFill>
                  <a:prstClr val="black"/>
                </a:solidFill>
                <a:latin typeface="Calibri"/>
              </a:rPr>
              <a:t> = </a:t>
            </a:r>
            <a:r>
              <a:rPr lang="en-US" sz="1400" b="1" dirty="0" err="1" smtClean="0">
                <a:solidFill>
                  <a:prstClr val="black"/>
                </a:solidFill>
                <a:latin typeface="Calibri"/>
              </a:rPr>
              <a:t>staurosporine</a:t>
            </a:r>
            <a:endParaRPr lang="en-US" sz="1400" b="1" dirty="0" smtClean="0">
              <a:solidFill>
                <a:prstClr val="black"/>
              </a:solidFill>
              <a:latin typeface="Calibri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9157" y="3011031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Calibri"/>
              </a:rPr>
              <a:t>X</a:t>
            </a:r>
            <a:endParaRPr lang="en-US" sz="3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4004" y="2794099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54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57800" y="710624"/>
            <a:ext cx="3810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alibri"/>
                <a:cs typeface="Calibri"/>
              </a:rPr>
              <a:t>Select representative </a:t>
            </a:r>
            <a:r>
              <a:rPr lang="en-US" sz="1600" b="1" dirty="0" err="1" smtClean="0">
                <a:latin typeface="Calibri"/>
                <a:cs typeface="Calibri"/>
              </a:rPr>
              <a:t>phosphopeptide</a:t>
            </a:r>
            <a:r>
              <a:rPr lang="en-US" sz="1600" b="1" dirty="0" smtClean="0">
                <a:latin typeface="Calibri"/>
                <a:cs typeface="Calibri"/>
              </a:rPr>
              <a:t> probes from coherent clusters</a:t>
            </a:r>
            <a:endParaRPr lang="en-US" sz="16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03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SILAC and Stable Isotopes: Let cells do the work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4648200" y="990600"/>
            <a:ext cx="4267200" cy="5257800"/>
          </a:xfrm>
        </p:spPr>
        <p:txBody>
          <a:bodyPr/>
          <a:lstStyle/>
          <a:p>
            <a:r>
              <a:rPr lang="en-US" dirty="0" smtClean="0"/>
              <a:t>Feed cells growth medium with “heavy” amino acids</a:t>
            </a:r>
          </a:p>
          <a:p>
            <a:endParaRPr lang="en-US" dirty="0"/>
          </a:p>
          <a:p>
            <a:r>
              <a:rPr lang="en-US" dirty="0" smtClean="0"/>
              <a:t>Proteins incorporate these amino acids</a:t>
            </a:r>
          </a:p>
          <a:p>
            <a:endParaRPr lang="en-US" dirty="0"/>
          </a:p>
          <a:p>
            <a:r>
              <a:rPr lang="en-US" dirty="0" smtClean="0"/>
              <a:t>All proteins are slightly “heavier” but otherwise biochemically equivalent</a:t>
            </a:r>
          </a:p>
          <a:p>
            <a:endParaRPr lang="en-US" dirty="0"/>
          </a:p>
          <a:p>
            <a:r>
              <a:rPr lang="en-US" dirty="0" smtClean="0"/>
              <a:t>Choice of Lys and </a:t>
            </a:r>
            <a:r>
              <a:rPr lang="en-US" dirty="0" err="1" smtClean="0"/>
              <a:t>Arg</a:t>
            </a:r>
            <a:r>
              <a:rPr lang="en-US" dirty="0" smtClean="0"/>
              <a:t> typical because of trypsin</a:t>
            </a: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066800" y="4570171"/>
            <a:ext cx="1524000" cy="428172"/>
            <a:chOff x="381000" y="1066800"/>
            <a:chExt cx="762000" cy="214086"/>
          </a:xfrm>
        </p:grpSpPr>
        <p:sp>
          <p:nvSpPr>
            <p:cNvPr id="4" name="Oval 3"/>
            <p:cNvSpPr/>
            <p:nvPr/>
          </p:nvSpPr>
          <p:spPr>
            <a:xfrm>
              <a:off x="381000" y="1128486"/>
              <a:ext cx="762000" cy="152400"/>
            </a:xfrm>
            <a:prstGeom prst="ellipse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81000" y="1066800"/>
              <a:ext cx="762000" cy="152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4" idx="6"/>
              <a:endCxn id="5" idx="6"/>
            </p:cNvCxnSpPr>
            <p:nvPr/>
          </p:nvCxnSpPr>
          <p:spPr>
            <a:xfrm flipV="1">
              <a:off x="1143000" y="1143000"/>
              <a:ext cx="0" cy="6168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4" idx="2"/>
              <a:endCxn id="5" idx="2"/>
            </p:cNvCxnSpPr>
            <p:nvPr/>
          </p:nvCxnSpPr>
          <p:spPr>
            <a:xfrm flipV="1">
              <a:off x="381000" y="1143000"/>
              <a:ext cx="0" cy="6168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066800" y="1631043"/>
            <a:ext cx="1524000" cy="428172"/>
            <a:chOff x="1371600" y="1066800"/>
            <a:chExt cx="762000" cy="214086"/>
          </a:xfrm>
        </p:grpSpPr>
        <p:sp>
          <p:nvSpPr>
            <p:cNvPr id="9" name="Oval 8"/>
            <p:cNvSpPr/>
            <p:nvPr/>
          </p:nvSpPr>
          <p:spPr>
            <a:xfrm>
              <a:off x="1371600" y="1128486"/>
              <a:ext cx="762000" cy="152400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371600" y="1066800"/>
              <a:ext cx="762000" cy="152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9" idx="6"/>
              <a:endCxn id="10" idx="6"/>
            </p:cNvCxnSpPr>
            <p:nvPr/>
          </p:nvCxnSpPr>
          <p:spPr>
            <a:xfrm flipV="1">
              <a:off x="2133600" y="1143000"/>
              <a:ext cx="0" cy="6168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9" idx="2"/>
              <a:endCxn id="10" idx="2"/>
            </p:cNvCxnSpPr>
            <p:nvPr/>
          </p:nvCxnSpPr>
          <p:spPr>
            <a:xfrm flipV="1">
              <a:off x="1371600" y="1143000"/>
              <a:ext cx="0" cy="6168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5" name="Picture 3" descr="C:\Users\jjaffe\AppData\Local\Microsoft\Windows\Temporary Internet Files\Content.IE5\MMMPHZVM\MC900389226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038600"/>
            <a:ext cx="762000" cy="144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jjaffe\AppData\Local\Microsoft\Windows\Temporary Internet Files\Content.IE5\MMMPHZVM\MC900390994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131" y="1143000"/>
            <a:ext cx="931469" cy="126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949172" y="2971801"/>
            <a:ext cx="1717828" cy="988594"/>
            <a:chOff x="990600" y="2743201"/>
            <a:chExt cx="1717828" cy="988594"/>
          </a:xfrm>
        </p:grpSpPr>
        <p:pic>
          <p:nvPicPr>
            <p:cNvPr id="3074" name="Picture 2" descr="C:\Users\jjaffe\AppData\Local\Microsoft\Windows\Temporary Internet Files\Content.IE5\GIJHMSH1\MC900199232[1]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2743201"/>
              <a:ext cx="1717828" cy="988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 rot="1680551">
              <a:off x="1828259" y="3008254"/>
              <a:ext cx="8356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latin typeface="+mn-lt"/>
                  <a:cs typeface="Arial" pitchFamily="34" charset="0"/>
                </a:rPr>
                <a:t>Arg</a:t>
              </a:r>
              <a:r>
                <a:rPr lang="en-US" sz="1200" b="1" i="1" baseline="-25000" dirty="0" smtClean="0">
                  <a:latin typeface="+mn-lt"/>
                  <a:cs typeface="Arial" pitchFamily="34" charset="0"/>
                </a:rPr>
                <a:t>10</a:t>
              </a:r>
              <a:r>
                <a:rPr lang="en-US" sz="1200" b="1" i="1" dirty="0" smtClean="0">
                  <a:latin typeface="+mn-lt"/>
                  <a:cs typeface="Arial" pitchFamily="34" charset="0"/>
                </a:rPr>
                <a:t>, Lys</a:t>
              </a:r>
              <a:r>
                <a:rPr lang="en-US" sz="1200" b="1" i="1" baseline="-25000" dirty="0" smtClean="0">
                  <a:latin typeface="+mn-lt"/>
                  <a:cs typeface="Arial" pitchFamily="34" charset="0"/>
                </a:rPr>
                <a:t>8</a:t>
              </a:r>
            </a:p>
          </p:txBody>
        </p:sp>
      </p:grpSp>
      <p:cxnSp>
        <p:nvCxnSpPr>
          <p:cNvPr id="16" name="Straight Arrow Connector 15"/>
          <p:cNvCxnSpPr/>
          <p:nvPr/>
        </p:nvCxnSpPr>
        <p:spPr>
          <a:xfrm>
            <a:off x="1828800" y="2298671"/>
            <a:ext cx="0" cy="52072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828800" y="3898871"/>
            <a:ext cx="0" cy="52072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743200" y="1143000"/>
            <a:ext cx="838200" cy="7021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2743200" y="1964871"/>
            <a:ext cx="838200" cy="7021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743200" y="4038600"/>
            <a:ext cx="838200" cy="7021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2743200" y="4860471"/>
            <a:ext cx="838200" cy="7021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361298" y="2723577"/>
            <a:ext cx="1478448" cy="3000696"/>
          </a:xfrm>
          <a:custGeom>
            <a:avLst/>
            <a:gdLst>
              <a:gd name="connsiteX0" fmla="*/ 1445731 w 1478448"/>
              <a:gd name="connsiteY0" fmla="*/ 2428994 h 3000696"/>
              <a:gd name="connsiteX1" fmla="*/ 1402188 w 1478448"/>
              <a:gd name="connsiteY1" fmla="*/ 2813623 h 3000696"/>
              <a:gd name="connsiteX2" fmla="*/ 778073 w 1478448"/>
              <a:gd name="connsiteY2" fmla="*/ 2987794 h 3000696"/>
              <a:gd name="connsiteX3" fmla="*/ 190245 w 1478448"/>
              <a:gd name="connsiteY3" fmla="*/ 2479794 h 3000696"/>
              <a:gd name="connsiteX4" fmla="*/ 1559 w 1478448"/>
              <a:gd name="connsiteY4" fmla="*/ 1202537 h 3000696"/>
              <a:gd name="connsiteX5" fmla="*/ 270073 w 1478448"/>
              <a:gd name="connsiteY5" fmla="*/ 193794 h 3000696"/>
              <a:gd name="connsiteX6" fmla="*/ 974016 w 1478448"/>
              <a:gd name="connsiteY6" fmla="*/ 5109 h 3000696"/>
              <a:gd name="connsiteX7" fmla="*/ 1307845 w 1478448"/>
              <a:gd name="connsiteY7" fmla="*/ 280880 h 3000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78448" h="3000696">
                <a:moveTo>
                  <a:pt x="1445731" y="2428994"/>
                </a:moveTo>
                <a:cubicBezTo>
                  <a:pt x="1479597" y="2574742"/>
                  <a:pt x="1513464" y="2720490"/>
                  <a:pt x="1402188" y="2813623"/>
                </a:cubicBezTo>
                <a:cubicBezTo>
                  <a:pt x="1290912" y="2906756"/>
                  <a:pt x="980063" y="3043432"/>
                  <a:pt x="778073" y="2987794"/>
                </a:cubicBezTo>
                <a:cubicBezTo>
                  <a:pt x="576082" y="2932156"/>
                  <a:pt x="319664" y="2777337"/>
                  <a:pt x="190245" y="2479794"/>
                </a:cubicBezTo>
                <a:cubicBezTo>
                  <a:pt x="60826" y="2182251"/>
                  <a:pt x="-11746" y="1583537"/>
                  <a:pt x="1559" y="1202537"/>
                </a:cubicBezTo>
                <a:cubicBezTo>
                  <a:pt x="14864" y="821537"/>
                  <a:pt x="107997" y="393365"/>
                  <a:pt x="270073" y="193794"/>
                </a:cubicBezTo>
                <a:cubicBezTo>
                  <a:pt x="432149" y="-5777"/>
                  <a:pt x="801054" y="-9405"/>
                  <a:pt x="974016" y="5109"/>
                </a:cubicBezTo>
                <a:cubicBezTo>
                  <a:pt x="1146978" y="19623"/>
                  <a:pt x="1252207" y="228871"/>
                  <a:pt x="1307845" y="280880"/>
                </a:cubicBez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300025" y="3981291"/>
            <a:ext cx="1029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n-lt"/>
                <a:cs typeface="Arial" pitchFamily="34" charset="0"/>
              </a:rPr>
              <a:t>6-7 doublings</a:t>
            </a:r>
          </a:p>
        </p:txBody>
      </p:sp>
    </p:spTree>
    <p:extLst>
      <p:ext uri="{BB962C8B-B14F-4D97-AF65-F5344CB8AC3E}">
        <p14:creationId xmlns:p14="http://schemas.microsoft.com/office/powerpoint/2010/main" val="118672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8186" y="1219200"/>
            <a:ext cx="872762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5" name="Rectangle 1124"/>
          <p:cNvSpPr/>
          <p:nvPr/>
        </p:nvSpPr>
        <p:spPr>
          <a:xfrm>
            <a:off x="4419600" y="2152800"/>
            <a:ext cx="1828800" cy="514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Cleanup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52400" y="76200"/>
            <a:ext cx="8839200" cy="7620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kern="0" dirty="0" smtClean="0"/>
              <a:t>SILAC-based discovery profiling</a:t>
            </a:r>
            <a:endParaRPr lang="en-US" kern="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04800" y="3733800"/>
            <a:ext cx="8839200" cy="24384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·"/>
              <a:defRPr sz="1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·"/>
              <a:defRPr sz="1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·"/>
              <a:defRPr sz="1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·"/>
              <a:defRPr sz="1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·"/>
              <a:defRPr sz="1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kern="0" dirty="0" smtClean="0"/>
              <a:t>Cells pre-labeled by SILAC</a:t>
            </a:r>
          </a:p>
          <a:p>
            <a:r>
              <a:rPr lang="en-US" kern="0" dirty="0" smtClean="0"/>
              <a:t>Treatments: 6 hours, concentrations from gene expression study</a:t>
            </a:r>
          </a:p>
          <a:p>
            <a:r>
              <a:rPr lang="en-US" kern="0" dirty="0" smtClean="0"/>
              <a:t>IMAC-based phosphopeptide enrichment</a:t>
            </a:r>
          </a:p>
          <a:p>
            <a:pPr lvl="1"/>
            <a:r>
              <a:rPr lang="en-US" kern="0" dirty="0" smtClean="0"/>
              <a:t>Primary yield: </a:t>
            </a:r>
            <a:r>
              <a:rPr lang="en-US" kern="0" dirty="0" err="1" smtClean="0"/>
              <a:t>Ser</a:t>
            </a:r>
            <a:r>
              <a:rPr lang="en-US" kern="0" dirty="0" smtClean="0"/>
              <a:t>/</a:t>
            </a:r>
            <a:r>
              <a:rPr lang="en-US" kern="0" dirty="0" err="1" smtClean="0"/>
              <a:t>Thr</a:t>
            </a:r>
            <a:endParaRPr lang="en-US" kern="0" dirty="0" smtClean="0"/>
          </a:p>
          <a:p>
            <a:r>
              <a:rPr lang="en-US" kern="0" dirty="0" smtClean="0"/>
              <a:t>Mass spec provides both ID (MS2) and quantification (MS1)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62420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" y="-30480"/>
            <a:ext cx="8915400" cy="715962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Considerations for successful assay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763000" cy="57150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CC"/>
                </a:solidFill>
                <a:latin typeface="+mj-lt"/>
              </a:rPr>
              <a:t>Are there a set of </a:t>
            </a:r>
            <a:r>
              <a:rPr lang="en-US" sz="2400" b="1" dirty="0" err="1" smtClean="0">
                <a:solidFill>
                  <a:srgbClr val="0000CC"/>
                </a:solidFill>
                <a:latin typeface="+mj-lt"/>
              </a:rPr>
              <a:t>phosphosites</a:t>
            </a:r>
            <a:r>
              <a:rPr lang="en-US" sz="2400" b="1" dirty="0" smtClean="0">
                <a:solidFill>
                  <a:srgbClr val="0000CC"/>
                </a:solidFill>
                <a:latin typeface="+mj-lt"/>
              </a:rPr>
              <a:t> that we can (almost) always observe?</a:t>
            </a:r>
          </a:p>
          <a:p>
            <a:endParaRPr lang="en-US" sz="1400" b="1" dirty="0">
              <a:solidFill>
                <a:srgbClr val="0000CC"/>
              </a:solidFill>
              <a:latin typeface="+mj-lt"/>
            </a:endParaRPr>
          </a:p>
          <a:p>
            <a:r>
              <a:rPr lang="en-US" sz="2400" b="1" dirty="0" smtClean="0">
                <a:solidFill>
                  <a:srgbClr val="0000CC"/>
                </a:solidFill>
                <a:latin typeface="+mj-lt"/>
              </a:rPr>
              <a:t>Do these </a:t>
            </a:r>
            <a:r>
              <a:rPr lang="en-US" sz="2400" b="1" dirty="0" err="1" smtClean="0">
                <a:solidFill>
                  <a:srgbClr val="0000CC"/>
                </a:solidFill>
                <a:latin typeface="+mj-lt"/>
              </a:rPr>
              <a:t>phosphosites</a:t>
            </a:r>
            <a:r>
              <a:rPr lang="en-US" sz="2400" b="1" dirty="0" smtClean="0">
                <a:solidFill>
                  <a:srgbClr val="0000CC"/>
                </a:solidFill>
                <a:latin typeface="+mj-lt"/>
              </a:rPr>
              <a:t> behave in interesting ways in response to perturbations?</a:t>
            </a:r>
          </a:p>
          <a:p>
            <a:endParaRPr lang="en-US" sz="1400" b="1" dirty="0">
              <a:solidFill>
                <a:srgbClr val="0000CC"/>
              </a:solidFill>
              <a:latin typeface="+mj-lt"/>
            </a:endParaRPr>
          </a:p>
          <a:p>
            <a:r>
              <a:rPr lang="en-US" sz="2400" b="1" dirty="0" smtClean="0">
                <a:solidFill>
                  <a:srgbClr val="0000CC"/>
                </a:solidFill>
                <a:latin typeface="+mj-lt"/>
              </a:rPr>
              <a:t>Do we gain anything over gene expression measurements?</a:t>
            </a:r>
          </a:p>
          <a:p>
            <a:endParaRPr lang="en-US" sz="1400" b="1" dirty="0">
              <a:solidFill>
                <a:srgbClr val="0000CC"/>
              </a:solidFill>
              <a:latin typeface="+mj-lt"/>
            </a:endParaRPr>
          </a:p>
          <a:p>
            <a:r>
              <a:rPr lang="en-US" sz="2400" b="1" dirty="0" smtClean="0">
                <a:solidFill>
                  <a:srgbClr val="0000CC"/>
                </a:solidFill>
                <a:latin typeface="+mj-lt"/>
              </a:rPr>
              <a:t>Can we pick a (small) set of highly informative </a:t>
            </a:r>
            <a:r>
              <a:rPr lang="en-US" sz="2400" b="1" dirty="0" err="1" smtClean="0">
                <a:solidFill>
                  <a:srgbClr val="0000CC"/>
                </a:solidFill>
                <a:latin typeface="+mj-lt"/>
              </a:rPr>
              <a:t>phosphopeptides</a:t>
            </a:r>
            <a:r>
              <a:rPr lang="en-US" sz="2400" b="1" dirty="0" smtClean="0">
                <a:solidFill>
                  <a:srgbClr val="0000CC"/>
                </a:solidFill>
                <a:latin typeface="+mj-lt"/>
              </a:rPr>
              <a:t>?</a:t>
            </a:r>
          </a:p>
          <a:p>
            <a:endParaRPr lang="en-US" sz="1400" b="1" dirty="0">
              <a:solidFill>
                <a:srgbClr val="0000CC"/>
              </a:solidFill>
            </a:endParaRPr>
          </a:p>
          <a:p>
            <a:r>
              <a:rPr lang="en-US" b="1" dirty="0" smtClean="0">
                <a:solidFill>
                  <a:srgbClr val="0000CC"/>
                </a:solidFill>
                <a:latin typeface="+mj-lt"/>
              </a:rPr>
              <a:t>Could profiling these peptides </a:t>
            </a:r>
            <a:r>
              <a:rPr lang="en-US" b="1" dirty="0">
                <a:solidFill>
                  <a:srgbClr val="0000CC"/>
                </a:solidFill>
                <a:latin typeface="+mj-lt"/>
              </a:rPr>
              <a:t>reproduce the observations of </a:t>
            </a:r>
            <a:r>
              <a:rPr lang="en-US" b="1" dirty="0" smtClean="0">
                <a:solidFill>
                  <a:srgbClr val="0000CC"/>
                </a:solidFill>
                <a:latin typeface="+mj-lt"/>
              </a:rPr>
              <a:t>a deeper experiment?</a:t>
            </a:r>
            <a:endParaRPr lang="en-US" b="1" dirty="0">
              <a:solidFill>
                <a:srgbClr val="0000CC"/>
              </a:solidFill>
              <a:latin typeface="+mj-lt"/>
            </a:endParaRPr>
          </a:p>
          <a:p>
            <a:endParaRPr lang="en-US" sz="1400" b="1" dirty="0">
              <a:solidFill>
                <a:srgbClr val="0000CC"/>
              </a:solidFill>
            </a:endParaRPr>
          </a:p>
          <a:p>
            <a:r>
              <a:rPr lang="en-US" b="1" dirty="0" smtClean="0">
                <a:solidFill>
                  <a:srgbClr val="0000CC"/>
                </a:solidFill>
                <a:latin typeface="+mj-lt"/>
              </a:rPr>
              <a:t>Is </a:t>
            </a:r>
            <a:r>
              <a:rPr lang="en-US" b="1" dirty="0">
                <a:solidFill>
                  <a:srgbClr val="0000CC"/>
                </a:solidFill>
                <a:latin typeface="+mj-lt"/>
              </a:rPr>
              <a:t>the assay </a:t>
            </a:r>
            <a:r>
              <a:rPr lang="en-US" b="1" dirty="0" smtClean="0">
                <a:solidFill>
                  <a:srgbClr val="0000CC"/>
                </a:solidFill>
                <a:latin typeface="+mj-lt"/>
              </a:rPr>
              <a:t>generally </a:t>
            </a:r>
            <a:r>
              <a:rPr lang="en-US" b="1" dirty="0">
                <a:solidFill>
                  <a:srgbClr val="0000CC"/>
                </a:solidFill>
                <a:latin typeface="+mj-lt"/>
              </a:rPr>
              <a:t>useful?</a:t>
            </a:r>
          </a:p>
          <a:p>
            <a:endParaRPr lang="en-US" sz="2400" b="1" dirty="0" smtClean="0">
              <a:solidFill>
                <a:srgbClr val="0000C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283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Implementation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116262" y="1103312"/>
            <a:ext cx="1074738" cy="366713"/>
            <a:chOff x="392113" y="1358900"/>
            <a:chExt cx="1074738" cy="366713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400051" y="1484313"/>
              <a:ext cx="1058863" cy="234950"/>
            </a:xfrm>
            <a:custGeom>
              <a:avLst/>
              <a:gdLst>
                <a:gd name="T0" fmla="*/ 0 w 1152"/>
                <a:gd name="T1" fmla="*/ 128 h 256"/>
                <a:gd name="T2" fmla="*/ 576 w 1152"/>
                <a:gd name="T3" fmla="*/ 0 h 256"/>
                <a:gd name="T4" fmla="*/ 576 w 1152"/>
                <a:gd name="T5" fmla="*/ 0 h 256"/>
                <a:gd name="T6" fmla="*/ 1152 w 1152"/>
                <a:gd name="T7" fmla="*/ 128 h 256"/>
                <a:gd name="T8" fmla="*/ 1152 w 1152"/>
                <a:gd name="T9" fmla="*/ 128 h 256"/>
                <a:gd name="T10" fmla="*/ 1152 w 1152"/>
                <a:gd name="T11" fmla="*/ 128 h 256"/>
                <a:gd name="T12" fmla="*/ 576 w 1152"/>
                <a:gd name="T13" fmla="*/ 256 h 256"/>
                <a:gd name="T14" fmla="*/ 576 w 1152"/>
                <a:gd name="T15" fmla="*/ 256 h 256"/>
                <a:gd name="T16" fmla="*/ 576 w 1152"/>
                <a:gd name="T17" fmla="*/ 256 h 256"/>
                <a:gd name="T18" fmla="*/ 0 w 1152"/>
                <a:gd name="T19" fmla="*/ 128 h 256"/>
                <a:gd name="T20" fmla="*/ 0 w 1152"/>
                <a:gd name="T21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2" h="256">
                  <a:moveTo>
                    <a:pt x="0" y="128"/>
                  </a:moveTo>
                  <a:cubicBezTo>
                    <a:pt x="0" y="58"/>
                    <a:pt x="258" y="0"/>
                    <a:pt x="576" y="0"/>
                  </a:cubicBezTo>
                  <a:lnTo>
                    <a:pt x="576" y="0"/>
                  </a:lnTo>
                  <a:cubicBezTo>
                    <a:pt x="895" y="0"/>
                    <a:pt x="1152" y="58"/>
                    <a:pt x="1152" y="128"/>
                  </a:cubicBezTo>
                  <a:cubicBezTo>
                    <a:pt x="1152" y="128"/>
                    <a:pt x="1152" y="128"/>
                    <a:pt x="1152" y="128"/>
                  </a:cubicBezTo>
                  <a:lnTo>
                    <a:pt x="1152" y="128"/>
                  </a:lnTo>
                  <a:cubicBezTo>
                    <a:pt x="1152" y="199"/>
                    <a:pt x="895" y="256"/>
                    <a:pt x="576" y="256"/>
                  </a:cubicBezTo>
                  <a:cubicBezTo>
                    <a:pt x="576" y="256"/>
                    <a:pt x="576" y="256"/>
                    <a:pt x="576" y="256"/>
                  </a:cubicBezTo>
                  <a:lnTo>
                    <a:pt x="576" y="256"/>
                  </a:lnTo>
                  <a:cubicBezTo>
                    <a:pt x="258" y="256"/>
                    <a:pt x="0" y="199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lose/>
                </a:path>
              </a:pathLst>
            </a:custGeom>
            <a:solidFill>
              <a:srgbClr val="4F81B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Freeform 6"/>
            <p:cNvSpPr>
              <a:spLocks noEditPoints="1"/>
            </p:cNvSpPr>
            <p:nvPr/>
          </p:nvSpPr>
          <p:spPr bwMode="auto">
            <a:xfrm>
              <a:off x="392113" y="1476375"/>
              <a:ext cx="1074738" cy="249238"/>
            </a:xfrm>
            <a:custGeom>
              <a:avLst/>
              <a:gdLst>
                <a:gd name="T0" fmla="*/ 1 w 1169"/>
                <a:gd name="T1" fmla="*/ 135 h 272"/>
                <a:gd name="T2" fmla="*/ 5 w 1169"/>
                <a:gd name="T3" fmla="*/ 119 h 272"/>
                <a:gd name="T4" fmla="*/ 16 w 1169"/>
                <a:gd name="T5" fmla="*/ 104 h 272"/>
                <a:gd name="T6" fmla="*/ 51 w 1169"/>
                <a:gd name="T7" fmla="*/ 79 h 272"/>
                <a:gd name="T8" fmla="*/ 175 w 1169"/>
                <a:gd name="T9" fmla="*/ 39 h 272"/>
                <a:gd name="T10" fmla="*/ 359 w 1169"/>
                <a:gd name="T11" fmla="*/ 11 h 272"/>
                <a:gd name="T12" fmla="*/ 584 w 1169"/>
                <a:gd name="T13" fmla="*/ 0 h 272"/>
                <a:gd name="T14" fmla="*/ 810 w 1169"/>
                <a:gd name="T15" fmla="*/ 10 h 272"/>
                <a:gd name="T16" fmla="*/ 994 w 1169"/>
                <a:gd name="T17" fmla="*/ 39 h 272"/>
                <a:gd name="T18" fmla="*/ 1118 w 1169"/>
                <a:gd name="T19" fmla="*/ 79 h 272"/>
                <a:gd name="T20" fmla="*/ 1153 w 1169"/>
                <a:gd name="T21" fmla="*/ 104 h 272"/>
                <a:gd name="T22" fmla="*/ 1164 w 1169"/>
                <a:gd name="T23" fmla="*/ 119 h 272"/>
                <a:gd name="T24" fmla="*/ 1168 w 1169"/>
                <a:gd name="T25" fmla="*/ 135 h 272"/>
                <a:gd name="T26" fmla="*/ 1165 w 1169"/>
                <a:gd name="T27" fmla="*/ 151 h 272"/>
                <a:gd name="T28" fmla="*/ 1155 w 1169"/>
                <a:gd name="T29" fmla="*/ 167 h 272"/>
                <a:gd name="T30" fmla="*/ 1120 w 1169"/>
                <a:gd name="T31" fmla="*/ 193 h 272"/>
                <a:gd name="T32" fmla="*/ 1066 w 1169"/>
                <a:gd name="T33" fmla="*/ 216 h 272"/>
                <a:gd name="T34" fmla="*/ 908 w 1169"/>
                <a:gd name="T35" fmla="*/ 250 h 272"/>
                <a:gd name="T36" fmla="*/ 701 w 1169"/>
                <a:gd name="T37" fmla="*/ 269 h 272"/>
                <a:gd name="T38" fmla="*/ 468 w 1169"/>
                <a:gd name="T39" fmla="*/ 269 h 272"/>
                <a:gd name="T40" fmla="*/ 261 w 1169"/>
                <a:gd name="T41" fmla="*/ 250 h 272"/>
                <a:gd name="T42" fmla="*/ 104 w 1169"/>
                <a:gd name="T43" fmla="*/ 216 h 272"/>
                <a:gd name="T44" fmla="*/ 49 w 1169"/>
                <a:gd name="T45" fmla="*/ 193 h 272"/>
                <a:gd name="T46" fmla="*/ 14 w 1169"/>
                <a:gd name="T47" fmla="*/ 167 h 272"/>
                <a:gd name="T48" fmla="*/ 4 w 1169"/>
                <a:gd name="T49" fmla="*/ 151 h 272"/>
                <a:gd name="T50" fmla="*/ 19 w 1169"/>
                <a:gd name="T51" fmla="*/ 148 h 272"/>
                <a:gd name="T52" fmla="*/ 27 w 1169"/>
                <a:gd name="T53" fmla="*/ 158 h 272"/>
                <a:gd name="T54" fmla="*/ 58 w 1169"/>
                <a:gd name="T55" fmla="*/ 180 h 272"/>
                <a:gd name="T56" fmla="*/ 109 w 1169"/>
                <a:gd name="T57" fmla="*/ 201 h 272"/>
                <a:gd name="T58" fmla="*/ 263 w 1169"/>
                <a:gd name="T59" fmla="*/ 235 h 272"/>
                <a:gd name="T60" fmla="*/ 469 w 1169"/>
                <a:gd name="T61" fmla="*/ 253 h 272"/>
                <a:gd name="T62" fmla="*/ 700 w 1169"/>
                <a:gd name="T63" fmla="*/ 253 h 272"/>
                <a:gd name="T64" fmla="*/ 905 w 1169"/>
                <a:gd name="T65" fmla="*/ 235 h 272"/>
                <a:gd name="T66" fmla="*/ 1059 w 1169"/>
                <a:gd name="T67" fmla="*/ 201 h 272"/>
                <a:gd name="T68" fmla="*/ 1111 w 1169"/>
                <a:gd name="T69" fmla="*/ 180 h 272"/>
                <a:gd name="T70" fmla="*/ 1142 w 1169"/>
                <a:gd name="T71" fmla="*/ 158 h 272"/>
                <a:gd name="T72" fmla="*/ 1150 w 1169"/>
                <a:gd name="T73" fmla="*/ 148 h 272"/>
                <a:gd name="T74" fmla="*/ 1153 w 1169"/>
                <a:gd name="T75" fmla="*/ 138 h 272"/>
                <a:gd name="T76" fmla="*/ 1151 w 1169"/>
                <a:gd name="T77" fmla="*/ 128 h 272"/>
                <a:gd name="T78" fmla="*/ 1144 w 1169"/>
                <a:gd name="T79" fmla="*/ 117 h 272"/>
                <a:gd name="T80" fmla="*/ 1113 w 1169"/>
                <a:gd name="T81" fmla="*/ 94 h 272"/>
                <a:gd name="T82" fmla="*/ 991 w 1169"/>
                <a:gd name="T83" fmla="*/ 54 h 272"/>
                <a:gd name="T84" fmla="*/ 809 w 1169"/>
                <a:gd name="T85" fmla="*/ 26 h 272"/>
                <a:gd name="T86" fmla="*/ 585 w 1169"/>
                <a:gd name="T87" fmla="*/ 16 h 272"/>
                <a:gd name="T88" fmla="*/ 361 w 1169"/>
                <a:gd name="T89" fmla="*/ 26 h 272"/>
                <a:gd name="T90" fmla="*/ 180 w 1169"/>
                <a:gd name="T91" fmla="*/ 54 h 272"/>
                <a:gd name="T92" fmla="*/ 56 w 1169"/>
                <a:gd name="T93" fmla="*/ 94 h 272"/>
                <a:gd name="T94" fmla="*/ 25 w 1169"/>
                <a:gd name="T95" fmla="*/ 117 h 272"/>
                <a:gd name="T96" fmla="*/ 18 w 1169"/>
                <a:gd name="T97" fmla="*/ 128 h 272"/>
                <a:gd name="T98" fmla="*/ 16 w 1169"/>
                <a:gd name="T99" fmla="*/ 138 h 272"/>
                <a:gd name="T100" fmla="*/ 19 w 1169"/>
                <a:gd name="T101" fmla="*/ 14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9" h="272">
                  <a:moveTo>
                    <a:pt x="1" y="138"/>
                  </a:moveTo>
                  <a:cubicBezTo>
                    <a:pt x="0" y="137"/>
                    <a:pt x="0" y="136"/>
                    <a:pt x="1" y="135"/>
                  </a:cubicBezTo>
                  <a:lnTo>
                    <a:pt x="4" y="122"/>
                  </a:lnTo>
                  <a:cubicBezTo>
                    <a:pt x="4" y="121"/>
                    <a:pt x="4" y="120"/>
                    <a:pt x="5" y="119"/>
                  </a:cubicBezTo>
                  <a:lnTo>
                    <a:pt x="14" y="106"/>
                  </a:lnTo>
                  <a:cubicBezTo>
                    <a:pt x="14" y="105"/>
                    <a:pt x="15" y="105"/>
                    <a:pt x="16" y="104"/>
                  </a:cubicBezTo>
                  <a:lnTo>
                    <a:pt x="49" y="80"/>
                  </a:lnTo>
                  <a:cubicBezTo>
                    <a:pt x="49" y="80"/>
                    <a:pt x="50" y="79"/>
                    <a:pt x="51" y="79"/>
                  </a:cubicBezTo>
                  <a:lnTo>
                    <a:pt x="104" y="58"/>
                  </a:lnTo>
                  <a:lnTo>
                    <a:pt x="175" y="39"/>
                  </a:lnTo>
                  <a:lnTo>
                    <a:pt x="261" y="23"/>
                  </a:lnTo>
                  <a:lnTo>
                    <a:pt x="359" y="11"/>
                  </a:lnTo>
                  <a:lnTo>
                    <a:pt x="468" y="3"/>
                  </a:lnTo>
                  <a:lnTo>
                    <a:pt x="584" y="0"/>
                  </a:lnTo>
                  <a:lnTo>
                    <a:pt x="701" y="3"/>
                  </a:lnTo>
                  <a:lnTo>
                    <a:pt x="810" y="10"/>
                  </a:lnTo>
                  <a:lnTo>
                    <a:pt x="907" y="23"/>
                  </a:lnTo>
                  <a:lnTo>
                    <a:pt x="994" y="39"/>
                  </a:lnTo>
                  <a:lnTo>
                    <a:pt x="1065" y="58"/>
                  </a:lnTo>
                  <a:lnTo>
                    <a:pt x="1118" y="79"/>
                  </a:lnTo>
                  <a:cubicBezTo>
                    <a:pt x="1119" y="79"/>
                    <a:pt x="1120" y="80"/>
                    <a:pt x="1120" y="80"/>
                  </a:cubicBezTo>
                  <a:lnTo>
                    <a:pt x="1153" y="104"/>
                  </a:lnTo>
                  <a:cubicBezTo>
                    <a:pt x="1154" y="105"/>
                    <a:pt x="1155" y="105"/>
                    <a:pt x="1155" y="106"/>
                  </a:cubicBezTo>
                  <a:lnTo>
                    <a:pt x="1164" y="119"/>
                  </a:lnTo>
                  <a:cubicBezTo>
                    <a:pt x="1165" y="120"/>
                    <a:pt x="1165" y="121"/>
                    <a:pt x="1165" y="122"/>
                  </a:cubicBezTo>
                  <a:lnTo>
                    <a:pt x="1168" y="135"/>
                  </a:lnTo>
                  <a:cubicBezTo>
                    <a:pt x="1169" y="136"/>
                    <a:pt x="1169" y="137"/>
                    <a:pt x="1168" y="138"/>
                  </a:cubicBezTo>
                  <a:lnTo>
                    <a:pt x="1165" y="151"/>
                  </a:lnTo>
                  <a:cubicBezTo>
                    <a:pt x="1165" y="152"/>
                    <a:pt x="1165" y="153"/>
                    <a:pt x="1164" y="154"/>
                  </a:cubicBezTo>
                  <a:lnTo>
                    <a:pt x="1155" y="167"/>
                  </a:lnTo>
                  <a:cubicBezTo>
                    <a:pt x="1155" y="168"/>
                    <a:pt x="1154" y="168"/>
                    <a:pt x="1153" y="169"/>
                  </a:cubicBezTo>
                  <a:lnTo>
                    <a:pt x="1120" y="193"/>
                  </a:lnTo>
                  <a:cubicBezTo>
                    <a:pt x="1120" y="193"/>
                    <a:pt x="1119" y="194"/>
                    <a:pt x="1119" y="194"/>
                  </a:cubicBezTo>
                  <a:lnTo>
                    <a:pt x="1066" y="216"/>
                  </a:lnTo>
                  <a:lnTo>
                    <a:pt x="995" y="235"/>
                  </a:lnTo>
                  <a:lnTo>
                    <a:pt x="908" y="250"/>
                  </a:lnTo>
                  <a:lnTo>
                    <a:pt x="810" y="262"/>
                  </a:lnTo>
                  <a:lnTo>
                    <a:pt x="701" y="269"/>
                  </a:lnTo>
                  <a:lnTo>
                    <a:pt x="585" y="272"/>
                  </a:lnTo>
                  <a:lnTo>
                    <a:pt x="468" y="269"/>
                  </a:lnTo>
                  <a:lnTo>
                    <a:pt x="360" y="262"/>
                  </a:lnTo>
                  <a:lnTo>
                    <a:pt x="261" y="250"/>
                  </a:lnTo>
                  <a:lnTo>
                    <a:pt x="176" y="235"/>
                  </a:lnTo>
                  <a:lnTo>
                    <a:pt x="104" y="216"/>
                  </a:lnTo>
                  <a:lnTo>
                    <a:pt x="50" y="194"/>
                  </a:lnTo>
                  <a:cubicBezTo>
                    <a:pt x="50" y="194"/>
                    <a:pt x="49" y="193"/>
                    <a:pt x="49" y="193"/>
                  </a:cubicBezTo>
                  <a:lnTo>
                    <a:pt x="16" y="169"/>
                  </a:lnTo>
                  <a:cubicBezTo>
                    <a:pt x="15" y="168"/>
                    <a:pt x="14" y="168"/>
                    <a:pt x="14" y="167"/>
                  </a:cubicBezTo>
                  <a:lnTo>
                    <a:pt x="5" y="154"/>
                  </a:lnTo>
                  <a:cubicBezTo>
                    <a:pt x="4" y="153"/>
                    <a:pt x="4" y="152"/>
                    <a:pt x="4" y="151"/>
                  </a:cubicBezTo>
                  <a:lnTo>
                    <a:pt x="1" y="138"/>
                  </a:lnTo>
                  <a:close/>
                  <a:moveTo>
                    <a:pt x="19" y="148"/>
                  </a:moveTo>
                  <a:lnTo>
                    <a:pt x="18" y="145"/>
                  </a:lnTo>
                  <a:lnTo>
                    <a:pt x="27" y="158"/>
                  </a:lnTo>
                  <a:lnTo>
                    <a:pt x="25" y="156"/>
                  </a:lnTo>
                  <a:lnTo>
                    <a:pt x="58" y="180"/>
                  </a:lnTo>
                  <a:lnTo>
                    <a:pt x="57" y="179"/>
                  </a:lnTo>
                  <a:lnTo>
                    <a:pt x="109" y="201"/>
                  </a:lnTo>
                  <a:lnTo>
                    <a:pt x="179" y="220"/>
                  </a:lnTo>
                  <a:lnTo>
                    <a:pt x="263" y="235"/>
                  </a:lnTo>
                  <a:lnTo>
                    <a:pt x="361" y="246"/>
                  </a:lnTo>
                  <a:lnTo>
                    <a:pt x="469" y="253"/>
                  </a:lnTo>
                  <a:lnTo>
                    <a:pt x="584" y="256"/>
                  </a:lnTo>
                  <a:lnTo>
                    <a:pt x="700" y="253"/>
                  </a:lnTo>
                  <a:lnTo>
                    <a:pt x="808" y="247"/>
                  </a:lnTo>
                  <a:lnTo>
                    <a:pt x="905" y="235"/>
                  </a:lnTo>
                  <a:lnTo>
                    <a:pt x="990" y="220"/>
                  </a:lnTo>
                  <a:lnTo>
                    <a:pt x="1059" y="201"/>
                  </a:lnTo>
                  <a:lnTo>
                    <a:pt x="1112" y="179"/>
                  </a:lnTo>
                  <a:lnTo>
                    <a:pt x="1111" y="180"/>
                  </a:lnTo>
                  <a:lnTo>
                    <a:pt x="1144" y="156"/>
                  </a:lnTo>
                  <a:lnTo>
                    <a:pt x="1142" y="158"/>
                  </a:lnTo>
                  <a:lnTo>
                    <a:pt x="1151" y="145"/>
                  </a:lnTo>
                  <a:lnTo>
                    <a:pt x="1150" y="148"/>
                  </a:lnTo>
                  <a:lnTo>
                    <a:pt x="1153" y="135"/>
                  </a:lnTo>
                  <a:lnTo>
                    <a:pt x="1153" y="138"/>
                  </a:lnTo>
                  <a:lnTo>
                    <a:pt x="1150" y="125"/>
                  </a:lnTo>
                  <a:lnTo>
                    <a:pt x="1151" y="128"/>
                  </a:lnTo>
                  <a:lnTo>
                    <a:pt x="1142" y="115"/>
                  </a:lnTo>
                  <a:lnTo>
                    <a:pt x="1144" y="117"/>
                  </a:lnTo>
                  <a:lnTo>
                    <a:pt x="1111" y="93"/>
                  </a:lnTo>
                  <a:lnTo>
                    <a:pt x="1113" y="94"/>
                  </a:lnTo>
                  <a:lnTo>
                    <a:pt x="1060" y="73"/>
                  </a:lnTo>
                  <a:lnTo>
                    <a:pt x="991" y="54"/>
                  </a:lnTo>
                  <a:lnTo>
                    <a:pt x="905" y="38"/>
                  </a:lnTo>
                  <a:lnTo>
                    <a:pt x="809" y="26"/>
                  </a:lnTo>
                  <a:lnTo>
                    <a:pt x="700" y="19"/>
                  </a:lnTo>
                  <a:lnTo>
                    <a:pt x="585" y="16"/>
                  </a:lnTo>
                  <a:lnTo>
                    <a:pt x="469" y="19"/>
                  </a:lnTo>
                  <a:lnTo>
                    <a:pt x="361" y="26"/>
                  </a:lnTo>
                  <a:lnTo>
                    <a:pt x="264" y="38"/>
                  </a:lnTo>
                  <a:lnTo>
                    <a:pt x="180" y="54"/>
                  </a:lnTo>
                  <a:lnTo>
                    <a:pt x="109" y="73"/>
                  </a:lnTo>
                  <a:lnTo>
                    <a:pt x="56" y="94"/>
                  </a:lnTo>
                  <a:lnTo>
                    <a:pt x="58" y="93"/>
                  </a:lnTo>
                  <a:lnTo>
                    <a:pt x="25" y="117"/>
                  </a:lnTo>
                  <a:lnTo>
                    <a:pt x="27" y="115"/>
                  </a:lnTo>
                  <a:lnTo>
                    <a:pt x="18" y="128"/>
                  </a:lnTo>
                  <a:lnTo>
                    <a:pt x="19" y="125"/>
                  </a:lnTo>
                  <a:lnTo>
                    <a:pt x="16" y="138"/>
                  </a:lnTo>
                  <a:lnTo>
                    <a:pt x="16" y="135"/>
                  </a:lnTo>
                  <a:lnTo>
                    <a:pt x="19" y="148"/>
                  </a:lnTo>
                  <a:close/>
                </a:path>
              </a:pathLst>
            </a:cu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400051" y="1484313"/>
              <a:ext cx="1058863" cy="117475"/>
            </a:xfrm>
            <a:prstGeom prst="rect">
              <a:avLst/>
            </a:prstGeom>
            <a:solidFill>
              <a:srgbClr val="4F8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Freeform 8"/>
            <p:cNvSpPr>
              <a:spLocks noEditPoints="1"/>
            </p:cNvSpPr>
            <p:nvPr/>
          </p:nvSpPr>
          <p:spPr bwMode="auto">
            <a:xfrm>
              <a:off x="392113" y="1476375"/>
              <a:ext cx="1074738" cy="131763"/>
            </a:xfrm>
            <a:custGeom>
              <a:avLst/>
              <a:gdLst>
                <a:gd name="T0" fmla="*/ 0 w 677"/>
                <a:gd name="T1" fmla="*/ 0 h 83"/>
                <a:gd name="T2" fmla="*/ 677 w 677"/>
                <a:gd name="T3" fmla="*/ 0 h 83"/>
                <a:gd name="T4" fmla="*/ 677 w 677"/>
                <a:gd name="T5" fmla="*/ 83 h 83"/>
                <a:gd name="T6" fmla="*/ 0 w 677"/>
                <a:gd name="T7" fmla="*/ 83 h 83"/>
                <a:gd name="T8" fmla="*/ 0 w 677"/>
                <a:gd name="T9" fmla="*/ 0 h 83"/>
                <a:gd name="T10" fmla="*/ 9 w 677"/>
                <a:gd name="T11" fmla="*/ 79 h 83"/>
                <a:gd name="T12" fmla="*/ 5 w 677"/>
                <a:gd name="T13" fmla="*/ 74 h 83"/>
                <a:gd name="T14" fmla="*/ 672 w 677"/>
                <a:gd name="T15" fmla="*/ 74 h 83"/>
                <a:gd name="T16" fmla="*/ 667 w 677"/>
                <a:gd name="T17" fmla="*/ 79 h 83"/>
                <a:gd name="T18" fmla="*/ 667 w 677"/>
                <a:gd name="T19" fmla="*/ 5 h 83"/>
                <a:gd name="T20" fmla="*/ 672 w 677"/>
                <a:gd name="T21" fmla="*/ 9 h 83"/>
                <a:gd name="T22" fmla="*/ 5 w 677"/>
                <a:gd name="T23" fmla="*/ 9 h 83"/>
                <a:gd name="T24" fmla="*/ 9 w 677"/>
                <a:gd name="T25" fmla="*/ 5 h 83"/>
                <a:gd name="T26" fmla="*/ 9 w 677"/>
                <a:gd name="T27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7" h="83">
                  <a:moveTo>
                    <a:pt x="0" y="0"/>
                  </a:moveTo>
                  <a:lnTo>
                    <a:pt x="677" y="0"/>
                  </a:lnTo>
                  <a:lnTo>
                    <a:pt x="6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9" y="79"/>
                  </a:moveTo>
                  <a:lnTo>
                    <a:pt x="5" y="74"/>
                  </a:lnTo>
                  <a:lnTo>
                    <a:pt x="672" y="74"/>
                  </a:lnTo>
                  <a:lnTo>
                    <a:pt x="667" y="79"/>
                  </a:lnTo>
                  <a:lnTo>
                    <a:pt x="667" y="5"/>
                  </a:lnTo>
                  <a:lnTo>
                    <a:pt x="672" y="9"/>
                  </a:lnTo>
                  <a:lnTo>
                    <a:pt x="5" y="9"/>
                  </a:lnTo>
                  <a:lnTo>
                    <a:pt x="9" y="5"/>
                  </a:lnTo>
                  <a:lnTo>
                    <a:pt x="9" y="79"/>
                  </a:lnTo>
                  <a:close/>
                </a:path>
              </a:pathLst>
            </a:custGeom>
            <a:solidFill>
              <a:srgbClr val="4F81BD"/>
            </a:solidFill>
            <a:ln w="1" cap="flat">
              <a:solidFill>
                <a:srgbClr val="4F81B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400051" y="1366838"/>
              <a:ext cx="1058863" cy="234950"/>
            </a:xfrm>
            <a:custGeom>
              <a:avLst/>
              <a:gdLst>
                <a:gd name="T0" fmla="*/ 0 w 1152"/>
                <a:gd name="T1" fmla="*/ 128 h 256"/>
                <a:gd name="T2" fmla="*/ 576 w 1152"/>
                <a:gd name="T3" fmla="*/ 0 h 256"/>
                <a:gd name="T4" fmla="*/ 576 w 1152"/>
                <a:gd name="T5" fmla="*/ 0 h 256"/>
                <a:gd name="T6" fmla="*/ 1152 w 1152"/>
                <a:gd name="T7" fmla="*/ 128 h 256"/>
                <a:gd name="T8" fmla="*/ 1152 w 1152"/>
                <a:gd name="T9" fmla="*/ 128 h 256"/>
                <a:gd name="T10" fmla="*/ 1152 w 1152"/>
                <a:gd name="T11" fmla="*/ 128 h 256"/>
                <a:gd name="T12" fmla="*/ 576 w 1152"/>
                <a:gd name="T13" fmla="*/ 256 h 256"/>
                <a:gd name="T14" fmla="*/ 576 w 1152"/>
                <a:gd name="T15" fmla="*/ 256 h 256"/>
                <a:gd name="T16" fmla="*/ 576 w 1152"/>
                <a:gd name="T17" fmla="*/ 256 h 256"/>
                <a:gd name="T18" fmla="*/ 0 w 1152"/>
                <a:gd name="T19" fmla="*/ 128 h 256"/>
                <a:gd name="T20" fmla="*/ 0 w 1152"/>
                <a:gd name="T21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2" h="256">
                  <a:moveTo>
                    <a:pt x="0" y="128"/>
                  </a:moveTo>
                  <a:cubicBezTo>
                    <a:pt x="0" y="58"/>
                    <a:pt x="258" y="0"/>
                    <a:pt x="576" y="0"/>
                  </a:cubicBezTo>
                  <a:lnTo>
                    <a:pt x="576" y="0"/>
                  </a:lnTo>
                  <a:cubicBezTo>
                    <a:pt x="895" y="0"/>
                    <a:pt x="1152" y="58"/>
                    <a:pt x="1152" y="128"/>
                  </a:cubicBezTo>
                  <a:cubicBezTo>
                    <a:pt x="1152" y="128"/>
                    <a:pt x="1152" y="128"/>
                    <a:pt x="1152" y="128"/>
                  </a:cubicBezTo>
                  <a:lnTo>
                    <a:pt x="1152" y="128"/>
                  </a:lnTo>
                  <a:cubicBezTo>
                    <a:pt x="1152" y="199"/>
                    <a:pt x="895" y="256"/>
                    <a:pt x="576" y="256"/>
                  </a:cubicBezTo>
                  <a:cubicBezTo>
                    <a:pt x="576" y="256"/>
                    <a:pt x="576" y="256"/>
                    <a:pt x="576" y="256"/>
                  </a:cubicBezTo>
                  <a:lnTo>
                    <a:pt x="576" y="256"/>
                  </a:lnTo>
                  <a:cubicBezTo>
                    <a:pt x="258" y="256"/>
                    <a:pt x="0" y="199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lose/>
                </a:path>
              </a:pathLst>
            </a:custGeom>
            <a:solidFill>
              <a:srgbClr val="4F81B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Freeform 10"/>
            <p:cNvSpPr>
              <a:spLocks noEditPoints="1"/>
            </p:cNvSpPr>
            <p:nvPr/>
          </p:nvSpPr>
          <p:spPr bwMode="auto">
            <a:xfrm>
              <a:off x="392113" y="1358900"/>
              <a:ext cx="1074738" cy="249238"/>
            </a:xfrm>
            <a:custGeom>
              <a:avLst/>
              <a:gdLst>
                <a:gd name="T0" fmla="*/ 1 w 1169"/>
                <a:gd name="T1" fmla="*/ 135 h 272"/>
                <a:gd name="T2" fmla="*/ 5 w 1169"/>
                <a:gd name="T3" fmla="*/ 119 h 272"/>
                <a:gd name="T4" fmla="*/ 16 w 1169"/>
                <a:gd name="T5" fmla="*/ 104 h 272"/>
                <a:gd name="T6" fmla="*/ 51 w 1169"/>
                <a:gd name="T7" fmla="*/ 79 h 272"/>
                <a:gd name="T8" fmla="*/ 175 w 1169"/>
                <a:gd name="T9" fmla="*/ 39 h 272"/>
                <a:gd name="T10" fmla="*/ 359 w 1169"/>
                <a:gd name="T11" fmla="*/ 11 h 272"/>
                <a:gd name="T12" fmla="*/ 584 w 1169"/>
                <a:gd name="T13" fmla="*/ 0 h 272"/>
                <a:gd name="T14" fmla="*/ 810 w 1169"/>
                <a:gd name="T15" fmla="*/ 10 h 272"/>
                <a:gd name="T16" fmla="*/ 994 w 1169"/>
                <a:gd name="T17" fmla="*/ 39 h 272"/>
                <a:gd name="T18" fmla="*/ 1118 w 1169"/>
                <a:gd name="T19" fmla="*/ 79 h 272"/>
                <a:gd name="T20" fmla="*/ 1153 w 1169"/>
                <a:gd name="T21" fmla="*/ 104 h 272"/>
                <a:gd name="T22" fmla="*/ 1164 w 1169"/>
                <a:gd name="T23" fmla="*/ 119 h 272"/>
                <a:gd name="T24" fmla="*/ 1168 w 1169"/>
                <a:gd name="T25" fmla="*/ 135 h 272"/>
                <a:gd name="T26" fmla="*/ 1165 w 1169"/>
                <a:gd name="T27" fmla="*/ 151 h 272"/>
                <a:gd name="T28" fmla="*/ 1155 w 1169"/>
                <a:gd name="T29" fmla="*/ 167 h 272"/>
                <a:gd name="T30" fmla="*/ 1120 w 1169"/>
                <a:gd name="T31" fmla="*/ 193 h 272"/>
                <a:gd name="T32" fmla="*/ 1066 w 1169"/>
                <a:gd name="T33" fmla="*/ 216 h 272"/>
                <a:gd name="T34" fmla="*/ 908 w 1169"/>
                <a:gd name="T35" fmla="*/ 250 h 272"/>
                <a:gd name="T36" fmla="*/ 701 w 1169"/>
                <a:gd name="T37" fmla="*/ 269 h 272"/>
                <a:gd name="T38" fmla="*/ 468 w 1169"/>
                <a:gd name="T39" fmla="*/ 269 h 272"/>
                <a:gd name="T40" fmla="*/ 261 w 1169"/>
                <a:gd name="T41" fmla="*/ 250 h 272"/>
                <a:gd name="T42" fmla="*/ 104 w 1169"/>
                <a:gd name="T43" fmla="*/ 216 h 272"/>
                <a:gd name="T44" fmla="*/ 49 w 1169"/>
                <a:gd name="T45" fmla="*/ 193 h 272"/>
                <a:gd name="T46" fmla="*/ 14 w 1169"/>
                <a:gd name="T47" fmla="*/ 167 h 272"/>
                <a:gd name="T48" fmla="*/ 4 w 1169"/>
                <a:gd name="T49" fmla="*/ 151 h 272"/>
                <a:gd name="T50" fmla="*/ 19 w 1169"/>
                <a:gd name="T51" fmla="*/ 148 h 272"/>
                <a:gd name="T52" fmla="*/ 27 w 1169"/>
                <a:gd name="T53" fmla="*/ 158 h 272"/>
                <a:gd name="T54" fmla="*/ 58 w 1169"/>
                <a:gd name="T55" fmla="*/ 180 h 272"/>
                <a:gd name="T56" fmla="*/ 109 w 1169"/>
                <a:gd name="T57" fmla="*/ 201 h 272"/>
                <a:gd name="T58" fmla="*/ 263 w 1169"/>
                <a:gd name="T59" fmla="*/ 235 h 272"/>
                <a:gd name="T60" fmla="*/ 469 w 1169"/>
                <a:gd name="T61" fmla="*/ 253 h 272"/>
                <a:gd name="T62" fmla="*/ 700 w 1169"/>
                <a:gd name="T63" fmla="*/ 253 h 272"/>
                <a:gd name="T64" fmla="*/ 905 w 1169"/>
                <a:gd name="T65" fmla="*/ 235 h 272"/>
                <a:gd name="T66" fmla="*/ 1059 w 1169"/>
                <a:gd name="T67" fmla="*/ 201 h 272"/>
                <a:gd name="T68" fmla="*/ 1111 w 1169"/>
                <a:gd name="T69" fmla="*/ 180 h 272"/>
                <a:gd name="T70" fmla="*/ 1142 w 1169"/>
                <a:gd name="T71" fmla="*/ 158 h 272"/>
                <a:gd name="T72" fmla="*/ 1150 w 1169"/>
                <a:gd name="T73" fmla="*/ 148 h 272"/>
                <a:gd name="T74" fmla="*/ 1153 w 1169"/>
                <a:gd name="T75" fmla="*/ 138 h 272"/>
                <a:gd name="T76" fmla="*/ 1151 w 1169"/>
                <a:gd name="T77" fmla="*/ 128 h 272"/>
                <a:gd name="T78" fmla="*/ 1144 w 1169"/>
                <a:gd name="T79" fmla="*/ 117 h 272"/>
                <a:gd name="T80" fmla="*/ 1113 w 1169"/>
                <a:gd name="T81" fmla="*/ 94 h 272"/>
                <a:gd name="T82" fmla="*/ 991 w 1169"/>
                <a:gd name="T83" fmla="*/ 54 h 272"/>
                <a:gd name="T84" fmla="*/ 809 w 1169"/>
                <a:gd name="T85" fmla="*/ 26 h 272"/>
                <a:gd name="T86" fmla="*/ 585 w 1169"/>
                <a:gd name="T87" fmla="*/ 16 h 272"/>
                <a:gd name="T88" fmla="*/ 361 w 1169"/>
                <a:gd name="T89" fmla="*/ 26 h 272"/>
                <a:gd name="T90" fmla="*/ 180 w 1169"/>
                <a:gd name="T91" fmla="*/ 54 h 272"/>
                <a:gd name="T92" fmla="*/ 56 w 1169"/>
                <a:gd name="T93" fmla="*/ 94 h 272"/>
                <a:gd name="T94" fmla="*/ 25 w 1169"/>
                <a:gd name="T95" fmla="*/ 117 h 272"/>
                <a:gd name="T96" fmla="*/ 18 w 1169"/>
                <a:gd name="T97" fmla="*/ 128 h 272"/>
                <a:gd name="T98" fmla="*/ 16 w 1169"/>
                <a:gd name="T99" fmla="*/ 138 h 272"/>
                <a:gd name="T100" fmla="*/ 19 w 1169"/>
                <a:gd name="T101" fmla="*/ 14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9" h="272">
                  <a:moveTo>
                    <a:pt x="1" y="138"/>
                  </a:moveTo>
                  <a:cubicBezTo>
                    <a:pt x="0" y="137"/>
                    <a:pt x="0" y="136"/>
                    <a:pt x="1" y="135"/>
                  </a:cubicBezTo>
                  <a:lnTo>
                    <a:pt x="4" y="122"/>
                  </a:lnTo>
                  <a:cubicBezTo>
                    <a:pt x="4" y="121"/>
                    <a:pt x="4" y="120"/>
                    <a:pt x="5" y="119"/>
                  </a:cubicBezTo>
                  <a:lnTo>
                    <a:pt x="14" y="106"/>
                  </a:lnTo>
                  <a:cubicBezTo>
                    <a:pt x="14" y="105"/>
                    <a:pt x="15" y="105"/>
                    <a:pt x="16" y="104"/>
                  </a:cubicBezTo>
                  <a:lnTo>
                    <a:pt x="49" y="80"/>
                  </a:lnTo>
                  <a:cubicBezTo>
                    <a:pt x="49" y="80"/>
                    <a:pt x="50" y="79"/>
                    <a:pt x="51" y="79"/>
                  </a:cubicBezTo>
                  <a:lnTo>
                    <a:pt x="104" y="58"/>
                  </a:lnTo>
                  <a:lnTo>
                    <a:pt x="175" y="39"/>
                  </a:lnTo>
                  <a:lnTo>
                    <a:pt x="261" y="23"/>
                  </a:lnTo>
                  <a:lnTo>
                    <a:pt x="359" y="11"/>
                  </a:lnTo>
                  <a:lnTo>
                    <a:pt x="468" y="3"/>
                  </a:lnTo>
                  <a:lnTo>
                    <a:pt x="584" y="0"/>
                  </a:lnTo>
                  <a:lnTo>
                    <a:pt x="701" y="3"/>
                  </a:lnTo>
                  <a:lnTo>
                    <a:pt x="810" y="10"/>
                  </a:lnTo>
                  <a:lnTo>
                    <a:pt x="907" y="23"/>
                  </a:lnTo>
                  <a:lnTo>
                    <a:pt x="994" y="39"/>
                  </a:lnTo>
                  <a:lnTo>
                    <a:pt x="1065" y="58"/>
                  </a:lnTo>
                  <a:lnTo>
                    <a:pt x="1118" y="79"/>
                  </a:lnTo>
                  <a:cubicBezTo>
                    <a:pt x="1119" y="79"/>
                    <a:pt x="1120" y="80"/>
                    <a:pt x="1120" y="80"/>
                  </a:cubicBezTo>
                  <a:lnTo>
                    <a:pt x="1153" y="104"/>
                  </a:lnTo>
                  <a:cubicBezTo>
                    <a:pt x="1154" y="105"/>
                    <a:pt x="1155" y="105"/>
                    <a:pt x="1155" y="106"/>
                  </a:cubicBezTo>
                  <a:lnTo>
                    <a:pt x="1164" y="119"/>
                  </a:lnTo>
                  <a:cubicBezTo>
                    <a:pt x="1165" y="120"/>
                    <a:pt x="1165" y="121"/>
                    <a:pt x="1165" y="122"/>
                  </a:cubicBezTo>
                  <a:lnTo>
                    <a:pt x="1168" y="135"/>
                  </a:lnTo>
                  <a:cubicBezTo>
                    <a:pt x="1169" y="136"/>
                    <a:pt x="1169" y="137"/>
                    <a:pt x="1168" y="138"/>
                  </a:cubicBezTo>
                  <a:lnTo>
                    <a:pt x="1165" y="151"/>
                  </a:lnTo>
                  <a:cubicBezTo>
                    <a:pt x="1165" y="152"/>
                    <a:pt x="1165" y="153"/>
                    <a:pt x="1164" y="154"/>
                  </a:cubicBezTo>
                  <a:lnTo>
                    <a:pt x="1155" y="167"/>
                  </a:lnTo>
                  <a:cubicBezTo>
                    <a:pt x="1155" y="168"/>
                    <a:pt x="1154" y="168"/>
                    <a:pt x="1153" y="169"/>
                  </a:cubicBezTo>
                  <a:lnTo>
                    <a:pt x="1120" y="193"/>
                  </a:lnTo>
                  <a:cubicBezTo>
                    <a:pt x="1120" y="193"/>
                    <a:pt x="1119" y="194"/>
                    <a:pt x="1119" y="194"/>
                  </a:cubicBezTo>
                  <a:lnTo>
                    <a:pt x="1066" y="216"/>
                  </a:lnTo>
                  <a:lnTo>
                    <a:pt x="995" y="235"/>
                  </a:lnTo>
                  <a:lnTo>
                    <a:pt x="908" y="250"/>
                  </a:lnTo>
                  <a:lnTo>
                    <a:pt x="810" y="262"/>
                  </a:lnTo>
                  <a:lnTo>
                    <a:pt x="701" y="269"/>
                  </a:lnTo>
                  <a:lnTo>
                    <a:pt x="585" y="272"/>
                  </a:lnTo>
                  <a:lnTo>
                    <a:pt x="468" y="269"/>
                  </a:lnTo>
                  <a:lnTo>
                    <a:pt x="360" y="262"/>
                  </a:lnTo>
                  <a:lnTo>
                    <a:pt x="261" y="250"/>
                  </a:lnTo>
                  <a:lnTo>
                    <a:pt x="176" y="235"/>
                  </a:lnTo>
                  <a:lnTo>
                    <a:pt x="104" y="216"/>
                  </a:lnTo>
                  <a:lnTo>
                    <a:pt x="50" y="194"/>
                  </a:lnTo>
                  <a:cubicBezTo>
                    <a:pt x="50" y="194"/>
                    <a:pt x="49" y="193"/>
                    <a:pt x="49" y="193"/>
                  </a:cubicBezTo>
                  <a:lnTo>
                    <a:pt x="16" y="169"/>
                  </a:lnTo>
                  <a:cubicBezTo>
                    <a:pt x="15" y="168"/>
                    <a:pt x="14" y="168"/>
                    <a:pt x="14" y="167"/>
                  </a:cubicBezTo>
                  <a:lnTo>
                    <a:pt x="5" y="154"/>
                  </a:lnTo>
                  <a:cubicBezTo>
                    <a:pt x="4" y="153"/>
                    <a:pt x="4" y="152"/>
                    <a:pt x="4" y="151"/>
                  </a:cubicBezTo>
                  <a:lnTo>
                    <a:pt x="1" y="138"/>
                  </a:lnTo>
                  <a:close/>
                  <a:moveTo>
                    <a:pt x="19" y="148"/>
                  </a:moveTo>
                  <a:lnTo>
                    <a:pt x="18" y="145"/>
                  </a:lnTo>
                  <a:lnTo>
                    <a:pt x="27" y="158"/>
                  </a:lnTo>
                  <a:lnTo>
                    <a:pt x="25" y="156"/>
                  </a:lnTo>
                  <a:lnTo>
                    <a:pt x="58" y="180"/>
                  </a:lnTo>
                  <a:lnTo>
                    <a:pt x="57" y="179"/>
                  </a:lnTo>
                  <a:lnTo>
                    <a:pt x="109" y="201"/>
                  </a:lnTo>
                  <a:lnTo>
                    <a:pt x="179" y="220"/>
                  </a:lnTo>
                  <a:lnTo>
                    <a:pt x="263" y="235"/>
                  </a:lnTo>
                  <a:lnTo>
                    <a:pt x="361" y="246"/>
                  </a:lnTo>
                  <a:lnTo>
                    <a:pt x="469" y="253"/>
                  </a:lnTo>
                  <a:lnTo>
                    <a:pt x="584" y="256"/>
                  </a:lnTo>
                  <a:lnTo>
                    <a:pt x="700" y="253"/>
                  </a:lnTo>
                  <a:lnTo>
                    <a:pt x="808" y="247"/>
                  </a:lnTo>
                  <a:lnTo>
                    <a:pt x="905" y="235"/>
                  </a:lnTo>
                  <a:lnTo>
                    <a:pt x="990" y="220"/>
                  </a:lnTo>
                  <a:lnTo>
                    <a:pt x="1059" y="201"/>
                  </a:lnTo>
                  <a:lnTo>
                    <a:pt x="1112" y="179"/>
                  </a:lnTo>
                  <a:lnTo>
                    <a:pt x="1111" y="180"/>
                  </a:lnTo>
                  <a:lnTo>
                    <a:pt x="1144" y="156"/>
                  </a:lnTo>
                  <a:lnTo>
                    <a:pt x="1142" y="158"/>
                  </a:lnTo>
                  <a:lnTo>
                    <a:pt x="1151" y="145"/>
                  </a:lnTo>
                  <a:lnTo>
                    <a:pt x="1150" y="148"/>
                  </a:lnTo>
                  <a:lnTo>
                    <a:pt x="1153" y="135"/>
                  </a:lnTo>
                  <a:lnTo>
                    <a:pt x="1153" y="138"/>
                  </a:lnTo>
                  <a:lnTo>
                    <a:pt x="1150" y="125"/>
                  </a:lnTo>
                  <a:lnTo>
                    <a:pt x="1151" y="128"/>
                  </a:lnTo>
                  <a:lnTo>
                    <a:pt x="1142" y="115"/>
                  </a:lnTo>
                  <a:lnTo>
                    <a:pt x="1144" y="117"/>
                  </a:lnTo>
                  <a:lnTo>
                    <a:pt x="1111" y="93"/>
                  </a:lnTo>
                  <a:lnTo>
                    <a:pt x="1113" y="94"/>
                  </a:lnTo>
                  <a:lnTo>
                    <a:pt x="1060" y="73"/>
                  </a:lnTo>
                  <a:lnTo>
                    <a:pt x="991" y="54"/>
                  </a:lnTo>
                  <a:lnTo>
                    <a:pt x="905" y="38"/>
                  </a:lnTo>
                  <a:lnTo>
                    <a:pt x="809" y="26"/>
                  </a:lnTo>
                  <a:lnTo>
                    <a:pt x="700" y="19"/>
                  </a:lnTo>
                  <a:lnTo>
                    <a:pt x="585" y="16"/>
                  </a:lnTo>
                  <a:lnTo>
                    <a:pt x="469" y="19"/>
                  </a:lnTo>
                  <a:lnTo>
                    <a:pt x="361" y="26"/>
                  </a:lnTo>
                  <a:lnTo>
                    <a:pt x="264" y="38"/>
                  </a:lnTo>
                  <a:lnTo>
                    <a:pt x="180" y="54"/>
                  </a:lnTo>
                  <a:lnTo>
                    <a:pt x="109" y="73"/>
                  </a:lnTo>
                  <a:lnTo>
                    <a:pt x="56" y="94"/>
                  </a:lnTo>
                  <a:lnTo>
                    <a:pt x="58" y="93"/>
                  </a:lnTo>
                  <a:lnTo>
                    <a:pt x="25" y="117"/>
                  </a:lnTo>
                  <a:lnTo>
                    <a:pt x="27" y="115"/>
                  </a:lnTo>
                  <a:lnTo>
                    <a:pt x="18" y="128"/>
                  </a:lnTo>
                  <a:lnTo>
                    <a:pt x="19" y="125"/>
                  </a:lnTo>
                  <a:lnTo>
                    <a:pt x="16" y="138"/>
                  </a:lnTo>
                  <a:lnTo>
                    <a:pt x="16" y="135"/>
                  </a:lnTo>
                  <a:lnTo>
                    <a:pt x="19" y="148"/>
                  </a:lnTo>
                  <a:close/>
                </a:path>
              </a:pathLst>
            </a:cu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392113" y="1484313"/>
              <a:ext cx="14288" cy="117475"/>
            </a:xfrm>
            <a:prstGeom prst="rect">
              <a:avLst/>
            </a:pr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1450976" y="1484313"/>
              <a:ext cx="15875" cy="117475"/>
            </a:xfrm>
            <a:prstGeom prst="rect">
              <a:avLst/>
            </a:pr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16262" y="2528887"/>
            <a:ext cx="1074738" cy="366713"/>
            <a:chOff x="392113" y="2784475"/>
            <a:chExt cx="1074738" cy="366713"/>
          </a:xfrm>
        </p:grpSpPr>
        <p:sp>
          <p:nvSpPr>
            <p:cNvPr id="13" name="Freeform 14"/>
            <p:cNvSpPr>
              <a:spLocks/>
            </p:cNvSpPr>
            <p:nvPr/>
          </p:nvSpPr>
          <p:spPr bwMode="auto">
            <a:xfrm>
              <a:off x="400051" y="2908300"/>
              <a:ext cx="1058863" cy="234950"/>
            </a:xfrm>
            <a:custGeom>
              <a:avLst/>
              <a:gdLst>
                <a:gd name="T0" fmla="*/ 0 w 1152"/>
                <a:gd name="T1" fmla="*/ 128 h 256"/>
                <a:gd name="T2" fmla="*/ 576 w 1152"/>
                <a:gd name="T3" fmla="*/ 0 h 256"/>
                <a:gd name="T4" fmla="*/ 576 w 1152"/>
                <a:gd name="T5" fmla="*/ 0 h 256"/>
                <a:gd name="T6" fmla="*/ 1152 w 1152"/>
                <a:gd name="T7" fmla="*/ 128 h 256"/>
                <a:gd name="T8" fmla="*/ 1152 w 1152"/>
                <a:gd name="T9" fmla="*/ 128 h 256"/>
                <a:gd name="T10" fmla="*/ 1152 w 1152"/>
                <a:gd name="T11" fmla="*/ 128 h 256"/>
                <a:gd name="T12" fmla="*/ 576 w 1152"/>
                <a:gd name="T13" fmla="*/ 256 h 256"/>
                <a:gd name="T14" fmla="*/ 576 w 1152"/>
                <a:gd name="T15" fmla="*/ 256 h 256"/>
                <a:gd name="T16" fmla="*/ 576 w 1152"/>
                <a:gd name="T17" fmla="*/ 256 h 256"/>
                <a:gd name="T18" fmla="*/ 0 w 1152"/>
                <a:gd name="T19" fmla="*/ 128 h 256"/>
                <a:gd name="T20" fmla="*/ 0 w 1152"/>
                <a:gd name="T21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2" h="256">
                  <a:moveTo>
                    <a:pt x="0" y="128"/>
                  </a:moveTo>
                  <a:cubicBezTo>
                    <a:pt x="0" y="58"/>
                    <a:pt x="258" y="0"/>
                    <a:pt x="576" y="0"/>
                  </a:cubicBezTo>
                  <a:lnTo>
                    <a:pt x="576" y="0"/>
                  </a:lnTo>
                  <a:cubicBezTo>
                    <a:pt x="895" y="0"/>
                    <a:pt x="1152" y="58"/>
                    <a:pt x="1152" y="128"/>
                  </a:cubicBezTo>
                  <a:cubicBezTo>
                    <a:pt x="1152" y="128"/>
                    <a:pt x="1152" y="128"/>
                    <a:pt x="1152" y="128"/>
                  </a:cubicBezTo>
                  <a:lnTo>
                    <a:pt x="1152" y="128"/>
                  </a:lnTo>
                  <a:cubicBezTo>
                    <a:pt x="1152" y="199"/>
                    <a:pt x="895" y="256"/>
                    <a:pt x="576" y="256"/>
                  </a:cubicBezTo>
                  <a:cubicBezTo>
                    <a:pt x="576" y="256"/>
                    <a:pt x="576" y="256"/>
                    <a:pt x="576" y="256"/>
                  </a:cubicBezTo>
                  <a:lnTo>
                    <a:pt x="576" y="256"/>
                  </a:lnTo>
                  <a:cubicBezTo>
                    <a:pt x="258" y="256"/>
                    <a:pt x="0" y="199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lose/>
                </a:path>
              </a:pathLst>
            </a:custGeom>
            <a:solidFill>
              <a:srgbClr val="FF669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Freeform 15"/>
            <p:cNvSpPr>
              <a:spLocks noEditPoints="1"/>
            </p:cNvSpPr>
            <p:nvPr/>
          </p:nvSpPr>
          <p:spPr bwMode="auto">
            <a:xfrm>
              <a:off x="392113" y="2901950"/>
              <a:ext cx="1074738" cy="249238"/>
            </a:xfrm>
            <a:custGeom>
              <a:avLst/>
              <a:gdLst>
                <a:gd name="T0" fmla="*/ 1 w 1169"/>
                <a:gd name="T1" fmla="*/ 135 h 272"/>
                <a:gd name="T2" fmla="*/ 5 w 1169"/>
                <a:gd name="T3" fmla="*/ 119 h 272"/>
                <a:gd name="T4" fmla="*/ 16 w 1169"/>
                <a:gd name="T5" fmla="*/ 104 h 272"/>
                <a:gd name="T6" fmla="*/ 51 w 1169"/>
                <a:gd name="T7" fmla="*/ 79 h 272"/>
                <a:gd name="T8" fmla="*/ 175 w 1169"/>
                <a:gd name="T9" fmla="*/ 39 h 272"/>
                <a:gd name="T10" fmla="*/ 359 w 1169"/>
                <a:gd name="T11" fmla="*/ 11 h 272"/>
                <a:gd name="T12" fmla="*/ 584 w 1169"/>
                <a:gd name="T13" fmla="*/ 0 h 272"/>
                <a:gd name="T14" fmla="*/ 810 w 1169"/>
                <a:gd name="T15" fmla="*/ 10 h 272"/>
                <a:gd name="T16" fmla="*/ 994 w 1169"/>
                <a:gd name="T17" fmla="*/ 39 h 272"/>
                <a:gd name="T18" fmla="*/ 1118 w 1169"/>
                <a:gd name="T19" fmla="*/ 79 h 272"/>
                <a:gd name="T20" fmla="*/ 1153 w 1169"/>
                <a:gd name="T21" fmla="*/ 104 h 272"/>
                <a:gd name="T22" fmla="*/ 1164 w 1169"/>
                <a:gd name="T23" fmla="*/ 119 h 272"/>
                <a:gd name="T24" fmla="*/ 1168 w 1169"/>
                <a:gd name="T25" fmla="*/ 135 h 272"/>
                <a:gd name="T26" fmla="*/ 1165 w 1169"/>
                <a:gd name="T27" fmla="*/ 151 h 272"/>
                <a:gd name="T28" fmla="*/ 1155 w 1169"/>
                <a:gd name="T29" fmla="*/ 167 h 272"/>
                <a:gd name="T30" fmla="*/ 1120 w 1169"/>
                <a:gd name="T31" fmla="*/ 193 h 272"/>
                <a:gd name="T32" fmla="*/ 1066 w 1169"/>
                <a:gd name="T33" fmla="*/ 216 h 272"/>
                <a:gd name="T34" fmla="*/ 908 w 1169"/>
                <a:gd name="T35" fmla="*/ 250 h 272"/>
                <a:gd name="T36" fmla="*/ 701 w 1169"/>
                <a:gd name="T37" fmla="*/ 269 h 272"/>
                <a:gd name="T38" fmla="*/ 468 w 1169"/>
                <a:gd name="T39" fmla="*/ 269 h 272"/>
                <a:gd name="T40" fmla="*/ 261 w 1169"/>
                <a:gd name="T41" fmla="*/ 250 h 272"/>
                <a:gd name="T42" fmla="*/ 104 w 1169"/>
                <a:gd name="T43" fmla="*/ 216 h 272"/>
                <a:gd name="T44" fmla="*/ 49 w 1169"/>
                <a:gd name="T45" fmla="*/ 193 h 272"/>
                <a:gd name="T46" fmla="*/ 14 w 1169"/>
                <a:gd name="T47" fmla="*/ 167 h 272"/>
                <a:gd name="T48" fmla="*/ 4 w 1169"/>
                <a:gd name="T49" fmla="*/ 151 h 272"/>
                <a:gd name="T50" fmla="*/ 19 w 1169"/>
                <a:gd name="T51" fmla="*/ 148 h 272"/>
                <a:gd name="T52" fmla="*/ 27 w 1169"/>
                <a:gd name="T53" fmla="*/ 158 h 272"/>
                <a:gd name="T54" fmla="*/ 58 w 1169"/>
                <a:gd name="T55" fmla="*/ 180 h 272"/>
                <a:gd name="T56" fmla="*/ 109 w 1169"/>
                <a:gd name="T57" fmla="*/ 201 h 272"/>
                <a:gd name="T58" fmla="*/ 263 w 1169"/>
                <a:gd name="T59" fmla="*/ 235 h 272"/>
                <a:gd name="T60" fmla="*/ 469 w 1169"/>
                <a:gd name="T61" fmla="*/ 253 h 272"/>
                <a:gd name="T62" fmla="*/ 700 w 1169"/>
                <a:gd name="T63" fmla="*/ 253 h 272"/>
                <a:gd name="T64" fmla="*/ 905 w 1169"/>
                <a:gd name="T65" fmla="*/ 235 h 272"/>
                <a:gd name="T66" fmla="*/ 1059 w 1169"/>
                <a:gd name="T67" fmla="*/ 201 h 272"/>
                <a:gd name="T68" fmla="*/ 1111 w 1169"/>
                <a:gd name="T69" fmla="*/ 180 h 272"/>
                <a:gd name="T70" fmla="*/ 1142 w 1169"/>
                <a:gd name="T71" fmla="*/ 158 h 272"/>
                <a:gd name="T72" fmla="*/ 1150 w 1169"/>
                <a:gd name="T73" fmla="*/ 148 h 272"/>
                <a:gd name="T74" fmla="*/ 1153 w 1169"/>
                <a:gd name="T75" fmla="*/ 138 h 272"/>
                <a:gd name="T76" fmla="*/ 1151 w 1169"/>
                <a:gd name="T77" fmla="*/ 128 h 272"/>
                <a:gd name="T78" fmla="*/ 1144 w 1169"/>
                <a:gd name="T79" fmla="*/ 117 h 272"/>
                <a:gd name="T80" fmla="*/ 1113 w 1169"/>
                <a:gd name="T81" fmla="*/ 94 h 272"/>
                <a:gd name="T82" fmla="*/ 991 w 1169"/>
                <a:gd name="T83" fmla="*/ 54 h 272"/>
                <a:gd name="T84" fmla="*/ 809 w 1169"/>
                <a:gd name="T85" fmla="*/ 26 h 272"/>
                <a:gd name="T86" fmla="*/ 585 w 1169"/>
                <a:gd name="T87" fmla="*/ 16 h 272"/>
                <a:gd name="T88" fmla="*/ 361 w 1169"/>
                <a:gd name="T89" fmla="*/ 26 h 272"/>
                <a:gd name="T90" fmla="*/ 180 w 1169"/>
                <a:gd name="T91" fmla="*/ 54 h 272"/>
                <a:gd name="T92" fmla="*/ 56 w 1169"/>
                <a:gd name="T93" fmla="*/ 94 h 272"/>
                <a:gd name="T94" fmla="*/ 25 w 1169"/>
                <a:gd name="T95" fmla="*/ 117 h 272"/>
                <a:gd name="T96" fmla="*/ 18 w 1169"/>
                <a:gd name="T97" fmla="*/ 128 h 272"/>
                <a:gd name="T98" fmla="*/ 16 w 1169"/>
                <a:gd name="T99" fmla="*/ 138 h 272"/>
                <a:gd name="T100" fmla="*/ 19 w 1169"/>
                <a:gd name="T101" fmla="*/ 14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9" h="272">
                  <a:moveTo>
                    <a:pt x="1" y="138"/>
                  </a:moveTo>
                  <a:cubicBezTo>
                    <a:pt x="0" y="137"/>
                    <a:pt x="0" y="136"/>
                    <a:pt x="1" y="135"/>
                  </a:cubicBezTo>
                  <a:lnTo>
                    <a:pt x="4" y="122"/>
                  </a:lnTo>
                  <a:cubicBezTo>
                    <a:pt x="4" y="121"/>
                    <a:pt x="4" y="120"/>
                    <a:pt x="5" y="119"/>
                  </a:cubicBezTo>
                  <a:lnTo>
                    <a:pt x="14" y="106"/>
                  </a:lnTo>
                  <a:cubicBezTo>
                    <a:pt x="14" y="105"/>
                    <a:pt x="15" y="105"/>
                    <a:pt x="16" y="104"/>
                  </a:cubicBezTo>
                  <a:lnTo>
                    <a:pt x="49" y="80"/>
                  </a:lnTo>
                  <a:cubicBezTo>
                    <a:pt x="49" y="80"/>
                    <a:pt x="50" y="79"/>
                    <a:pt x="51" y="79"/>
                  </a:cubicBezTo>
                  <a:lnTo>
                    <a:pt x="104" y="58"/>
                  </a:lnTo>
                  <a:lnTo>
                    <a:pt x="175" y="39"/>
                  </a:lnTo>
                  <a:lnTo>
                    <a:pt x="261" y="23"/>
                  </a:lnTo>
                  <a:lnTo>
                    <a:pt x="359" y="11"/>
                  </a:lnTo>
                  <a:lnTo>
                    <a:pt x="468" y="3"/>
                  </a:lnTo>
                  <a:lnTo>
                    <a:pt x="584" y="0"/>
                  </a:lnTo>
                  <a:lnTo>
                    <a:pt x="701" y="3"/>
                  </a:lnTo>
                  <a:lnTo>
                    <a:pt x="810" y="10"/>
                  </a:lnTo>
                  <a:lnTo>
                    <a:pt x="907" y="23"/>
                  </a:lnTo>
                  <a:lnTo>
                    <a:pt x="994" y="39"/>
                  </a:lnTo>
                  <a:lnTo>
                    <a:pt x="1065" y="58"/>
                  </a:lnTo>
                  <a:lnTo>
                    <a:pt x="1118" y="79"/>
                  </a:lnTo>
                  <a:cubicBezTo>
                    <a:pt x="1119" y="79"/>
                    <a:pt x="1120" y="80"/>
                    <a:pt x="1120" y="80"/>
                  </a:cubicBezTo>
                  <a:lnTo>
                    <a:pt x="1153" y="104"/>
                  </a:lnTo>
                  <a:cubicBezTo>
                    <a:pt x="1154" y="105"/>
                    <a:pt x="1155" y="105"/>
                    <a:pt x="1155" y="106"/>
                  </a:cubicBezTo>
                  <a:lnTo>
                    <a:pt x="1164" y="119"/>
                  </a:lnTo>
                  <a:cubicBezTo>
                    <a:pt x="1165" y="120"/>
                    <a:pt x="1165" y="121"/>
                    <a:pt x="1165" y="122"/>
                  </a:cubicBezTo>
                  <a:lnTo>
                    <a:pt x="1168" y="135"/>
                  </a:lnTo>
                  <a:cubicBezTo>
                    <a:pt x="1169" y="136"/>
                    <a:pt x="1169" y="137"/>
                    <a:pt x="1168" y="138"/>
                  </a:cubicBezTo>
                  <a:lnTo>
                    <a:pt x="1165" y="151"/>
                  </a:lnTo>
                  <a:cubicBezTo>
                    <a:pt x="1165" y="152"/>
                    <a:pt x="1165" y="153"/>
                    <a:pt x="1164" y="154"/>
                  </a:cubicBezTo>
                  <a:lnTo>
                    <a:pt x="1155" y="167"/>
                  </a:lnTo>
                  <a:cubicBezTo>
                    <a:pt x="1155" y="168"/>
                    <a:pt x="1154" y="168"/>
                    <a:pt x="1153" y="169"/>
                  </a:cubicBezTo>
                  <a:lnTo>
                    <a:pt x="1120" y="193"/>
                  </a:lnTo>
                  <a:cubicBezTo>
                    <a:pt x="1120" y="193"/>
                    <a:pt x="1119" y="194"/>
                    <a:pt x="1119" y="194"/>
                  </a:cubicBezTo>
                  <a:lnTo>
                    <a:pt x="1066" y="216"/>
                  </a:lnTo>
                  <a:lnTo>
                    <a:pt x="995" y="235"/>
                  </a:lnTo>
                  <a:lnTo>
                    <a:pt x="908" y="250"/>
                  </a:lnTo>
                  <a:lnTo>
                    <a:pt x="810" y="262"/>
                  </a:lnTo>
                  <a:lnTo>
                    <a:pt x="701" y="269"/>
                  </a:lnTo>
                  <a:lnTo>
                    <a:pt x="585" y="272"/>
                  </a:lnTo>
                  <a:lnTo>
                    <a:pt x="468" y="269"/>
                  </a:lnTo>
                  <a:lnTo>
                    <a:pt x="360" y="262"/>
                  </a:lnTo>
                  <a:lnTo>
                    <a:pt x="261" y="250"/>
                  </a:lnTo>
                  <a:lnTo>
                    <a:pt x="176" y="235"/>
                  </a:lnTo>
                  <a:lnTo>
                    <a:pt x="104" y="216"/>
                  </a:lnTo>
                  <a:lnTo>
                    <a:pt x="50" y="194"/>
                  </a:lnTo>
                  <a:cubicBezTo>
                    <a:pt x="50" y="194"/>
                    <a:pt x="49" y="193"/>
                    <a:pt x="49" y="193"/>
                  </a:cubicBezTo>
                  <a:lnTo>
                    <a:pt x="16" y="169"/>
                  </a:lnTo>
                  <a:cubicBezTo>
                    <a:pt x="15" y="168"/>
                    <a:pt x="14" y="168"/>
                    <a:pt x="14" y="167"/>
                  </a:cubicBezTo>
                  <a:lnTo>
                    <a:pt x="5" y="154"/>
                  </a:lnTo>
                  <a:cubicBezTo>
                    <a:pt x="4" y="153"/>
                    <a:pt x="4" y="152"/>
                    <a:pt x="4" y="151"/>
                  </a:cubicBezTo>
                  <a:lnTo>
                    <a:pt x="1" y="138"/>
                  </a:lnTo>
                  <a:close/>
                  <a:moveTo>
                    <a:pt x="19" y="148"/>
                  </a:moveTo>
                  <a:lnTo>
                    <a:pt x="18" y="145"/>
                  </a:lnTo>
                  <a:lnTo>
                    <a:pt x="27" y="158"/>
                  </a:lnTo>
                  <a:lnTo>
                    <a:pt x="25" y="156"/>
                  </a:lnTo>
                  <a:lnTo>
                    <a:pt x="58" y="180"/>
                  </a:lnTo>
                  <a:lnTo>
                    <a:pt x="57" y="179"/>
                  </a:lnTo>
                  <a:lnTo>
                    <a:pt x="109" y="201"/>
                  </a:lnTo>
                  <a:lnTo>
                    <a:pt x="179" y="220"/>
                  </a:lnTo>
                  <a:lnTo>
                    <a:pt x="263" y="235"/>
                  </a:lnTo>
                  <a:lnTo>
                    <a:pt x="361" y="246"/>
                  </a:lnTo>
                  <a:lnTo>
                    <a:pt x="469" y="253"/>
                  </a:lnTo>
                  <a:lnTo>
                    <a:pt x="584" y="256"/>
                  </a:lnTo>
                  <a:lnTo>
                    <a:pt x="700" y="253"/>
                  </a:lnTo>
                  <a:lnTo>
                    <a:pt x="808" y="247"/>
                  </a:lnTo>
                  <a:lnTo>
                    <a:pt x="905" y="235"/>
                  </a:lnTo>
                  <a:lnTo>
                    <a:pt x="990" y="220"/>
                  </a:lnTo>
                  <a:lnTo>
                    <a:pt x="1059" y="201"/>
                  </a:lnTo>
                  <a:lnTo>
                    <a:pt x="1112" y="179"/>
                  </a:lnTo>
                  <a:lnTo>
                    <a:pt x="1111" y="180"/>
                  </a:lnTo>
                  <a:lnTo>
                    <a:pt x="1144" y="156"/>
                  </a:lnTo>
                  <a:lnTo>
                    <a:pt x="1142" y="158"/>
                  </a:lnTo>
                  <a:lnTo>
                    <a:pt x="1151" y="145"/>
                  </a:lnTo>
                  <a:lnTo>
                    <a:pt x="1150" y="148"/>
                  </a:lnTo>
                  <a:lnTo>
                    <a:pt x="1153" y="135"/>
                  </a:lnTo>
                  <a:lnTo>
                    <a:pt x="1153" y="138"/>
                  </a:lnTo>
                  <a:lnTo>
                    <a:pt x="1150" y="125"/>
                  </a:lnTo>
                  <a:lnTo>
                    <a:pt x="1151" y="128"/>
                  </a:lnTo>
                  <a:lnTo>
                    <a:pt x="1142" y="115"/>
                  </a:lnTo>
                  <a:lnTo>
                    <a:pt x="1144" y="117"/>
                  </a:lnTo>
                  <a:lnTo>
                    <a:pt x="1111" y="93"/>
                  </a:lnTo>
                  <a:lnTo>
                    <a:pt x="1113" y="94"/>
                  </a:lnTo>
                  <a:lnTo>
                    <a:pt x="1060" y="73"/>
                  </a:lnTo>
                  <a:lnTo>
                    <a:pt x="991" y="54"/>
                  </a:lnTo>
                  <a:lnTo>
                    <a:pt x="905" y="38"/>
                  </a:lnTo>
                  <a:lnTo>
                    <a:pt x="809" y="26"/>
                  </a:lnTo>
                  <a:lnTo>
                    <a:pt x="700" y="19"/>
                  </a:lnTo>
                  <a:lnTo>
                    <a:pt x="585" y="16"/>
                  </a:lnTo>
                  <a:lnTo>
                    <a:pt x="469" y="19"/>
                  </a:lnTo>
                  <a:lnTo>
                    <a:pt x="361" y="26"/>
                  </a:lnTo>
                  <a:lnTo>
                    <a:pt x="264" y="38"/>
                  </a:lnTo>
                  <a:lnTo>
                    <a:pt x="180" y="54"/>
                  </a:lnTo>
                  <a:lnTo>
                    <a:pt x="109" y="73"/>
                  </a:lnTo>
                  <a:lnTo>
                    <a:pt x="56" y="94"/>
                  </a:lnTo>
                  <a:lnTo>
                    <a:pt x="58" y="93"/>
                  </a:lnTo>
                  <a:lnTo>
                    <a:pt x="25" y="117"/>
                  </a:lnTo>
                  <a:lnTo>
                    <a:pt x="27" y="115"/>
                  </a:lnTo>
                  <a:lnTo>
                    <a:pt x="18" y="128"/>
                  </a:lnTo>
                  <a:lnTo>
                    <a:pt x="19" y="125"/>
                  </a:lnTo>
                  <a:lnTo>
                    <a:pt x="16" y="138"/>
                  </a:lnTo>
                  <a:lnTo>
                    <a:pt x="16" y="135"/>
                  </a:lnTo>
                  <a:lnTo>
                    <a:pt x="19" y="148"/>
                  </a:lnTo>
                  <a:close/>
                </a:path>
              </a:pathLst>
            </a:cu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400051" y="2908300"/>
              <a:ext cx="1058863" cy="117475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Freeform 17"/>
            <p:cNvSpPr>
              <a:spLocks noEditPoints="1"/>
            </p:cNvSpPr>
            <p:nvPr/>
          </p:nvSpPr>
          <p:spPr bwMode="auto">
            <a:xfrm>
              <a:off x="392113" y="2901950"/>
              <a:ext cx="1074738" cy="131763"/>
            </a:xfrm>
            <a:custGeom>
              <a:avLst/>
              <a:gdLst>
                <a:gd name="T0" fmla="*/ 0 w 677"/>
                <a:gd name="T1" fmla="*/ 0 h 83"/>
                <a:gd name="T2" fmla="*/ 677 w 677"/>
                <a:gd name="T3" fmla="*/ 0 h 83"/>
                <a:gd name="T4" fmla="*/ 677 w 677"/>
                <a:gd name="T5" fmla="*/ 83 h 83"/>
                <a:gd name="T6" fmla="*/ 0 w 677"/>
                <a:gd name="T7" fmla="*/ 83 h 83"/>
                <a:gd name="T8" fmla="*/ 0 w 677"/>
                <a:gd name="T9" fmla="*/ 0 h 83"/>
                <a:gd name="T10" fmla="*/ 9 w 677"/>
                <a:gd name="T11" fmla="*/ 78 h 83"/>
                <a:gd name="T12" fmla="*/ 5 w 677"/>
                <a:gd name="T13" fmla="*/ 74 h 83"/>
                <a:gd name="T14" fmla="*/ 672 w 677"/>
                <a:gd name="T15" fmla="*/ 74 h 83"/>
                <a:gd name="T16" fmla="*/ 667 w 677"/>
                <a:gd name="T17" fmla="*/ 78 h 83"/>
                <a:gd name="T18" fmla="*/ 667 w 677"/>
                <a:gd name="T19" fmla="*/ 4 h 83"/>
                <a:gd name="T20" fmla="*/ 672 w 677"/>
                <a:gd name="T21" fmla="*/ 9 h 83"/>
                <a:gd name="T22" fmla="*/ 5 w 677"/>
                <a:gd name="T23" fmla="*/ 9 h 83"/>
                <a:gd name="T24" fmla="*/ 9 w 677"/>
                <a:gd name="T25" fmla="*/ 4 h 83"/>
                <a:gd name="T26" fmla="*/ 9 w 677"/>
                <a:gd name="T27" fmla="*/ 7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7" h="83">
                  <a:moveTo>
                    <a:pt x="0" y="0"/>
                  </a:moveTo>
                  <a:lnTo>
                    <a:pt x="677" y="0"/>
                  </a:lnTo>
                  <a:lnTo>
                    <a:pt x="6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9" y="78"/>
                  </a:moveTo>
                  <a:lnTo>
                    <a:pt x="5" y="74"/>
                  </a:lnTo>
                  <a:lnTo>
                    <a:pt x="672" y="74"/>
                  </a:lnTo>
                  <a:lnTo>
                    <a:pt x="667" y="78"/>
                  </a:lnTo>
                  <a:lnTo>
                    <a:pt x="667" y="4"/>
                  </a:lnTo>
                  <a:lnTo>
                    <a:pt x="672" y="9"/>
                  </a:lnTo>
                  <a:lnTo>
                    <a:pt x="5" y="9"/>
                  </a:lnTo>
                  <a:lnTo>
                    <a:pt x="9" y="4"/>
                  </a:lnTo>
                  <a:lnTo>
                    <a:pt x="9" y="78"/>
                  </a:lnTo>
                  <a:close/>
                </a:path>
              </a:pathLst>
            </a:custGeom>
            <a:solidFill>
              <a:srgbClr val="FF6699"/>
            </a:solidFill>
            <a:ln w="1" cap="flat">
              <a:solidFill>
                <a:srgbClr val="FF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auto">
            <a:xfrm>
              <a:off x="400051" y="2790825"/>
              <a:ext cx="1058863" cy="234950"/>
            </a:xfrm>
            <a:custGeom>
              <a:avLst/>
              <a:gdLst>
                <a:gd name="T0" fmla="*/ 0 w 1152"/>
                <a:gd name="T1" fmla="*/ 128 h 256"/>
                <a:gd name="T2" fmla="*/ 576 w 1152"/>
                <a:gd name="T3" fmla="*/ 0 h 256"/>
                <a:gd name="T4" fmla="*/ 576 w 1152"/>
                <a:gd name="T5" fmla="*/ 0 h 256"/>
                <a:gd name="T6" fmla="*/ 1152 w 1152"/>
                <a:gd name="T7" fmla="*/ 128 h 256"/>
                <a:gd name="T8" fmla="*/ 1152 w 1152"/>
                <a:gd name="T9" fmla="*/ 128 h 256"/>
                <a:gd name="T10" fmla="*/ 1152 w 1152"/>
                <a:gd name="T11" fmla="*/ 128 h 256"/>
                <a:gd name="T12" fmla="*/ 576 w 1152"/>
                <a:gd name="T13" fmla="*/ 256 h 256"/>
                <a:gd name="T14" fmla="*/ 576 w 1152"/>
                <a:gd name="T15" fmla="*/ 256 h 256"/>
                <a:gd name="T16" fmla="*/ 576 w 1152"/>
                <a:gd name="T17" fmla="*/ 256 h 256"/>
                <a:gd name="T18" fmla="*/ 0 w 1152"/>
                <a:gd name="T19" fmla="*/ 128 h 256"/>
                <a:gd name="T20" fmla="*/ 0 w 1152"/>
                <a:gd name="T21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2" h="256">
                  <a:moveTo>
                    <a:pt x="0" y="128"/>
                  </a:moveTo>
                  <a:cubicBezTo>
                    <a:pt x="0" y="58"/>
                    <a:pt x="258" y="0"/>
                    <a:pt x="576" y="0"/>
                  </a:cubicBezTo>
                  <a:lnTo>
                    <a:pt x="576" y="0"/>
                  </a:lnTo>
                  <a:cubicBezTo>
                    <a:pt x="895" y="0"/>
                    <a:pt x="1152" y="58"/>
                    <a:pt x="1152" y="128"/>
                  </a:cubicBezTo>
                  <a:cubicBezTo>
                    <a:pt x="1152" y="128"/>
                    <a:pt x="1152" y="128"/>
                    <a:pt x="1152" y="128"/>
                  </a:cubicBezTo>
                  <a:lnTo>
                    <a:pt x="1152" y="128"/>
                  </a:lnTo>
                  <a:cubicBezTo>
                    <a:pt x="1152" y="199"/>
                    <a:pt x="895" y="256"/>
                    <a:pt x="576" y="256"/>
                  </a:cubicBezTo>
                  <a:cubicBezTo>
                    <a:pt x="576" y="256"/>
                    <a:pt x="576" y="256"/>
                    <a:pt x="576" y="256"/>
                  </a:cubicBezTo>
                  <a:lnTo>
                    <a:pt x="576" y="256"/>
                  </a:lnTo>
                  <a:cubicBezTo>
                    <a:pt x="258" y="256"/>
                    <a:pt x="0" y="199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lose/>
                </a:path>
              </a:pathLst>
            </a:custGeom>
            <a:solidFill>
              <a:srgbClr val="FF669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Freeform 19"/>
            <p:cNvSpPr>
              <a:spLocks noEditPoints="1"/>
            </p:cNvSpPr>
            <p:nvPr/>
          </p:nvSpPr>
          <p:spPr bwMode="auto">
            <a:xfrm>
              <a:off x="392113" y="2784475"/>
              <a:ext cx="1074738" cy="249238"/>
            </a:xfrm>
            <a:custGeom>
              <a:avLst/>
              <a:gdLst>
                <a:gd name="T0" fmla="*/ 1 w 1169"/>
                <a:gd name="T1" fmla="*/ 135 h 272"/>
                <a:gd name="T2" fmla="*/ 5 w 1169"/>
                <a:gd name="T3" fmla="*/ 119 h 272"/>
                <a:gd name="T4" fmla="*/ 16 w 1169"/>
                <a:gd name="T5" fmla="*/ 104 h 272"/>
                <a:gd name="T6" fmla="*/ 51 w 1169"/>
                <a:gd name="T7" fmla="*/ 79 h 272"/>
                <a:gd name="T8" fmla="*/ 175 w 1169"/>
                <a:gd name="T9" fmla="*/ 39 h 272"/>
                <a:gd name="T10" fmla="*/ 359 w 1169"/>
                <a:gd name="T11" fmla="*/ 11 h 272"/>
                <a:gd name="T12" fmla="*/ 584 w 1169"/>
                <a:gd name="T13" fmla="*/ 0 h 272"/>
                <a:gd name="T14" fmla="*/ 810 w 1169"/>
                <a:gd name="T15" fmla="*/ 10 h 272"/>
                <a:gd name="T16" fmla="*/ 994 w 1169"/>
                <a:gd name="T17" fmla="*/ 39 h 272"/>
                <a:gd name="T18" fmla="*/ 1118 w 1169"/>
                <a:gd name="T19" fmla="*/ 79 h 272"/>
                <a:gd name="T20" fmla="*/ 1153 w 1169"/>
                <a:gd name="T21" fmla="*/ 104 h 272"/>
                <a:gd name="T22" fmla="*/ 1164 w 1169"/>
                <a:gd name="T23" fmla="*/ 119 h 272"/>
                <a:gd name="T24" fmla="*/ 1168 w 1169"/>
                <a:gd name="T25" fmla="*/ 135 h 272"/>
                <a:gd name="T26" fmla="*/ 1165 w 1169"/>
                <a:gd name="T27" fmla="*/ 151 h 272"/>
                <a:gd name="T28" fmla="*/ 1155 w 1169"/>
                <a:gd name="T29" fmla="*/ 167 h 272"/>
                <a:gd name="T30" fmla="*/ 1120 w 1169"/>
                <a:gd name="T31" fmla="*/ 193 h 272"/>
                <a:gd name="T32" fmla="*/ 1066 w 1169"/>
                <a:gd name="T33" fmla="*/ 216 h 272"/>
                <a:gd name="T34" fmla="*/ 908 w 1169"/>
                <a:gd name="T35" fmla="*/ 250 h 272"/>
                <a:gd name="T36" fmla="*/ 701 w 1169"/>
                <a:gd name="T37" fmla="*/ 269 h 272"/>
                <a:gd name="T38" fmla="*/ 468 w 1169"/>
                <a:gd name="T39" fmla="*/ 269 h 272"/>
                <a:gd name="T40" fmla="*/ 261 w 1169"/>
                <a:gd name="T41" fmla="*/ 250 h 272"/>
                <a:gd name="T42" fmla="*/ 104 w 1169"/>
                <a:gd name="T43" fmla="*/ 216 h 272"/>
                <a:gd name="T44" fmla="*/ 49 w 1169"/>
                <a:gd name="T45" fmla="*/ 193 h 272"/>
                <a:gd name="T46" fmla="*/ 14 w 1169"/>
                <a:gd name="T47" fmla="*/ 167 h 272"/>
                <a:gd name="T48" fmla="*/ 4 w 1169"/>
                <a:gd name="T49" fmla="*/ 151 h 272"/>
                <a:gd name="T50" fmla="*/ 19 w 1169"/>
                <a:gd name="T51" fmla="*/ 148 h 272"/>
                <a:gd name="T52" fmla="*/ 27 w 1169"/>
                <a:gd name="T53" fmla="*/ 158 h 272"/>
                <a:gd name="T54" fmla="*/ 58 w 1169"/>
                <a:gd name="T55" fmla="*/ 180 h 272"/>
                <a:gd name="T56" fmla="*/ 109 w 1169"/>
                <a:gd name="T57" fmla="*/ 201 h 272"/>
                <a:gd name="T58" fmla="*/ 263 w 1169"/>
                <a:gd name="T59" fmla="*/ 235 h 272"/>
                <a:gd name="T60" fmla="*/ 469 w 1169"/>
                <a:gd name="T61" fmla="*/ 253 h 272"/>
                <a:gd name="T62" fmla="*/ 700 w 1169"/>
                <a:gd name="T63" fmla="*/ 253 h 272"/>
                <a:gd name="T64" fmla="*/ 905 w 1169"/>
                <a:gd name="T65" fmla="*/ 235 h 272"/>
                <a:gd name="T66" fmla="*/ 1059 w 1169"/>
                <a:gd name="T67" fmla="*/ 201 h 272"/>
                <a:gd name="T68" fmla="*/ 1111 w 1169"/>
                <a:gd name="T69" fmla="*/ 180 h 272"/>
                <a:gd name="T70" fmla="*/ 1142 w 1169"/>
                <a:gd name="T71" fmla="*/ 158 h 272"/>
                <a:gd name="T72" fmla="*/ 1150 w 1169"/>
                <a:gd name="T73" fmla="*/ 148 h 272"/>
                <a:gd name="T74" fmla="*/ 1153 w 1169"/>
                <a:gd name="T75" fmla="*/ 138 h 272"/>
                <a:gd name="T76" fmla="*/ 1151 w 1169"/>
                <a:gd name="T77" fmla="*/ 128 h 272"/>
                <a:gd name="T78" fmla="*/ 1144 w 1169"/>
                <a:gd name="T79" fmla="*/ 117 h 272"/>
                <a:gd name="T80" fmla="*/ 1113 w 1169"/>
                <a:gd name="T81" fmla="*/ 94 h 272"/>
                <a:gd name="T82" fmla="*/ 991 w 1169"/>
                <a:gd name="T83" fmla="*/ 54 h 272"/>
                <a:gd name="T84" fmla="*/ 809 w 1169"/>
                <a:gd name="T85" fmla="*/ 26 h 272"/>
                <a:gd name="T86" fmla="*/ 585 w 1169"/>
                <a:gd name="T87" fmla="*/ 16 h 272"/>
                <a:gd name="T88" fmla="*/ 361 w 1169"/>
                <a:gd name="T89" fmla="*/ 26 h 272"/>
                <a:gd name="T90" fmla="*/ 180 w 1169"/>
                <a:gd name="T91" fmla="*/ 54 h 272"/>
                <a:gd name="T92" fmla="*/ 56 w 1169"/>
                <a:gd name="T93" fmla="*/ 94 h 272"/>
                <a:gd name="T94" fmla="*/ 25 w 1169"/>
                <a:gd name="T95" fmla="*/ 117 h 272"/>
                <a:gd name="T96" fmla="*/ 18 w 1169"/>
                <a:gd name="T97" fmla="*/ 128 h 272"/>
                <a:gd name="T98" fmla="*/ 16 w 1169"/>
                <a:gd name="T99" fmla="*/ 138 h 272"/>
                <a:gd name="T100" fmla="*/ 19 w 1169"/>
                <a:gd name="T101" fmla="*/ 14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9" h="272">
                  <a:moveTo>
                    <a:pt x="1" y="138"/>
                  </a:moveTo>
                  <a:cubicBezTo>
                    <a:pt x="0" y="137"/>
                    <a:pt x="0" y="136"/>
                    <a:pt x="1" y="135"/>
                  </a:cubicBezTo>
                  <a:lnTo>
                    <a:pt x="4" y="122"/>
                  </a:lnTo>
                  <a:cubicBezTo>
                    <a:pt x="4" y="121"/>
                    <a:pt x="4" y="120"/>
                    <a:pt x="5" y="119"/>
                  </a:cubicBezTo>
                  <a:lnTo>
                    <a:pt x="14" y="106"/>
                  </a:lnTo>
                  <a:cubicBezTo>
                    <a:pt x="14" y="105"/>
                    <a:pt x="15" y="105"/>
                    <a:pt x="16" y="104"/>
                  </a:cubicBezTo>
                  <a:lnTo>
                    <a:pt x="49" y="80"/>
                  </a:lnTo>
                  <a:cubicBezTo>
                    <a:pt x="49" y="80"/>
                    <a:pt x="50" y="79"/>
                    <a:pt x="51" y="79"/>
                  </a:cubicBezTo>
                  <a:lnTo>
                    <a:pt x="104" y="58"/>
                  </a:lnTo>
                  <a:lnTo>
                    <a:pt x="175" y="39"/>
                  </a:lnTo>
                  <a:lnTo>
                    <a:pt x="261" y="23"/>
                  </a:lnTo>
                  <a:lnTo>
                    <a:pt x="359" y="11"/>
                  </a:lnTo>
                  <a:lnTo>
                    <a:pt x="468" y="3"/>
                  </a:lnTo>
                  <a:lnTo>
                    <a:pt x="584" y="0"/>
                  </a:lnTo>
                  <a:lnTo>
                    <a:pt x="701" y="3"/>
                  </a:lnTo>
                  <a:lnTo>
                    <a:pt x="810" y="10"/>
                  </a:lnTo>
                  <a:lnTo>
                    <a:pt x="907" y="23"/>
                  </a:lnTo>
                  <a:lnTo>
                    <a:pt x="994" y="39"/>
                  </a:lnTo>
                  <a:lnTo>
                    <a:pt x="1065" y="58"/>
                  </a:lnTo>
                  <a:lnTo>
                    <a:pt x="1118" y="79"/>
                  </a:lnTo>
                  <a:cubicBezTo>
                    <a:pt x="1119" y="79"/>
                    <a:pt x="1120" y="80"/>
                    <a:pt x="1120" y="80"/>
                  </a:cubicBezTo>
                  <a:lnTo>
                    <a:pt x="1153" y="104"/>
                  </a:lnTo>
                  <a:cubicBezTo>
                    <a:pt x="1154" y="105"/>
                    <a:pt x="1155" y="105"/>
                    <a:pt x="1155" y="106"/>
                  </a:cubicBezTo>
                  <a:lnTo>
                    <a:pt x="1164" y="119"/>
                  </a:lnTo>
                  <a:cubicBezTo>
                    <a:pt x="1165" y="120"/>
                    <a:pt x="1165" y="121"/>
                    <a:pt x="1165" y="122"/>
                  </a:cubicBezTo>
                  <a:lnTo>
                    <a:pt x="1168" y="135"/>
                  </a:lnTo>
                  <a:cubicBezTo>
                    <a:pt x="1169" y="136"/>
                    <a:pt x="1169" y="137"/>
                    <a:pt x="1168" y="138"/>
                  </a:cubicBezTo>
                  <a:lnTo>
                    <a:pt x="1165" y="151"/>
                  </a:lnTo>
                  <a:cubicBezTo>
                    <a:pt x="1165" y="152"/>
                    <a:pt x="1165" y="153"/>
                    <a:pt x="1164" y="154"/>
                  </a:cubicBezTo>
                  <a:lnTo>
                    <a:pt x="1155" y="167"/>
                  </a:lnTo>
                  <a:cubicBezTo>
                    <a:pt x="1155" y="168"/>
                    <a:pt x="1154" y="168"/>
                    <a:pt x="1153" y="169"/>
                  </a:cubicBezTo>
                  <a:lnTo>
                    <a:pt x="1120" y="193"/>
                  </a:lnTo>
                  <a:cubicBezTo>
                    <a:pt x="1120" y="193"/>
                    <a:pt x="1119" y="194"/>
                    <a:pt x="1119" y="194"/>
                  </a:cubicBezTo>
                  <a:lnTo>
                    <a:pt x="1066" y="216"/>
                  </a:lnTo>
                  <a:lnTo>
                    <a:pt x="995" y="235"/>
                  </a:lnTo>
                  <a:lnTo>
                    <a:pt x="908" y="250"/>
                  </a:lnTo>
                  <a:lnTo>
                    <a:pt x="810" y="262"/>
                  </a:lnTo>
                  <a:lnTo>
                    <a:pt x="701" y="269"/>
                  </a:lnTo>
                  <a:lnTo>
                    <a:pt x="585" y="272"/>
                  </a:lnTo>
                  <a:lnTo>
                    <a:pt x="468" y="269"/>
                  </a:lnTo>
                  <a:lnTo>
                    <a:pt x="360" y="262"/>
                  </a:lnTo>
                  <a:lnTo>
                    <a:pt x="261" y="250"/>
                  </a:lnTo>
                  <a:lnTo>
                    <a:pt x="176" y="235"/>
                  </a:lnTo>
                  <a:lnTo>
                    <a:pt x="104" y="216"/>
                  </a:lnTo>
                  <a:lnTo>
                    <a:pt x="50" y="194"/>
                  </a:lnTo>
                  <a:cubicBezTo>
                    <a:pt x="50" y="194"/>
                    <a:pt x="49" y="193"/>
                    <a:pt x="49" y="193"/>
                  </a:cubicBezTo>
                  <a:lnTo>
                    <a:pt x="16" y="169"/>
                  </a:lnTo>
                  <a:cubicBezTo>
                    <a:pt x="15" y="168"/>
                    <a:pt x="14" y="168"/>
                    <a:pt x="14" y="167"/>
                  </a:cubicBezTo>
                  <a:lnTo>
                    <a:pt x="5" y="154"/>
                  </a:lnTo>
                  <a:cubicBezTo>
                    <a:pt x="4" y="153"/>
                    <a:pt x="4" y="152"/>
                    <a:pt x="4" y="151"/>
                  </a:cubicBezTo>
                  <a:lnTo>
                    <a:pt x="1" y="138"/>
                  </a:lnTo>
                  <a:close/>
                  <a:moveTo>
                    <a:pt x="19" y="148"/>
                  </a:moveTo>
                  <a:lnTo>
                    <a:pt x="18" y="145"/>
                  </a:lnTo>
                  <a:lnTo>
                    <a:pt x="27" y="158"/>
                  </a:lnTo>
                  <a:lnTo>
                    <a:pt x="25" y="156"/>
                  </a:lnTo>
                  <a:lnTo>
                    <a:pt x="58" y="180"/>
                  </a:lnTo>
                  <a:lnTo>
                    <a:pt x="57" y="179"/>
                  </a:lnTo>
                  <a:lnTo>
                    <a:pt x="109" y="201"/>
                  </a:lnTo>
                  <a:lnTo>
                    <a:pt x="179" y="220"/>
                  </a:lnTo>
                  <a:lnTo>
                    <a:pt x="263" y="235"/>
                  </a:lnTo>
                  <a:lnTo>
                    <a:pt x="361" y="246"/>
                  </a:lnTo>
                  <a:lnTo>
                    <a:pt x="469" y="253"/>
                  </a:lnTo>
                  <a:lnTo>
                    <a:pt x="584" y="256"/>
                  </a:lnTo>
                  <a:lnTo>
                    <a:pt x="700" y="253"/>
                  </a:lnTo>
                  <a:lnTo>
                    <a:pt x="808" y="247"/>
                  </a:lnTo>
                  <a:lnTo>
                    <a:pt x="905" y="235"/>
                  </a:lnTo>
                  <a:lnTo>
                    <a:pt x="990" y="220"/>
                  </a:lnTo>
                  <a:lnTo>
                    <a:pt x="1059" y="201"/>
                  </a:lnTo>
                  <a:lnTo>
                    <a:pt x="1112" y="179"/>
                  </a:lnTo>
                  <a:lnTo>
                    <a:pt x="1111" y="180"/>
                  </a:lnTo>
                  <a:lnTo>
                    <a:pt x="1144" y="156"/>
                  </a:lnTo>
                  <a:lnTo>
                    <a:pt x="1142" y="158"/>
                  </a:lnTo>
                  <a:lnTo>
                    <a:pt x="1151" y="145"/>
                  </a:lnTo>
                  <a:lnTo>
                    <a:pt x="1150" y="148"/>
                  </a:lnTo>
                  <a:lnTo>
                    <a:pt x="1153" y="135"/>
                  </a:lnTo>
                  <a:lnTo>
                    <a:pt x="1153" y="138"/>
                  </a:lnTo>
                  <a:lnTo>
                    <a:pt x="1150" y="125"/>
                  </a:lnTo>
                  <a:lnTo>
                    <a:pt x="1151" y="128"/>
                  </a:lnTo>
                  <a:lnTo>
                    <a:pt x="1142" y="115"/>
                  </a:lnTo>
                  <a:lnTo>
                    <a:pt x="1144" y="117"/>
                  </a:lnTo>
                  <a:lnTo>
                    <a:pt x="1111" y="93"/>
                  </a:lnTo>
                  <a:lnTo>
                    <a:pt x="1113" y="94"/>
                  </a:lnTo>
                  <a:lnTo>
                    <a:pt x="1060" y="73"/>
                  </a:lnTo>
                  <a:lnTo>
                    <a:pt x="991" y="54"/>
                  </a:lnTo>
                  <a:lnTo>
                    <a:pt x="905" y="38"/>
                  </a:lnTo>
                  <a:lnTo>
                    <a:pt x="809" y="26"/>
                  </a:lnTo>
                  <a:lnTo>
                    <a:pt x="700" y="19"/>
                  </a:lnTo>
                  <a:lnTo>
                    <a:pt x="585" y="16"/>
                  </a:lnTo>
                  <a:lnTo>
                    <a:pt x="469" y="19"/>
                  </a:lnTo>
                  <a:lnTo>
                    <a:pt x="361" y="26"/>
                  </a:lnTo>
                  <a:lnTo>
                    <a:pt x="264" y="38"/>
                  </a:lnTo>
                  <a:lnTo>
                    <a:pt x="180" y="54"/>
                  </a:lnTo>
                  <a:lnTo>
                    <a:pt x="109" y="73"/>
                  </a:lnTo>
                  <a:lnTo>
                    <a:pt x="56" y="94"/>
                  </a:lnTo>
                  <a:lnTo>
                    <a:pt x="58" y="93"/>
                  </a:lnTo>
                  <a:lnTo>
                    <a:pt x="25" y="117"/>
                  </a:lnTo>
                  <a:lnTo>
                    <a:pt x="27" y="115"/>
                  </a:lnTo>
                  <a:lnTo>
                    <a:pt x="18" y="128"/>
                  </a:lnTo>
                  <a:lnTo>
                    <a:pt x="19" y="125"/>
                  </a:lnTo>
                  <a:lnTo>
                    <a:pt x="16" y="138"/>
                  </a:lnTo>
                  <a:lnTo>
                    <a:pt x="16" y="135"/>
                  </a:lnTo>
                  <a:lnTo>
                    <a:pt x="19" y="148"/>
                  </a:lnTo>
                  <a:close/>
                </a:path>
              </a:pathLst>
            </a:cu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392113" y="2908300"/>
              <a:ext cx="14288" cy="117475"/>
            </a:xfrm>
            <a:prstGeom prst="rect">
              <a:avLst/>
            </a:pr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1450976" y="2908300"/>
              <a:ext cx="15875" cy="117475"/>
            </a:xfrm>
            <a:prstGeom prst="rect">
              <a:avLst/>
            </a:pr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116262" y="1808162"/>
            <a:ext cx="1074738" cy="366713"/>
            <a:chOff x="392113" y="2063750"/>
            <a:chExt cx="1074738" cy="366713"/>
          </a:xfrm>
        </p:grpSpPr>
        <p:sp>
          <p:nvSpPr>
            <p:cNvPr id="22" name="Freeform 27"/>
            <p:cNvSpPr>
              <a:spLocks/>
            </p:cNvSpPr>
            <p:nvPr/>
          </p:nvSpPr>
          <p:spPr bwMode="auto">
            <a:xfrm>
              <a:off x="400051" y="2189163"/>
              <a:ext cx="1058863" cy="234950"/>
            </a:xfrm>
            <a:custGeom>
              <a:avLst/>
              <a:gdLst>
                <a:gd name="T0" fmla="*/ 0 w 1152"/>
                <a:gd name="T1" fmla="*/ 128 h 256"/>
                <a:gd name="T2" fmla="*/ 576 w 1152"/>
                <a:gd name="T3" fmla="*/ 0 h 256"/>
                <a:gd name="T4" fmla="*/ 576 w 1152"/>
                <a:gd name="T5" fmla="*/ 0 h 256"/>
                <a:gd name="T6" fmla="*/ 1152 w 1152"/>
                <a:gd name="T7" fmla="*/ 128 h 256"/>
                <a:gd name="T8" fmla="*/ 1152 w 1152"/>
                <a:gd name="T9" fmla="*/ 128 h 256"/>
                <a:gd name="T10" fmla="*/ 1152 w 1152"/>
                <a:gd name="T11" fmla="*/ 128 h 256"/>
                <a:gd name="T12" fmla="*/ 576 w 1152"/>
                <a:gd name="T13" fmla="*/ 256 h 256"/>
                <a:gd name="T14" fmla="*/ 576 w 1152"/>
                <a:gd name="T15" fmla="*/ 256 h 256"/>
                <a:gd name="T16" fmla="*/ 576 w 1152"/>
                <a:gd name="T17" fmla="*/ 256 h 256"/>
                <a:gd name="T18" fmla="*/ 0 w 1152"/>
                <a:gd name="T19" fmla="*/ 128 h 256"/>
                <a:gd name="T20" fmla="*/ 0 w 1152"/>
                <a:gd name="T21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2" h="256">
                  <a:moveTo>
                    <a:pt x="0" y="128"/>
                  </a:moveTo>
                  <a:cubicBezTo>
                    <a:pt x="0" y="58"/>
                    <a:pt x="258" y="0"/>
                    <a:pt x="576" y="0"/>
                  </a:cubicBezTo>
                  <a:lnTo>
                    <a:pt x="576" y="0"/>
                  </a:lnTo>
                  <a:cubicBezTo>
                    <a:pt x="895" y="0"/>
                    <a:pt x="1152" y="58"/>
                    <a:pt x="1152" y="128"/>
                  </a:cubicBezTo>
                  <a:cubicBezTo>
                    <a:pt x="1152" y="128"/>
                    <a:pt x="1152" y="128"/>
                    <a:pt x="1152" y="128"/>
                  </a:cubicBezTo>
                  <a:lnTo>
                    <a:pt x="1152" y="128"/>
                  </a:lnTo>
                  <a:cubicBezTo>
                    <a:pt x="1152" y="199"/>
                    <a:pt x="895" y="256"/>
                    <a:pt x="576" y="256"/>
                  </a:cubicBezTo>
                  <a:cubicBezTo>
                    <a:pt x="576" y="256"/>
                    <a:pt x="576" y="256"/>
                    <a:pt x="576" y="256"/>
                  </a:cubicBezTo>
                  <a:lnTo>
                    <a:pt x="576" y="256"/>
                  </a:lnTo>
                  <a:cubicBezTo>
                    <a:pt x="258" y="256"/>
                    <a:pt x="0" y="199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lose/>
                </a:path>
              </a:pathLst>
            </a:custGeom>
            <a:solidFill>
              <a:srgbClr val="77933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Freeform 28"/>
            <p:cNvSpPr>
              <a:spLocks noEditPoints="1"/>
            </p:cNvSpPr>
            <p:nvPr/>
          </p:nvSpPr>
          <p:spPr bwMode="auto">
            <a:xfrm>
              <a:off x="392113" y="2181225"/>
              <a:ext cx="1074738" cy="249238"/>
            </a:xfrm>
            <a:custGeom>
              <a:avLst/>
              <a:gdLst>
                <a:gd name="T0" fmla="*/ 1 w 1169"/>
                <a:gd name="T1" fmla="*/ 135 h 272"/>
                <a:gd name="T2" fmla="*/ 5 w 1169"/>
                <a:gd name="T3" fmla="*/ 119 h 272"/>
                <a:gd name="T4" fmla="*/ 16 w 1169"/>
                <a:gd name="T5" fmla="*/ 104 h 272"/>
                <a:gd name="T6" fmla="*/ 51 w 1169"/>
                <a:gd name="T7" fmla="*/ 79 h 272"/>
                <a:gd name="T8" fmla="*/ 175 w 1169"/>
                <a:gd name="T9" fmla="*/ 39 h 272"/>
                <a:gd name="T10" fmla="*/ 359 w 1169"/>
                <a:gd name="T11" fmla="*/ 11 h 272"/>
                <a:gd name="T12" fmla="*/ 584 w 1169"/>
                <a:gd name="T13" fmla="*/ 0 h 272"/>
                <a:gd name="T14" fmla="*/ 810 w 1169"/>
                <a:gd name="T15" fmla="*/ 10 h 272"/>
                <a:gd name="T16" fmla="*/ 994 w 1169"/>
                <a:gd name="T17" fmla="*/ 39 h 272"/>
                <a:gd name="T18" fmla="*/ 1118 w 1169"/>
                <a:gd name="T19" fmla="*/ 79 h 272"/>
                <a:gd name="T20" fmla="*/ 1153 w 1169"/>
                <a:gd name="T21" fmla="*/ 104 h 272"/>
                <a:gd name="T22" fmla="*/ 1164 w 1169"/>
                <a:gd name="T23" fmla="*/ 119 h 272"/>
                <a:gd name="T24" fmla="*/ 1168 w 1169"/>
                <a:gd name="T25" fmla="*/ 135 h 272"/>
                <a:gd name="T26" fmla="*/ 1165 w 1169"/>
                <a:gd name="T27" fmla="*/ 151 h 272"/>
                <a:gd name="T28" fmla="*/ 1155 w 1169"/>
                <a:gd name="T29" fmla="*/ 167 h 272"/>
                <a:gd name="T30" fmla="*/ 1120 w 1169"/>
                <a:gd name="T31" fmla="*/ 193 h 272"/>
                <a:gd name="T32" fmla="*/ 1066 w 1169"/>
                <a:gd name="T33" fmla="*/ 216 h 272"/>
                <a:gd name="T34" fmla="*/ 908 w 1169"/>
                <a:gd name="T35" fmla="*/ 250 h 272"/>
                <a:gd name="T36" fmla="*/ 701 w 1169"/>
                <a:gd name="T37" fmla="*/ 269 h 272"/>
                <a:gd name="T38" fmla="*/ 468 w 1169"/>
                <a:gd name="T39" fmla="*/ 269 h 272"/>
                <a:gd name="T40" fmla="*/ 261 w 1169"/>
                <a:gd name="T41" fmla="*/ 250 h 272"/>
                <a:gd name="T42" fmla="*/ 104 w 1169"/>
                <a:gd name="T43" fmla="*/ 216 h 272"/>
                <a:gd name="T44" fmla="*/ 49 w 1169"/>
                <a:gd name="T45" fmla="*/ 193 h 272"/>
                <a:gd name="T46" fmla="*/ 14 w 1169"/>
                <a:gd name="T47" fmla="*/ 167 h 272"/>
                <a:gd name="T48" fmla="*/ 4 w 1169"/>
                <a:gd name="T49" fmla="*/ 151 h 272"/>
                <a:gd name="T50" fmla="*/ 19 w 1169"/>
                <a:gd name="T51" fmla="*/ 148 h 272"/>
                <a:gd name="T52" fmla="*/ 27 w 1169"/>
                <a:gd name="T53" fmla="*/ 158 h 272"/>
                <a:gd name="T54" fmla="*/ 58 w 1169"/>
                <a:gd name="T55" fmla="*/ 180 h 272"/>
                <a:gd name="T56" fmla="*/ 109 w 1169"/>
                <a:gd name="T57" fmla="*/ 201 h 272"/>
                <a:gd name="T58" fmla="*/ 263 w 1169"/>
                <a:gd name="T59" fmla="*/ 235 h 272"/>
                <a:gd name="T60" fmla="*/ 469 w 1169"/>
                <a:gd name="T61" fmla="*/ 253 h 272"/>
                <a:gd name="T62" fmla="*/ 700 w 1169"/>
                <a:gd name="T63" fmla="*/ 253 h 272"/>
                <a:gd name="T64" fmla="*/ 905 w 1169"/>
                <a:gd name="T65" fmla="*/ 235 h 272"/>
                <a:gd name="T66" fmla="*/ 1059 w 1169"/>
                <a:gd name="T67" fmla="*/ 201 h 272"/>
                <a:gd name="T68" fmla="*/ 1111 w 1169"/>
                <a:gd name="T69" fmla="*/ 180 h 272"/>
                <a:gd name="T70" fmla="*/ 1142 w 1169"/>
                <a:gd name="T71" fmla="*/ 158 h 272"/>
                <a:gd name="T72" fmla="*/ 1150 w 1169"/>
                <a:gd name="T73" fmla="*/ 148 h 272"/>
                <a:gd name="T74" fmla="*/ 1153 w 1169"/>
                <a:gd name="T75" fmla="*/ 138 h 272"/>
                <a:gd name="T76" fmla="*/ 1151 w 1169"/>
                <a:gd name="T77" fmla="*/ 128 h 272"/>
                <a:gd name="T78" fmla="*/ 1144 w 1169"/>
                <a:gd name="T79" fmla="*/ 117 h 272"/>
                <a:gd name="T80" fmla="*/ 1113 w 1169"/>
                <a:gd name="T81" fmla="*/ 94 h 272"/>
                <a:gd name="T82" fmla="*/ 991 w 1169"/>
                <a:gd name="T83" fmla="*/ 54 h 272"/>
                <a:gd name="T84" fmla="*/ 809 w 1169"/>
                <a:gd name="T85" fmla="*/ 26 h 272"/>
                <a:gd name="T86" fmla="*/ 585 w 1169"/>
                <a:gd name="T87" fmla="*/ 16 h 272"/>
                <a:gd name="T88" fmla="*/ 361 w 1169"/>
                <a:gd name="T89" fmla="*/ 26 h 272"/>
                <a:gd name="T90" fmla="*/ 180 w 1169"/>
                <a:gd name="T91" fmla="*/ 54 h 272"/>
                <a:gd name="T92" fmla="*/ 56 w 1169"/>
                <a:gd name="T93" fmla="*/ 94 h 272"/>
                <a:gd name="T94" fmla="*/ 25 w 1169"/>
                <a:gd name="T95" fmla="*/ 117 h 272"/>
                <a:gd name="T96" fmla="*/ 18 w 1169"/>
                <a:gd name="T97" fmla="*/ 128 h 272"/>
                <a:gd name="T98" fmla="*/ 16 w 1169"/>
                <a:gd name="T99" fmla="*/ 138 h 272"/>
                <a:gd name="T100" fmla="*/ 19 w 1169"/>
                <a:gd name="T101" fmla="*/ 14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9" h="272">
                  <a:moveTo>
                    <a:pt x="1" y="138"/>
                  </a:moveTo>
                  <a:cubicBezTo>
                    <a:pt x="0" y="137"/>
                    <a:pt x="0" y="136"/>
                    <a:pt x="1" y="135"/>
                  </a:cubicBezTo>
                  <a:lnTo>
                    <a:pt x="4" y="122"/>
                  </a:lnTo>
                  <a:cubicBezTo>
                    <a:pt x="4" y="121"/>
                    <a:pt x="4" y="120"/>
                    <a:pt x="5" y="119"/>
                  </a:cubicBezTo>
                  <a:lnTo>
                    <a:pt x="14" y="106"/>
                  </a:lnTo>
                  <a:cubicBezTo>
                    <a:pt x="14" y="105"/>
                    <a:pt x="15" y="105"/>
                    <a:pt x="16" y="104"/>
                  </a:cubicBezTo>
                  <a:lnTo>
                    <a:pt x="49" y="80"/>
                  </a:lnTo>
                  <a:cubicBezTo>
                    <a:pt x="49" y="80"/>
                    <a:pt x="50" y="79"/>
                    <a:pt x="51" y="79"/>
                  </a:cubicBezTo>
                  <a:lnTo>
                    <a:pt x="104" y="58"/>
                  </a:lnTo>
                  <a:lnTo>
                    <a:pt x="175" y="39"/>
                  </a:lnTo>
                  <a:lnTo>
                    <a:pt x="261" y="23"/>
                  </a:lnTo>
                  <a:lnTo>
                    <a:pt x="359" y="11"/>
                  </a:lnTo>
                  <a:lnTo>
                    <a:pt x="468" y="3"/>
                  </a:lnTo>
                  <a:lnTo>
                    <a:pt x="584" y="0"/>
                  </a:lnTo>
                  <a:lnTo>
                    <a:pt x="701" y="3"/>
                  </a:lnTo>
                  <a:lnTo>
                    <a:pt x="810" y="10"/>
                  </a:lnTo>
                  <a:lnTo>
                    <a:pt x="907" y="23"/>
                  </a:lnTo>
                  <a:lnTo>
                    <a:pt x="994" y="39"/>
                  </a:lnTo>
                  <a:lnTo>
                    <a:pt x="1065" y="58"/>
                  </a:lnTo>
                  <a:lnTo>
                    <a:pt x="1118" y="79"/>
                  </a:lnTo>
                  <a:cubicBezTo>
                    <a:pt x="1119" y="79"/>
                    <a:pt x="1120" y="80"/>
                    <a:pt x="1120" y="80"/>
                  </a:cubicBezTo>
                  <a:lnTo>
                    <a:pt x="1153" y="104"/>
                  </a:lnTo>
                  <a:cubicBezTo>
                    <a:pt x="1154" y="105"/>
                    <a:pt x="1155" y="105"/>
                    <a:pt x="1155" y="106"/>
                  </a:cubicBezTo>
                  <a:lnTo>
                    <a:pt x="1164" y="119"/>
                  </a:lnTo>
                  <a:cubicBezTo>
                    <a:pt x="1165" y="120"/>
                    <a:pt x="1165" y="121"/>
                    <a:pt x="1165" y="122"/>
                  </a:cubicBezTo>
                  <a:lnTo>
                    <a:pt x="1168" y="135"/>
                  </a:lnTo>
                  <a:cubicBezTo>
                    <a:pt x="1169" y="136"/>
                    <a:pt x="1169" y="137"/>
                    <a:pt x="1168" y="138"/>
                  </a:cubicBezTo>
                  <a:lnTo>
                    <a:pt x="1165" y="151"/>
                  </a:lnTo>
                  <a:cubicBezTo>
                    <a:pt x="1165" y="152"/>
                    <a:pt x="1165" y="153"/>
                    <a:pt x="1164" y="154"/>
                  </a:cubicBezTo>
                  <a:lnTo>
                    <a:pt x="1155" y="167"/>
                  </a:lnTo>
                  <a:cubicBezTo>
                    <a:pt x="1155" y="168"/>
                    <a:pt x="1154" y="168"/>
                    <a:pt x="1153" y="169"/>
                  </a:cubicBezTo>
                  <a:lnTo>
                    <a:pt x="1120" y="193"/>
                  </a:lnTo>
                  <a:cubicBezTo>
                    <a:pt x="1120" y="193"/>
                    <a:pt x="1119" y="194"/>
                    <a:pt x="1119" y="194"/>
                  </a:cubicBezTo>
                  <a:lnTo>
                    <a:pt x="1066" y="216"/>
                  </a:lnTo>
                  <a:lnTo>
                    <a:pt x="995" y="235"/>
                  </a:lnTo>
                  <a:lnTo>
                    <a:pt x="908" y="250"/>
                  </a:lnTo>
                  <a:lnTo>
                    <a:pt x="810" y="262"/>
                  </a:lnTo>
                  <a:lnTo>
                    <a:pt x="701" y="269"/>
                  </a:lnTo>
                  <a:lnTo>
                    <a:pt x="585" y="272"/>
                  </a:lnTo>
                  <a:lnTo>
                    <a:pt x="468" y="269"/>
                  </a:lnTo>
                  <a:lnTo>
                    <a:pt x="360" y="262"/>
                  </a:lnTo>
                  <a:lnTo>
                    <a:pt x="261" y="250"/>
                  </a:lnTo>
                  <a:lnTo>
                    <a:pt x="176" y="235"/>
                  </a:lnTo>
                  <a:lnTo>
                    <a:pt x="104" y="216"/>
                  </a:lnTo>
                  <a:lnTo>
                    <a:pt x="50" y="194"/>
                  </a:lnTo>
                  <a:cubicBezTo>
                    <a:pt x="50" y="194"/>
                    <a:pt x="49" y="193"/>
                    <a:pt x="49" y="193"/>
                  </a:cubicBezTo>
                  <a:lnTo>
                    <a:pt x="16" y="169"/>
                  </a:lnTo>
                  <a:cubicBezTo>
                    <a:pt x="15" y="168"/>
                    <a:pt x="14" y="168"/>
                    <a:pt x="14" y="167"/>
                  </a:cubicBezTo>
                  <a:lnTo>
                    <a:pt x="5" y="154"/>
                  </a:lnTo>
                  <a:cubicBezTo>
                    <a:pt x="4" y="153"/>
                    <a:pt x="4" y="152"/>
                    <a:pt x="4" y="151"/>
                  </a:cubicBezTo>
                  <a:lnTo>
                    <a:pt x="1" y="138"/>
                  </a:lnTo>
                  <a:close/>
                  <a:moveTo>
                    <a:pt x="19" y="148"/>
                  </a:moveTo>
                  <a:lnTo>
                    <a:pt x="18" y="145"/>
                  </a:lnTo>
                  <a:lnTo>
                    <a:pt x="27" y="158"/>
                  </a:lnTo>
                  <a:lnTo>
                    <a:pt x="25" y="156"/>
                  </a:lnTo>
                  <a:lnTo>
                    <a:pt x="58" y="180"/>
                  </a:lnTo>
                  <a:lnTo>
                    <a:pt x="57" y="179"/>
                  </a:lnTo>
                  <a:lnTo>
                    <a:pt x="109" y="201"/>
                  </a:lnTo>
                  <a:lnTo>
                    <a:pt x="179" y="220"/>
                  </a:lnTo>
                  <a:lnTo>
                    <a:pt x="263" y="235"/>
                  </a:lnTo>
                  <a:lnTo>
                    <a:pt x="361" y="246"/>
                  </a:lnTo>
                  <a:lnTo>
                    <a:pt x="469" y="253"/>
                  </a:lnTo>
                  <a:lnTo>
                    <a:pt x="584" y="256"/>
                  </a:lnTo>
                  <a:lnTo>
                    <a:pt x="700" y="253"/>
                  </a:lnTo>
                  <a:lnTo>
                    <a:pt x="808" y="247"/>
                  </a:lnTo>
                  <a:lnTo>
                    <a:pt x="905" y="235"/>
                  </a:lnTo>
                  <a:lnTo>
                    <a:pt x="990" y="220"/>
                  </a:lnTo>
                  <a:lnTo>
                    <a:pt x="1059" y="201"/>
                  </a:lnTo>
                  <a:lnTo>
                    <a:pt x="1112" y="179"/>
                  </a:lnTo>
                  <a:lnTo>
                    <a:pt x="1111" y="180"/>
                  </a:lnTo>
                  <a:lnTo>
                    <a:pt x="1144" y="156"/>
                  </a:lnTo>
                  <a:lnTo>
                    <a:pt x="1142" y="158"/>
                  </a:lnTo>
                  <a:lnTo>
                    <a:pt x="1151" y="145"/>
                  </a:lnTo>
                  <a:lnTo>
                    <a:pt x="1150" y="148"/>
                  </a:lnTo>
                  <a:lnTo>
                    <a:pt x="1153" y="135"/>
                  </a:lnTo>
                  <a:lnTo>
                    <a:pt x="1153" y="138"/>
                  </a:lnTo>
                  <a:lnTo>
                    <a:pt x="1150" y="125"/>
                  </a:lnTo>
                  <a:lnTo>
                    <a:pt x="1151" y="128"/>
                  </a:lnTo>
                  <a:lnTo>
                    <a:pt x="1142" y="115"/>
                  </a:lnTo>
                  <a:lnTo>
                    <a:pt x="1144" y="117"/>
                  </a:lnTo>
                  <a:lnTo>
                    <a:pt x="1111" y="93"/>
                  </a:lnTo>
                  <a:lnTo>
                    <a:pt x="1113" y="94"/>
                  </a:lnTo>
                  <a:lnTo>
                    <a:pt x="1060" y="73"/>
                  </a:lnTo>
                  <a:lnTo>
                    <a:pt x="991" y="54"/>
                  </a:lnTo>
                  <a:lnTo>
                    <a:pt x="905" y="38"/>
                  </a:lnTo>
                  <a:lnTo>
                    <a:pt x="809" y="26"/>
                  </a:lnTo>
                  <a:lnTo>
                    <a:pt x="700" y="19"/>
                  </a:lnTo>
                  <a:lnTo>
                    <a:pt x="585" y="16"/>
                  </a:lnTo>
                  <a:lnTo>
                    <a:pt x="469" y="19"/>
                  </a:lnTo>
                  <a:lnTo>
                    <a:pt x="361" y="26"/>
                  </a:lnTo>
                  <a:lnTo>
                    <a:pt x="264" y="38"/>
                  </a:lnTo>
                  <a:lnTo>
                    <a:pt x="180" y="54"/>
                  </a:lnTo>
                  <a:lnTo>
                    <a:pt x="109" y="73"/>
                  </a:lnTo>
                  <a:lnTo>
                    <a:pt x="56" y="94"/>
                  </a:lnTo>
                  <a:lnTo>
                    <a:pt x="58" y="93"/>
                  </a:lnTo>
                  <a:lnTo>
                    <a:pt x="25" y="117"/>
                  </a:lnTo>
                  <a:lnTo>
                    <a:pt x="27" y="115"/>
                  </a:lnTo>
                  <a:lnTo>
                    <a:pt x="18" y="128"/>
                  </a:lnTo>
                  <a:lnTo>
                    <a:pt x="19" y="125"/>
                  </a:lnTo>
                  <a:lnTo>
                    <a:pt x="16" y="138"/>
                  </a:lnTo>
                  <a:lnTo>
                    <a:pt x="16" y="135"/>
                  </a:lnTo>
                  <a:lnTo>
                    <a:pt x="19" y="148"/>
                  </a:lnTo>
                  <a:close/>
                </a:path>
              </a:pathLst>
            </a:cu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Rectangle 29"/>
            <p:cNvSpPr>
              <a:spLocks noChangeArrowheads="1"/>
            </p:cNvSpPr>
            <p:nvPr/>
          </p:nvSpPr>
          <p:spPr bwMode="auto">
            <a:xfrm>
              <a:off x="400051" y="2189163"/>
              <a:ext cx="1058863" cy="117475"/>
            </a:xfrm>
            <a:prstGeom prst="rect">
              <a:avLst/>
            </a:prstGeom>
            <a:solidFill>
              <a:srgbClr val="779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Freeform 30"/>
            <p:cNvSpPr>
              <a:spLocks noEditPoints="1"/>
            </p:cNvSpPr>
            <p:nvPr/>
          </p:nvSpPr>
          <p:spPr bwMode="auto">
            <a:xfrm>
              <a:off x="392113" y="2181225"/>
              <a:ext cx="1074738" cy="131763"/>
            </a:xfrm>
            <a:custGeom>
              <a:avLst/>
              <a:gdLst>
                <a:gd name="T0" fmla="*/ 0 w 677"/>
                <a:gd name="T1" fmla="*/ 0 h 83"/>
                <a:gd name="T2" fmla="*/ 677 w 677"/>
                <a:gd name="T3" fmla="*/ 0 h 83"/>
                <a:gd name="T4" fmla="*/ 677 w 677"/>
                <a:gd name="T5" fmla="*/ 83 h 83"/>
                <a:gd name="T6" fmla="*/ 0 w 677"/>
                <a:gd name="T7" fmla="*/ 83 h 83"/>
                <a:gd name="T8" fmla="*/ 0 w 677"/>
                <a:gd name="T9" fmla="*/ 0 h 83"/>
                <a:gd name="T10" fmla="*/ 9 w 677"/>
                <a:gd name="T11" fmla="*/ 79 h 83"/>
                <a:gd name="T12" fmla="*/ 5 w 677"/>
                <a:gd name="T13" fmla="*/ 74 h 83"/>
                <a:gd name="T14" fmla="*/ 672 w 677"/>
                <a:gd name="T15" fmla="*/ 74 h 83"/>
                <a:gd name="T16" fmla="*/ 667 w 677"/>
                <a:gd name="T17" fmla="*/ 79 h 83"/>
                <a:gd name="T18" fmla="*/ 667 w 677"/>
                <a:gd name="T19" fmla="*/ 5 h 83"/>
                <a:gd name="T20" fmla="*/ 672 w 677"/>
                <a:gd name="T21" fmla="*/ 9 h 83"/>
                <a:gd name="T22" fmla="*/ 5 w 677"/>
                <a:gd name="T23" fmla="*/ 9 h 83"/>
                <a:gd name="T24" fmla="*/ 9 w 677"/>
                <a:gd name="T25" fmla="*/ 5 h 83"/>
                <a:gd name="T26" fmla="*/ 9 w 677"/>
                <a:gd name="T27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7" h="83">
                  <a:moveTo>
                    <a:pt x="0" y="0"/>
                  </a:moveTo>
                  <a:lnTo>
                    <a:pt x="677" y="0"/>
                  </a:lnTo>
                  <a:lnTo>
                    <a:pt x="6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9" y="79"/>
                  </a:moveTo>
                  <a:lnTo>
                    <a:pt x="5" y="74"/>
                  </a:lnTo>
                  <a:lnTo>
                    <a:pt x="672" y="74"/>
                  </a:lnTo>
                  <a:lnTo>
                    <a:pt x="667" y="79"/>
                  </a:lnTo>
                  <a:lnTo>
                    <a:pt x="667" y="5"/>
                  </a:lnTo>
                  <a:lnTo>
                    <a:pt x="672" y="9"/>
                  </a:lnTo>
                  <a:lnTo>
                    <a:pt x="5" y="9"/>
                  </a:lnTo>
                  <a:lnTo>
                    <a:pt x="9" y="5"/>
                  </a:lnTo>
                  <a:lnTo>
                    <a:pt x="9" y="79"/>
                  </a:lnTo>
                  <a:close/>
                </a:path>
              </a:pathLst>
            </a:custGeom>
            <a:solidFill>
              <a:srgbClr val="77933C"/>
            </a:solidFill>
            <a:ln w="1" cap="flat">
              <a:solidFill>
                <a:srgbClr val="77933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Freeform 31"/>
            <p:cNvSpPr>
              <a:spLocks/>
            </p:cNvSpPr>
            <p:nvPr/>
          </p:nvSpPr>
          <p:spPr bwMode="auto">
            <a:xfrm>
              <a:off x="400051" y="2071688"/>
              <a:ext cx="1058863" cy="234950"/>
            </a:xfrm>
            <a:custGeom>
              <a:avLst/>
              <a:gdLst>
                <a:gd name="T0" fmla="*/ 0 w 1152"/>
                <a:gd name="T1" fmla="*/ 128 h 256"/>
                <a:gd name="T2" fmla="*/ 576 w 1152"/>
                <a:gd name="T3" fmla="*/ 0 h 256"/>
                <a:gd name="T4" fmla="*/ 576 w 1152"/>
                <a:gd name="T5" fmla="*/ 0 h 256"/>
                <a:gd name="T6" fmla="*/ 1152 w 1152"/>
                <a:gd name="T7" fmla="*/ 128 h 256"/>
                <a:gd name="T8" fmla="*/ 1152 w 1152"/>
                <a:gd name="T9" fmla="*/ 128 h 256"/>
                <a:gd name="T10" fmla="*/ 1152 w 1152"/>
                <a:gd name="T11" fmla="*/ 128 h 256"/>
                <a:gd name="T12" fmla="*/ 576 w 1152"/>
                <a:gd name="T13" fmla="*/ 256 h 256"/>
                <a:gd name="T14" fmla="*/ 576 w 1152"/>
                <a:gd name="T15" fmla="*/ 256 h 256"/>
                <a:gd name="T16" fmla="*/ 576 w 1152"/>
                <a:gd name="T17" fmla="*/ 256 h 256"/>
                <a:gd name="T18" fmla="*/ 0 w 1152"/>
                <a:gd name="T19" fmla="*/ 128 h 256"/>
                <a:gd name="T20" fmla="*/ 0 w 1152"/>
                <a:gd name="T21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2" h="256">
                  <a:moveTo>
                    <a:pt x="0" y="128"/>
                  </a:moveTo>
                  <a:cubicBezTo>
                    <a:pt x="0" y="58"/>
                    <a:pt x="258" y="0"/>
                    <a:pt x="576" y="0"/>
                  </a:cubicBezTo>
                  <a:lnTo>
                    <a:pt x="576" y="0"/>
                  </a:lnTo>
                  <a:cubicBezTo>
                    <a:pt x="895" y="0"/>
                    <a:pt x="1152" y="58"/>
                    <a:pt x="1152" y="128"/>
                  </a:cubicBezTo>
                  <a:cubicBezTo>
                    <a:pt x="1152" y="128"/>
                    <a:pt x="1152" y="128"/>
                    <a:pt x="1152" y="128"/>
                  </a:cubicBezTo>
                  <a:lnTo>
                    <a:pt x="1152" y="128"/>
                  </a:lnTo>
                  <a:cubicBezTo>
                    <a:pt x="1152" y="199"/>
                    <a:pt x="895" y="256"/>
                    <a:pt x="576" y="256"/>
                  </a:cubicBezTo>
                  <a:cubicBezTo>
                    <a:pt x="576" y="256"/>
                    <a:pt x="576" y="256"/>
                    <a:pt x="576" y="256"/>
                  </a:cubicBezTo>
                  <a:lnTo>
                    <a:pt x="576" y="256"/>
                  </a:lnTo>
                  <a:cubicBezTo>
                    <a:pt x="258" y="256"/>
                    <a:pt x="0" y="199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lose/>
                </a:path>
              </a:pathLst>
            </a:custGeom>
            <a:solidFill>
              <a:srgbClr val="77933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Freeform 32"/>
            <p:cNvSpPr>
              <a:spLocks noEditPoints="1"/>
            </p:cNvSpPr>
            <p:nvPr/>
          </p:nvSpPr>
          <p:spPr bwMode="auto">
            <a:xfrm>
              <a:off x="392113" y="2063750"/>
              <a:ext cx="1074738" cy="249238"/>
            </a:xfrm>
            <a:custGeom>
              <a:avLst/>
              <a:gdLst>
                <a:gd name="T0" fmla="*/ 1 w 1169"/>
                <a:gd name="T1" fmla="*/ 135 h 272"/>
                <a:gd name="T2" fmla="*/ 5 w 1169"/>
                <a:gd name="T3" fmla="*/ 119 h 272"/>
                <a:gd name="T4" fmla="*/ 16 w 1169"/>
                <a:gd name="T5" fmla="*/ 104 h 272"/>
                <a:gd name="T6" fmla="*/ 51 w 1169"/>
                <a:gd name="T7" fmla="*/ 79 h 272"/>
                <a:gd name="T8" fmla="*/ 175 w 1169"/>
                <a:gd name="T9" fmla="*/ 39 h 272"/>
                <a:gd name="T10" fmla="*/ 359 w 1169"/>
                <a:gd name="T11" fmla="*/ 11 h 272"/>
                <a:gd name="T12" fmla="*/ 584 w 1169"/>
                <a:gd name="T13" fmla="*/ 0 h 272"/>
                <a:gd name="T14" fmla="*/ 810 w 1169"/>
                <a:gd name="T15" fmla="*/ 10 h 272"/>
                <a:gd name="T16" fmla="*/ 994 w 1169"/>
                <a:gd name="T17" fmla="*/ 39 h 272"/>
                <a:gd name="T18" fmla="*/ 1118 w 1169"/>
                <a:gd name="T19" fmla="*/ 79 h 272"/>
                <a:gd name="T20" fmla="*/ 1153 w 1169"/>
                <a:gd name="T21" fmla="*/ 104 h 272"/>
                <a:gd name="T22" fmla="*/ 1164 w 1169"/>
                <a:gd name="T23" fmla="*/ 119 h 272"/>
                <a:gd name="T24" fmla="*/ 1168 w 1169"/>
                <a:gd name="T25" fmla="*/ 135 h 272"/>
                <a:gd name="T26" fmla="*/ 1165 w 1169"/>
                <a:gd name="T27" fmla="*/ 151 h 272"/>
                <a:gd name="T28" fmla="*/ 1155 w 1169"/>
                <a:gd name="T29" fmla="*/ 167 h 272"/>
                <a:gd name="T30" fmla="*/ 1120 w 1169"/>
                <a:gd name="T31" fmla="*/ 193 h 272"/>
                <a:gd name="T32" fmla="*/ 1066 w 1169"/>
                <a:gd name="T33" fmla="*/ 216 h 272"/>
                <a:gd name="T34" fmla="*/ 908 w 1169"/>
                <a:gd name="T35" fmla="*/ 250 h 272"/>
                <a:gd name="T36" fmla="*/ 701 w 1169"/>
                <a:gd name="T37" fmla="*/ 269 h 272"/>
                <a:gd name="T38" fmla="*/ 468 w 1169"/>
                <a:gd name="T39" fmla="*/ 269 h 272"/>
                <a:gd name="T40" fmla="*/ 261 w 1169"/>
                <a:gd name="T41" fmla="*/ 250 h 272"/>
                <a:gd name="T42" fmla="*/ 104 w 1169"/>
                <a:gd name="T43" fmla="*/ 216 h 272"/>
                <a:gd name="T44" fmla="*/ 49 w 1169"/>
                <a:gd name="T45" fmla="*/ 193 h 272"/>
                <a:gd name="T46" fmla="*/ 14 w 1169"/>
                <a:gd name="T47" fmla="*/ 167 h 272"/>
                <a:gd name="T48" fmla="*/ 4 w 1169"/>
                <a:gd name="T49" fmla="*/ 151 h 272"/>
                <a:gd name="T50" fmla="*/ 19 w 1169"/>
                <a:gd name="T51" fmla="*/ 148 h 272"/>
                <a:gd name="T52" fmla="*/ 27 w 1169"/>
                <a:gd name="T53" fmla="*/ 158 h 272"/>
                <a:gd name="T54" fmla="*/ 58 w 1169"/>
                <a:gd name="T55" fmla="*/ 180 h 272"/>
                <a:gd name="T56" fmla="*/ 109 w 1169"/>
                <a:gd name="T57" fmla="*/ 201 h 272"/>
                <a:gd name="T58" fmla="*/ 263 w 1169"/>
                <a:gd name="T59" fmla="*/ 235 h 272"/>
                <a:gd name="T60" fmla="*/ 469 w 1169"/>
                <a:gd name="T61" fmla="*/ 253 h 272"/>
                <a:gd name="T62" fmla="*/ 700 w 1169"/>
                <a:gd name="T63" fmla="*/ 253 h 272"/>
                <a:gd name="T64" fmla="*/ 905 w 1169"/>
                <a:gd name="T65" fmla="*/ 235 h 272"/>
                <a:gd name="T66" fmla="*/ 1059 w 1169"/>
                <a:gd name="T67" fmla="*/ 201 h 272"/>
                <a:gd name="T68" fmla="*/ 1111 w 1169"/>
                <a:gd name="T69" fmla="*/ 180 h 272"/>
                <a:gd name="T70" fmla="*/ 1142 w 1169"/>
                <a:gd name="T71" fmla="*/ 158 h 272"/>
                <a:gd name="T72" fmla="*/ 1150 w 1169"/>
                <a:gd name="T73" fmla="*/ 148 h 272"/>
                <a:gd name="T74" fmla="*/ 1153 w 1169"/>
                <a:gd name="T75" fmla="*/ 138 h 272"/>
                <a:gd name="T76" fmla="*/ 1151 w 1169"/>
                <a:gd name="T77" fmla="*/ 128 h 272"/>
                <a:gd name="T78" fmla="*/ 1144 w 1169"/>
                <a:gd name="T79" fmla="*/ 117 h 272"/>
                <a:gd name="T80" fmla="*/ 1113 w 1169"/>
                <a:gd name="T81" fmla="*/ 94 h 272"/>
                <a:gd name="T82" fmla="*/ 991 w 1169"/>
                <a:gd name="T83" fmla="*/ 54 h 272"/>
                <a:gd name="T84" fmla="*/ 809 w 1169"/>
                <a:gd name="T85" fmla="*/ 26 h 272"/>
                <a:gd name="T86" fmla="*/ 585 w 1169"/>
                <a:gd name="T87" fmla="*/ 16 h 272"/>
                <a:gd name="T88" fmla="*/ 361 w 1169"/>
                <a:gd name="T89" fmla="*/ 26 h 272"/>
                <a:gd name="T90" fmla="*/ 180 w 1169"/>
                <a:gd name="T91" fmla="*/ 54 h 272"/>
                <a:gd name="T92" fmla="*/ 56 w 1169"/>
                <a:gd name="T93" fmla="*/ 94 h 272"/>
                <a:gd name="T94" fmla="*/ 25 w 1169"/>
                <a:gd name="T95" fmla="*/ 117 h 272"/>
                <a:gd name="T96" fmla="*/ 18 w 1169"/>
                <a:gd name="T97" fmla="*/ 128 h 272"/>
                <a:gd name="T98" fmla="*/ 16 w 1169"/>
                <a:gd name="T99" fmla="*/ 138 h 272"/>
                <a:gd name="T100" fmla="*/ 19 w 1169"/>
                <a:gd name="T101" fmla="*/ 14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9" h="272">
                  <a:moveTo>
                    <a:pt x="1" y="138"/>
                  </a:moveTo>
                  <a:cubicBezTo>
                    <a:pt x="0" y="137"/>
                    <a:pt x="0" y="136"/>
                    <a:pt x="1" y="135"/>
                  </a:cubicBezTo>
                  <a:lnTo>
                    <a:pt x="4" y="122"/>
                  </a:lnTo>
                  <a:cubicBezTo>
                    <a:pt x="4" y="121"/>
                    <a:pt x="4" y="120"/>
                    <a:pt x="5" y="119"/>
                  </a:cubicBezTo>
                  <a:lnTo>
                    <a:pt x="14" y="106"/>
                  </a:lnTo>
                  <a:cubicBezTo>
                    <a:pt x="14" y="105"/>
                    <a:pt x="15" y="105"/>
                    <a:pt x="16" y="104"/>
                  </a:cubicBezTo>
                  <a:lnTo>
                    <a:pt x="49" y="80"/>
                  </a:lnTo>
                  <a:cubicBezTo>
                    <a:pt x="49" y="80"/>
                    <a:pt x="50" y="79"/>
                    <a:pt x="51" y="79"/>
                  </a:cubicBezTo>
                  <a:lnTo>
                    <a:pt x="104" y="58"/>
                  </a:lnTo>
                  <a:lnTo>
                    <a:pt x="175" y="39"/>
                  </a:lnTo>
                  <a:lnTo>
                    <a:pt x="261" y="23"/>
                  </a:lnTo>
                  <a:lnTo>
                    <a:pt x="359" y="11"/>
                  </a:lnTo>
                  <a:lnTo>
                    <a:pt x="468" y="3"/>
                  </a:lnTo>
                  <a:lnTo>
                    <a:pt x="584" y="0"/>
                  </a:lnTo>
                  <a:lnTo>
                    <a:pt x="701" y="3"/>
                  </a:lnTo>
                  <a:lnTo>
                    <a:pt x="810" y="10"/>
                  </a:lnTo>
                  <a:lnTo>
                    <a:pt x="907" y="23"/>
                  </a:lnTo>
                  <a:lnTo>
                    <a:pt x="994" y="39"/>
                  </a:lnTo>
                  <a:lnTo>
                    <a:pt x="1065" y="58"/>
                  </a:lnTo>
                  <a:lnTo>
                    <a:pt x="1118" y="79"/>
                  </a:lnTo>
                  <a:cubicBezTo>
                    <a:pt x="1119" y="79"/>
                    <a:pt x="1120" y="80"/>
                    <a:pt x="1120" y="80"/>
                  </a:cubicBezTo>
                  <a:lnTo>
                    <a:pt x="1153" y="104"/>
                  </a:lnTo>
                  <a:cubicBezTo>
                    <a:pt x="1154" y="105"/>
                    <a:pt x="1155" y="105"/>
                    <a:pt x="1155" y="106"/>
                  </a:cubicBezTo>
                  <a:lnTo>
                    <a:pt x="1164" y="119"/>
                  </a:lnTo>
                  <a:cubicBezTo>
                    <a:pt x="1165" y="120"/>
                    <a:pt x="1165" y="121"/>
                    <a:pt x="1165" y="122"/>
                  </a:cubicBezTo>
                  <a:lnTo>
                    <a:pt x="1168" y="135"/>
                  </a:lnTo>
                  <a:cubicBezTo>
                    <a:pt x="1169" y="136"/>
                    <a:pt x="1169" y="137"/>
                    <a:pt x="1168" y="138"/>
                  </a:cubicBezTo>
                  <a:lnTo>
                    <a:pt x="1165" y="151"/>
                  </a:lnTo>
                  <a:cubicBezTo>
                    <a:pt x="1165" y="152"/>
                    <a:pt x="1165" y="153"/>
                    <a:pt x="1164" y="154"/>
                  </a:cubicBezTo>
                  <a:lnTo>
                    <a:pt x="1155" y="167"/>
                  </a:lnTo>
                  <a:cubicBezTo>
                    <a:pt x="1155" y="168"/>
                    <a:pt x="1154" y="168"/>
                    <a:pt x="1153" y="169"/>
                  </a:cubicBezTo>
                  <a:lnTo>
                    <a:pt x="1120" y="193"/>
                  </a:lnTo>
                  <a:cubicBezTo>
                    <a:pt x="1120" y="193"/>
                    <a:pt x="1119" y="194"/>
                    <a:pt x="1119" y="194"/>
                  </a:cubicBezTo>
                  <a:lnTo>
                    <a:pt x="1066" y="216"/>
                  </a:lnTo>
                  <a:lnTo>
                    <a:pt x="995" y="235"/>
                  </a:lnTo>
                  <a:lnTo>
                    <a:pt x="908" y="250"/>
                  </a:lnTo>
                  <a:lnTo>
                    <a:pt x="810" y="262"/>
                  </a:lnTo>
                  <a:lnTo>
                    <a:pt x="701" y="269"/>
                  </a:lnTo>
                  <a:lnTo>
                    <a:pt x="585" y="272"/>
                  </a:lnTo>
                  <a:lnTo>
                    <a:pt x="468" y="269"/>
                  </a:lnTo>
                  <a:lnTo>
                    <a:pt x="360" y="262"/>
                  </a:lnTo>
                  <a:lnTo>
                    <a:pt x="261" y="250"/>
                  </a:lnTo>
                  <a:lnTo>
                    <a:pt x="176" y="235"/>
                  </a:lnTo>
                  <a:lnTo>
                    <a:pt x="104" y="216"/>
                  </a:lnTo>
                  <a:lnTo>
                    <a:pt x="50" y="194"/>
                  </a:lnTo>
                  <a:cubicBezTo>
                    <a:pt x="50" y="194"/>
                    <a:pt x="49" y="193"/>
                    <a:pt x="49" y="193"/>
                  </a:cubicBezTo>
                  <a:lnTo>
                    <a:pt x="16" y="169"/>
                  </a:lnTo>
                  <a:cubicBezTo>
                    <a:pt x="15" y="168"/>
                    <a:pt x="14" y="168"/>
                    <a:pt x="14" y="167"/>
                  </a:cubicBezTo>
                  <a:lnTo>
                    <a:pt x="5" y="154"/>
                  </a:lnTo>
                  <a:cubicBezTo>
                    <a:pt x="4" y="153"/>
                    <a:pt x="4" y="152"/>
                    <a:pt x="4" y="151"/>
                  </a:cubicBezTo>
                  <a:lnTo>
                    <a:pt x="1" y="138"/>
                  </a:lnTo>
                  <a:close/>
                  <a:moveTo>
                    <a:pt x="19" y="148"/>
                  </a:moveTo>
                  <a:lnTo>
                    <a:pt x="18" y="145"/>
                  </a:lnTo>
                  <a:lnTo>
                    <a:pt x="27" y="158"/>
                  </a:lnTo>
                  <a:lnTo>
                    <a:pt x="25" y="156"/>
                  </a:lnTo>
                  <a:lnTo>
                    <a:pt x="58" y="180"/>
                  </a:lnTo>
                  <a:lnTo>
                    <a:pt x="57" y="179"/>
                  </a:lnTo>
                  <a:lnTo>
                    <a:pt x="109" y="201"/>
                  </a:lnTo>
                  <a:lnTo>
                    <a:pt x="179" y="220"/>
                  </a:lnTo>
                  <a:lnTo>
                    <a:pt x="263" y="235"/>
                  </a:lnTo>
                  <a:lnTo>
                    <a:pt x="361" y="246"/>
                  </a:lnTo>
                  <a:lnTo>
                    <a:pt x="469" y="253"/>
                  </a:lnTo>
                  <a:lnTo>
                    <a:pt x="584" y="256"/>
                  </a:lnTo>
                  <a:lnTo>
                    <a:pt x="700" y="253"/>
                  </a:lnTo>
                  <a:lnTo>
                    <a:pt x="808" y="247"/>
                  </a:lnTo>
                  <a:lnTo>
                    <a:pt x="905" y="235"/>
                  </a:lnTo>
                  <a:lnTo>
                    <a:pt x="990" y="220"/>
                  </a:lnTo>
                  <a:lnTo>
                    <a:pt x="1059" y="201"/>
                  </a:lnTo>
                  <a:lnTo>
                    <a:pt x="1112" y="179"/>
                  </a:lnTo>
                  <a:lnTo>
                    <a:pt x="1111" y="180"/>
                  </a:lnTo>
                  <a:lnTo>
                    <a:pt x="1144" y="156"/>
                  </a:lnTo>
                  <a:lnTo>
                    <a:pt x="1142" y="158"/>
                  </a:lnTo>
                  <a:lnTo>
                    <a:pt x="1151" y="145"/>
                  </a:lnTo>
                  <a:lnTo>
                    <a:pt x="1150" y="148"/>
                  </a:lnTo>
                  <a:lnTo>
                    <a:pt x="1153" y="135"/>
                  </a:lnTo>
                  <a:lnTo>
                    <a:pt x="1153" y="138"/>
                  </a:lnTo>
                  <a:lnTo>
                    <a:pt x="1150" y="125"/>
                  </a:lnTo>
                  <a:lnTo>
                    <a:pt x="1151" y="128"/>
                  </a:lnTo>
                  <a:lnTo>
                    <a:pt x="1142" y="115"/>
                  </a:lnTo>
                  <a:lnTo>
                    <a:pt x="1144" y="117"/>
                  </a:lnTo>
                  <a:lnTo>
                    <a:pt x="1111" y="93"/>
                  </a:lnTo>
                  <a:lnTo>
                    <a:pt x="1113" y="94"/>
                  </a:lnTo>
                  <a:lnTo>
                    <a:pt x="1060" y="73"/>
                  </a:lnTo>
                  <a:lnTo>
                    <a:pt x="991" y="54"/>
                  </a:lnTo>
                  <a:lnTo>
                    <a:pt x="905" y="38"/>
                  </a:lnTo>
                  <a:lnTo>
                    <a:pt x="809" y="26"/>
                  </a:lnTo>
                  <a:lnTo>
                    <a:pt x="700" y="19"/>
                  </a:lnTo>
                  <a:lnTo>
                    <a:pt x="585" y="16"/>
                  </a:lnTo>
                  <a:lnTo>
                    <a:pt x="469" y="19"/>
                  </a:lnTo>
                  <a:lnTo>
                    <a:pt x="361" y="26"/>
                  </a:lnTo>
                  <a:lnTo>
                    <a:pt x="264" y="38"/>
                  </a:lnTo>
                  <a:lnTo>
                    <a:pt x="180" y="54"/>
                  </a:lnTo>
                  <a:lnTo>
                    <a:pt x="109" y="73"/>
                  </a:lnTo>
                  <a:lnTo>
                    <a:pt x="56" y="94"/>
                  </a:lnTo>
                  <a:lnTo>
                    <a:pt x="58" y="93"/>
                  </a:lnTo>
                  <a:lnTo>
                    <a:pt x="25" y="117"/>
                  </a:lnTo>
                  <a:lnTo>
                    <a:pt x="27" y="115"/>
                  </a:lnTo>
                  <a:lnTo>
                    <a:pt x="18" y="128"/>
                  </a:lnTo>
                  <a:lnTo>
                    <a:pt x="19" y="125"/>
                  </a:lnTo>
                  <a:lnTo>
                    <a:pt x="16" y="138"/>
                  </a:lnTo>
                  <a:lnTo>
                    <a:pt x="16" y="135"/>
                  </a:lnTo>
                  <a:lnTo>
                    <a:pt x="19" y="148"/>
                  </a:lnTo>
                  <a:close/>
                </a:path>
              </a:pathLst>
            </a:cu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Rectangle 33"/>
            <p:cNvSpPr>
              <a:spLocks noChangeArrowheads="1"/>
            </p:cNvSpPr>
            <p:nvPr/>
          </p:nvSpPr>
          <p:spPr bwMode="auto">
            <a:xfrm>
              <a:off x="392113" y="2189163"/>
              <a:ext cx="14288" cy="117475"/>
            </a:xfrm>
            <a:prstGeom prst="rect">
              <a:avLst/>
            </a:pr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Rectangle 34"/>
            <p:cNvSpPr>
              <a:spLocks noChangeArrowheads="1"/>
            </p:cNvSpPr>
            <p:nvPr/>
          </p:nvSpPr>
          <p:spPr bwMode="auto">
            <a:xfrm>
              <a:off x="1450976" y="2189163"/>
              <a:ext cx="15875" cy="117475"/>
            </a:xfrm>
            <a:prstGeom prst="rect">
              <a:avLst/>
            </a:pr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00200" y="1196181"/>
            <a:ext cx="709327" cy="242031"/>
            <a:chOff x="392113" y="1358900"/>
            <a:chExt cx="1074738" cy="366713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400051" y="1484313"/>
              <a:ext cx="1058863" cy="234950"/>
            </a:xfrm>
            <a:custGeom>
              <a:avLst/>
              <a:gdLst>
                <a:gd name="T0" fmla="*/ 0 w 1152"/>
                <a:gd name="T1" fmla="*/ 128 h 256"/>
                <a:gd name="T2" fmla="*/ 576 w 1152"/>
                <a:gd name="T3" fmla="*/ 0 h 256"/>
                <a:gd name="T4" fmla="*/ 576 w 1152"/>
                <a:gd name="T5" fmla="*/ 0 h 256"/>
                <a:gd name="T6" fmla="*/ 1152 w 1152"/>
                <a:gd name="T7" fmla="*/ 128 h 256"/>
                <a:gd name="T8" fmla="*/ 1152 w 1152"/>
                <a:gd name="T9" fmla="*/ 128 h 256"/>
                <a:gd name="T10" fmla="*/ 1152 w 1152"/>
                <a:gd name="T11" fmla="*/ 128 h 256"/>
                <a:gd name="T12" fmla="*/ 576 w 1152"/>
                <a:gd name="T13" fmla="*/ 256 h 256"/>
                <a:gd name="T14" fmla="*/ 576 w 1152"/>
                <a:gd name="T15" fmla="*/ 256 h 256"/>
                <a:gd name="T16" fmla="*/ 576 w 1152"/>
                <a:gd name="T17" fmla="*/ 256 h 256"/>
                <a:gd name="T18" fmla="*/ 0 w 1152"/>
                <a:gd name="T19" fmla="*/ 128 h 256"/>
                <a:gd name="T20" fmla="*/ 0 w 1152"/>
                <a:gd name="T21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2" h="256">
                  <a:moveTo>
                    <a:pt x="0" y="128"/>
                  </a:moveTo>
                  <a:cubicBezTo>
                    <a:pt x="0" y="58"/>
                    <a:pt x="258" y="0"/>
                    <a:pt x="576" y="0"/>
                  </a:cubicBezTo>
                  <a:lnTo>
                    <a:pt x="576" y="0"/>
                  </a:lnTo>
                  <a:cubicBezTo>
                    <a:pt x="895" y="0"/>
                    <a:pt x="1152" y="58"/>
                    <a:pt x="1152" y="128"/>
                  </a:cubicBezTo>
                  <a:cubicBezTo>
                    <a:pt x="1152" y="128"/>
                    <a:pt x="1152" y="128"/>
                    <a:pt x="1152" y="128"/>
                  </a:cubicBezTo>
                  <a:lnTo>
                    <a:pt x="1152" y="128"/>
                  </a:lnTo>
                  <a:cubicBezTo>
                    <a:pt x="1152" y="199"/>
                    <a:pt x="895" y="256"/>
                    <a:pt x="576" y="256"/>
                  </a:cubicBezTo>
                  <a:cubicBezTo>
                    <a:pt x="576" y="256"/>
                    <a:pt x="576" y="256"/>
                    <a:pt x="576" y="256"/>
                  </a:cubicBezTo>
                  <a:lnTo>
                    <a:pt x="576" y="256"/>
                  </a:lnTo>
                  <a:cubicBezTo>
                    <a:pt x="258" y="256"/>
                    <a:pt x="0" y="199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lose/>
                </a:path>
              </a:pathLst>
            </a:custGeom>
            <a:solidFill>
              <a:srgbClr val="4F81B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Freeform 6"/>
            <p:cNvSpPr>
              <a:spLocks noEditPoints="1"/>
            </p:cNvSpPr>
            <p:nvPr/>
          </p:nvSpPr>
          <p:spPr bwMode="auto">
            <a:xfrm>
              <a:off x="392113" y="1476375"/>
              <a:ext cx="1074738" cy="249238"/>
            </a:xfrm>
            <a:custGeom>
              <a:avLst/>
              <a:gdLst>
                <a:gd name="T0" fmla="*/ 1 w 1169"/>
                <a:gd name="T1" fmla="*/ 135 h 272"/>
                <a:gd name="T2" fmla="*/ 5 w 1169"/>
                <a:gd name="T3" fmla="*/ 119 h 272"/>
                <a:gd name="T4" fmla="*/ 16 w 1169"/>
                <a:gd name="T5" fmla="*/ 104 h 272"/>
                <a:gd name="T6" fmla="*/ 51 w 1169"/>
                <a:gd name="T7" fmla="*/ 79 h 272"/>
                <a:gd name="T8" fmla="*/ 175 w 1169"/>
                <a:gd name="T9" fmla="*/ 39 h 272"/>
                <a:gd name="T10" fmla="*/ 359 w 1169"/>
                <a:gd name="T11" fmla="*/ 11 h 272"/>
                <a:gd name="T12" fmla="*/ 584 w 1169"/>
                <a:gd name="T13" fmla="*/ 0 h 272"/>
                <a:gd name="T14" fmla="*/ 810 w 1169"/>
                <a:gd name="T15" fmla="*/ 10 h 272"/>
                <a:gd name="T16" fmla="*/ 994 w 1169"/>
                <a:gd name="T17" fmla="*/ 39 h 272"/>
                <a:gd name="T18" fmla="*/ 1118 w 1169"/>
                <a:gd name="T19" fmla="*/ 79 h 272"/>
                <a:gd name="T20" fmla="*/ 1153 w 1169"/>
                <a:gd name="T21" fmla="*/ 104 h 272"/>
                <a:gd name="T22" fmla="*/ 1164 w 1169"/>
                <a:gd name="T23" fmla="*/ 119 h 272"/>
                <a:gd name="T24" fmla="*/ 1168 w 1169"/>
                <a:gd name="T25" fmla="*/ 135 h 272"/>
                <a:gd name="T26" fmla="*/ 1165 w 1169"/>
                <a:gd name="T27" fmla="*/ 151 h 272"/>
                <a:gd name="T28" fmla="*/ 1155 w 1169"/>
                <a:gd name="T29" fmla="*/ 167 h 272"/>
                <a:gd name="T30" fmla="*/ 1120 w 1169"/>
                <a:gd name="T31" fmla="*/ 193 h 272"/>
                <a:gd name="T32" fmla="*/ 1066 w 1169"/>
                <a:gd name="T33" fmla="*/ 216 h 272"/>
                <a:gd name="T34" fmla="*/ 908 w 1169"/>
                <a:gd name="T35" fmla="*/ 250 h 272"/>
                <a:gd name="T36" fmla="*/ 701 w 1169"/>
                <a:gd name="T37" fmla="*/ 269 h 272"/>
                <a:gd name="T38" fmla="*/ 468 w 1169"/>
                <a:gd name="T39" fmla="*/ 269 h 272"/>
                <a:gd name="T40" fmla="*/ 261 w 1169"/>
                <a:gd name="T41" fmla="*/ 250 h 272"/>
                <a:gd name="T42" fmla="*/ 104 w 1169"/>
                <a:gd name="T43" fmla="*/ 216 h 272"/>
                <a:gd name="T44" fmla="*/ 49 w 1169"/>
                <a:gd name="T45" fmla="*/ 193 h 272"/>
                <a:gd name="T46" fmla="*/ 14 w 1169"/>
                <a:gd name="T47" fmla="*/ 167 h 272"/>
                <a:gd name="T48" fmla="*/ 4 w 1169"/>
                <a:gd name="T49" fmla="*/ 151 h 272"/>
                <a:gd name="T50" fmla="*/ 19 w 1169"/>
                <a:gd name="T51" fmla="*/ 148 h 272"/>
                <a:gd name="T52" fmla="*/ 27 w 1169"/>
                <a:gd name="T53" fmla="*/ 158 h 272"/>
                <a:gd name="T54" fmla="*/ 58 w 1169"/>
                <a:gd name="T55" fmla="*/ 180 h 272"/>
                <a:gd name="T56" fmla="*/ 109 w 1169"/>
                <a:gd name="T57" fmla="*/ 201 h 272"/>
                <a:gd name="T58" fmla="*/ 263 w 1169"/>
                <a:gd name="T59" fmla="*/ 235 h 272"/>
                <a:gd name="T60" fmla="*/ 469 w 1169"/>
                <a:gd name="T61" fmla="*/ 253 h 272"/>
                <a:gd name="T62" fmla="*/ 700 w 1169"/>
                <a:gd name="T63" fmla="*/ 253 h 272"/>
                <a:gd name="T64" fmla="*/ 905 w 1169"/>
                <a:gd name="T65" fmla="*/ 235 h 272"/>
                <a:gd name="T66" fmla="*/ 1059 w 1169"/>
                <a:gd name="T67" fmla="*/ 201 h 272"/>
                <a:gd name="T68" fmla="*/ 1111 w 1169"/>
                <a:gd name="T69" fmla="*/ 180 h 272"/>
                <a:gd name="T70" fmla="*/ 1142 w 1169"/>
                <a:gd name="T71" fmla="*/ 158 h 272"/>
                <a:gd name="T72" fmla="*/ 1150 w 1169"/>
                <a:gd name="T73" fmla="*/ 148 h 272"/>
                <a:gd name="T74" fmla="*/ 1153 w 1169"/>
                <a:gd name="T75" fmla="*/ 138 h 272"/>
                <a:gd name="T76" fmla="*/ 1151 w 1169"/>
                <a:gd name="T77" fmla="*/ 128 h 272"/>
                <a:gd name="T78" fmla="*/ 1144 w 1169"/>
                <a:gd name="T79" fmla="*/ 117 h 272"/>
                <a:gd name="T80" fmla="*/ 1113 w 1169"/>
                <a:gd name="T81" fmla="*/ 94 h 272"/>
                <a:gd name="T82" fmla="*/ 991 w 1169"/>
                <a:gd name="T83" fmla="*/ 54 h 272"/>
                <a:gd name="T84" fmla="*/ 809 w 1169"/>
                <a:gd name="T85" fmla="*/ 26 h 272"/>
                <a:gd name="T86" fmla="*/ 585 w 1169"/>
                <a:gd name="T87" fmla="*/ 16 h 272"/>
                <a:gd name="T88" fmla="*/ 361 w 1169"/>
                <a:gd name="T89" fmla="*/ 26 h 272"/>
                <a:gd name="T90" fmla="*/ 180 w 1169"/>
                <a:gd name="T91" fmla="*/ 54 h 272"/>
                <a:gd name="T92" fmla="*/ 56 w 1169"/>
                <a:gd name="T93" fmla="*/ 94 h 272"/>
                <a:gd name="T94" fmla="*/ 25 w 1169"/>
                <a:gd name="T95" fmla="*/ 117 h 272"/>
                <a:gd name="T96" fmla="*/ 18 w 1169"/>
                <a:gd name="T97" fmla="*/ 128 h 272"/>
                <a:gd name="T98" fmla="*/ 16 w 1169"/>
                <a:gd name="T99" fmla="*/ 138 h 272"/>
                <a:gd name="T100" fmla="*/ 19 w 1169"/>
                <a:gd name="T101" fmla="*/ 14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9" h="272">
                  <a:moveTo>
                    <a:pt x="1" y="138"/>
                  </a:moveTo>
                  <a:cubicBezTo>
                    <a:pt x="0" y="137"/>
                    <a:pt x="0" y="136"/>
                    <a:pt x="1" y="135"/>
                  </a:cubicBezTo>
                  <a:lnTo>
                    <a:pt x="4" y="122"/>
                  </a:lnTo>
                  <a:cubicBezTo>
                    <a:pt x="4" y="121"/>
                    <a:pt x="4" y="120"/>
                    <a:pt x="5" y="119"/>
                  </a:cubicBezTo>
                  <a:lnTo>
                    <a:pt x="14" y="106"/>
                  </a:lnTo>
                  <a:cubicBezTo>
                    <a:pt x="14" y="105"/>
                    <a:pt x="15" y="105"/>
                    <a:pt x="16" y="104"/>
                  </a:cubicBezTo>
                  <a:lnTo>
                    <a:pt x="49" y="80"/>
                  </a:lnTo>
                  <a:cubicBezTo>
                    <a:pt x="49" y="80"/>
                    <a:pt x="50" y="79"/>
                    <a:pt x="51" y="79"/>
                  </a:cubicBezTo>
                  <a:lnTo>
                    <a:pt x="104" y="58"/>
                  </a:lnTo>
                  <a:lnTo>
                    <a:pt x="175" y="39"/>
                  </a:lnTo>
                  <a:lnTo>
                    <a:pt x="261" y="23"/>
                  </a:lnTo>
                  <a:lnTo>
                    <a:pt x="359" y="11"/>
                  </a:lnTo>
                  <a:lnTo>
                    <a:pt x="468" y="3"/>
                  </a:lnTo>
                  <a:lnTo>
                    <a:pt x="584" y="0"/>
                  </a:lnTo>
                  <a:lnTo>
                    <a:pt x="701" y="3"/>
                  </a:lnTo>
                  <a:lnTo>
                    <a:pt x="810" y="10"/>
                  </a:lnTo>
                  <a:lnTo>
                    <a:pt x="907" y="23"/>
                  </a:lnTo>
                  <a:lnTo>
                    <a:pt x="994" y="39"/>
                  </a:lnTo>
                  <a:lnTo>
                    <a:pt x="1065" y="58"/>
                  </a:lnTo>
                  <a:lnTo>
                    <a:pt x="1118" y="79"/>
                  </a:lnTo>
                  <a:cubicBezTo>
                    <a:pt x="1119" y="79"/>
                    <a:pt x="1120" y="80"/>
                    <a:pt x="1120" y="80"/>
                  </a:cubicBezTo>
                  <a:lnTo>
                    <a:pt x="1153" y="104"/>
                  </a:lnTo>
                  <a:cubicBezTo>
                    <a:pt x="1154" y="105"/>
                    <a:pt x="1155" y="105"/>
                    <a:pt x="1155" y="106"/>
                  </a:cubicBezTo>
                  <a:lnTo>
                    <a:pt x="1164" y="119"/>
                  </a:lnTo>
                  <a:cubicBezTo>
                    <a:pt x="1165" y="120"/>
                    <a:pt x="1165" y="121"/>
                    <a:pt x="1165" y="122"/>
                  </a:cubicBezTo>
                  <a:lnTo>
                    <a:pt x="1168" y="135"/>
                  </a:lnTo>
                  <a:cubicBezTo>
                    <a:pt x="1169" y="136"/>
                    <a:pt x="1169" y="137"/>
                    <a:pt x="1168" y="138"/>
                  </a:cubicBezTo>
                  <a:lnTo>
                    <a:pt x="1165" y="151"/>
                  </a:lnTo>
                  <a:cubicBezTo>
                    <a:pt x="1165" y="152"/>
                    <a:pt x="1165" y="153"/>
                    <a:pt x="1164" y="154"/>
                  </a:cubicBezTo>
                  <a:lnTo>
                    <a:pt x="1155" y="167"/>
                  </a:lnTo>
                  <a:cubicBezTo>
                    <a:pt x="1155" y="168"/>
                    <a:pt x="1154" y="168"/>
                    <a:pt x="1153" y="169"/>
                  </a:cubicBezTo>
                  <a:lnTo>
                    <a:pt x="1120" y="193"/>
                  </a:lnTo>
                  <a:cubicBezTo>
                    <a:pt x="1120" y="193"/>
                    <a:pt x="1119" y="194"/>
                    <a:pt x="1119" y="194"/>
                  </a:cubicBezTo>
                  <a:lnTo>
                    <a:pt x="1066" y="216"/>
                  </a:lnTo>
                  <a:lnTo>
                    <a:pt x="995" y="235"/>
                  </a:lnTo>
                  <a:lnTo>
                    <a:pt x="908" y="250"/>
                  </a:lnTo>
                  <a:lnTo>
                    <a:pt x="810" y="262"/>
                  </a:lnTo>
                  <a:lnTo>
                    <a:pt x="701" y="269"/>
                  </a:lnTo>
                  <a:lnTo>
                    <a:pt x="585" y="272"/>
                  </a:lnTo>
                  <a:lnTo>
                    <a:pt x="468" y="269"/>
                  </a:lnTo>
                  <a:lnTo>
                    <a:pt x="360" y="262"/>
                  </a:lnTo>
                  <a:lnTo>
                    <a:pt x="261" y="250"/>
                  </a:lnTo>
                  <a:lnTo>
                    <a:pt x="176" y="235"/>
                  </a:lnTo>
                  <a:lnTo>
                    <a:pt x="104" y="216"/>
                  </a:lnTo>
                  <a:lnTo>
                    <a:pt x="50" y="194"/>
                  </a:lnTo>
                  <a:cubicBezTo>
                    <a:pt x="50" y="194"/>
                    <a:pt x="49" y="193"/>
                    <a:pt x="49" y="193"/>
                  </a:cubicBezTo>
                  <a:lnTo>
                    <a:pt x="16" y="169"/>
                  </a:lnTo>
                  <a:cubicBezTo>
                    <a:pt x="15" y="168"/>
                    <a:pt x="14" y="168"/>
                    <a:pt x="14" y="167"/>
                  </a:cubicBezTo>
                  <a:lnTo>
                    <a:pt x="5" y="154"/>
                  </a:lnTo>
                  <a:cubicBezTo>
                    <a:pt x="4" y="153"/>
                    <a:pt x="4" y="152"/>
                    <a:pt x="4" y="151"/>
                  </a:cubicBezTo>
                  <a:lnTo>
                    <a:pt x="1" y="138"/>
                  </a:lnTo>
                  <a:close/>
                  <a:moveTo>
                    <a:pt x="19" y="148"/>
                  </a:moveTo>
                  <a:lnTo>
                    <a:pt x="18" y="145"/>
                  </a:lnTo>
                  <a:lnTo>
                    <a:pt x="27" y="158"/>
                  </a:lnTo>
                  <a:lnTo>
                    <a:pt x="25" y="156"/>
                  </a:lnTo>
                  <a:lnTo>
                    <a:pt x="58" y="180"/>
                  </a:lnTo>
                  <a:lnTo>
                    <a:pt x="57" y="179"/>
                  </a:lnTo>
                  <a:lnTo>
                    <a:pt x="109" y="201"/>
                  </a:lnTo>
                  <a:lnTo>
                    <a:pt x="179" y="220"/>
                  </a:lnTo>
                  <a:lnTo>
                    <a:pt x="263" y="235"/>
                  </a:lnTo>
                  <a:lnTo>
                    <a:pt x="361" y="246"/>
                  </a:lnTo>
                  <a:lnTo>
                    <a:pt x="469" y="253"/>
                  </a:lnTo>
                  <a:lnTo>
                    <a:pt x="584" y="256"/>
                  </a:lnTo>
                  <a:lnTo>
                    <a:pt x="700" y="253"/>
                  </a:lnTo>
                  <a:lnTo>
                    <a:pt x="808" y="247"/>
                  </a:lnTo>
                  <a:lnTo>
                    <a:pt x="905" y="235"/>
                  </a:lnTo>
                  <a:lnTo>
                    <a:pt x="990" y="220"/>
                  </a:lnTo>
                  <a:lnTo>
                    <a:pt x="1059" y="201"/>
                  </a:lnTo>
                  <a:lnTo>
                    <a:pt x="1112" y="179"/>
                  </a:lnTo>
                  <a:lnTo>
                    <a:pt x="1111" y="180"/>
                  </a:lnTo>
                  <a:lnTo>
                    <a:pt x="1144" y="156"/>
                  </a:lnTo>
                  <a:lnTo>
                    <a:pt x="1142" y="158"/>
                  </a:lnTo>
                  <a:lnTo>
                    <a:pt x="1151" y="145"/>
                  </a:lnTo>
                  <a:lnTo>
                    <a:pt x="1150" y="148"/>
                  </a:lnTo>
                  <a:lnTo>
                    <a:pt x="1153" y="135"/>
                  </a:lnTo>
                  <a:lnTo>
                    <a:pt x="1153" y="138"/>
                  </a:lnTo>
                  <a:lnTo>
                    <a:pt x="1150" y="125"/>
                  </a:lnTo>
                  <a:lnTo>
                    <a:pt x="1151" y="128"/>
                  </a:lnTo>
                  <a:lnTo>
                    <a:pt x="1142" y="115"/>
                  </a:lnTo>
                  <a:lnTo>
                    <a:pt x="1144" y="117"/>
                  </a:lnTo>
                  <a:lnTo>
                    <a:pt x="1111" y="93"/>
                  </a:lnTo>
                  <a:lnTo>
                    <a:pt x="1113" y="94"/>
                  </a:lnTo>
                  <a:lnTo>
                    <a:pt x="1060" y="73"/>
                  </a:lnTo>
                  <a:lnTo>
                    <a:pt x="991" y="54"/>
                  </a:lnTo>
                  <a:lnTo>
                    <a:pt x="905" y="38"/>
                  </a:lnTo>
                  <a:lnTo>
                    <a:pt x="809" y="26"/>
                  </a:lnTo>
                  <a:lnTo>
                    <a:pt x="700" y="19"/>
                  </a:lnTo>
                  <a:lnTo>
                    <a:pt x="585" y="16"/>
                  </a:lnTo>
                  <a:lnTo>
                    <a:pt x="469" y="19"/>
                  </a:lnTo>
                  <a:lnTo>
                    <a:pt x="361" y="26"/>
                  </a:lnTo>
                  <a:lnTo>
                    <a:pt x="264" y="38"/>
                  </a:lnTo>
                  <a:lnTo>
                    <a:pt x="180" y="54"/>
                  </a:lnTo>
                  <a:lnTo>
                    <a:pt x="109" y="73"/>
                  </a:lnTo>
                  <a:lnTo>
                    <a:pt x="56" y="94"/>
                  </a:lnTo>
                  <a:lnTo>
                    <a:pt x="58" y="93"/>
                  </a:lnTo>
                  <a:lnTo>
                    <a:pt x="25" y="117"/>
                  </a:lnTo>
                  <a:lnTo>
                    <a:pt x="27" y="115"/>
                  </a:lnTo>
                  <a:lnTo>
                    <a:pt x="18" y="128"/>
                  </a:lnTo>
                  <a:lnTo>
                    <a:pt x="19" y="125"/>
                  </a:lnTo>
                  <a:lnTo>
                    <a:pt x="16" y="138"/>
                  </a:lnTo>
                  <a:lnTo>
                    <a:pt x="16" y="135"/>
                  </a:lnTo>
                  <a:lnTo>
                    <a:pt x="19" y="148"/>
                  </a:lnTo>
                  <a:close/>
                </a:path>
              </a:pathLst>
            </a:cu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Rectangle 7"/>
            <p:cNvSpPr>
              <a:spLocks noChangeArrowheads="1"/>
            </p:cNvSpPr>
            <p:nvPr/>
          </p:nvSpPr>
          <p:spPr bwMode="auto">
            <a:xfrm>
              <a:off x="400051" y="1484313"/>
              <a:ext cx="1058863" cy="117475"/>
            </a:xfrm>
            <a:prstGeom prst="rect">
              <a:avLst/>
            </a:prstGeom>
            <a:solidFill>
              <a:srgbClr val="4F8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Freeform 8"/>
            <p:cNvSpPr>
              <a:spLocks noEditPoints="1"/>
            </p:cNvSpPr>
            <p:nvPr/>
          </p:nvSpPr>
          <p:spPr bwMode="auto">
            <a:xfrm>
              <a:off x="392113" y="1476375"/>
              <a:ext cx="1074738" cy="131763"/>
            </a:xfrm>
            <a:custGeom>
              <a:avLst/>
              <a:gdLst>
                <a:gd name="T0" fmla="*/ 0 w 677"/>
                <a:gd name="T1" fmla="*/ 0 h 83"/>
                <a:gd name="T2" fmla="*/ 677 w 677"/>
                <a:gd name="T3" fmla="*/ 0 h 83"/>
                <a:gd name="T4" fmla="*/ 677 w 677"/>
                <a:gd name="T5" fmla="*/ 83 h 83"/>
                <a:gd name="T6" fmla="*/ 0 w 677"/>
                <a:gd name="T7" fmla="*/ 83 h 83"/>
                <a:gd name="T8" fmla="*/ 0 w 677"/>
                <a:gd name="T9" fmla="*/ 0 h 83"/>
                <a:gd name="T10" fmla="*/ 9 w 677"/>
                <a:gd name="T11" fmla="*/ 79 h 83"/>
                <a:gd name="T12" fmla="*/ 5 w 677"/>
                <a:gd name="T13" fmla="*/ 74 h 83"/>
                <a:gd name="T14" fmla="*/ 672 w 677"/>
                <a:gd name="T15" fmla="*/ 74 h 83"/>
                <a:gd name="T16" fmla="*/ 667 w 677"/>
                <a:gd name="T17" fmla="*/ 79 h 83"/>
                <a:gd name="T18" fmla="*/ 667 w 677"/>
                <a:gd name="T19" fmla="*/ 5 h 83"/>
                <a:gd name="T20" fmla="*/ 672 w 677"/>
                <a:gd name="T21" fmla="*/ 9 h 83"/>
                <a:gd name="T22" fmla="*/ 5 w 677"/>
                <a:gd name="T23" fmla="*/ 9 h 83"/>
                <a:gd name="T24" fmla="*/ 9 w 677"/>
                <a:gd name="T25" fmla="*/ 5 h 83"/>
                <a:gd name="T26" fmla="*/ 9 w 677"/>
                <a:gd name="T27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7" h="83">
                  <a:moveTo>
                    <a:pt x="0" y="0"/>
                  </a:moveTo>
                  <a:lnTo>
                    <a:pt x="677" y="0"/>
                  </a:lnTo>
                  <a:lnTo>
                    <a:pt x="6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9" y="79"/>
                  </a:moveTo>
                  <a:lnTo>
                    <a:pt x="5" y="74"/>
                  </a:lnTo>
                  <a:lnTo>
                    <a:pt x="672" y="74"/>
                  </a:lnTo>
                  <a:lnTo>
                    <a:pt x="667" y="79"/>
                  </a:lnTo>
                  <a:lnTo>
                    <a:pt x="667" y="5"/>
                  </a:lnTo>
                  <a:lnTo>
                    <a:pt x="672" y="9"/>
                  </a:lnTo>
                  <a:lnTo>
                    <a:pt x="5" y="9"/>
                  </a:lnTo>
                  <a:lnTo>
                    <a:pt x="9" y="5"/>
                  </a:lnTo>
                  <a:lnTo>
                    <a:pt x="9" y="79"/>
                  </a:lnTo>
                  <a:close/>
                </a:path>
              </a:pathLst>
            </a:custGeom>
            <a:solidFill>
              <a:srgbClr val="4F81BD"/>
            </a:solidFill>
            <a:ln w="1" cap="flat">
              <a:solidFill>
                <a:srgbClr val="4F81B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Freeform 9"/>
            <p:cNvSpPr>
              <a:spLocks/>
            </p:cNvSpPr>
            <p:nvPr/>
          </p:nvSpPr>
          <p:spPr bwMode="auto">
            <a:xfrm>
              <a:off x="400051" y="1366838"/>
              <a:ext cx="1058863" cy="234950"/>
            </a:xfrm>
            <a:custGeom>
              <a:avLst/>
              <a:gdLst>
                <a:gd name="T0" fmla="*/ 0 w 1152"/>
                <a:gd name="T1" fmla="*/ 128 h 256"/>
                <a:gd name="T2" fmla="*/ 576 w 1152"/>
                <a:gd name="T3" fmla="*/ 0 h 256"/>
                <a:gd name="T4" fmla="*/ 576 w 1152"/>
                <a:gd name="T5" fmla="*/ 0 h 256"/>
                <a:gd name="T6" fmla="*/ 1152 w 1152"/>
                <a:gd name="T7" fmla="*/ 128 h 256"/>
                <a:gd name="T8" fmla="*/ 1152 w 1152"/>
                <a:gd name="T9" fmla="*/ 128 h 256"/>
                <a:gd name="T10" fmla="*/ 1152 w 1152"/>
                <a:gd name="T11" fmla="*/ 128 h 256"/>
                <a:gd name="T12" fmla="*/ 576 w 1152"/>
                <a:gd name="T13" fmla="*/ 256 h 256"/>
                <a:gd name="T14" fmla="*/ 576 w 1152"/>
                <a:gd name="T15" fmla="*/ 256 h 256"/>
                <a:gd name="T16" fmla="*/ 576 w 1152"/>
                <a:gd name="T17" fmla="*/ 256 h 256"/>
                <a:gd name="T18" fmla="*/ 0 w 1152"/>
                <a:gd name="T19" fmla="*/ 128 h 256"/>
                <a:gd name="T20" fmla="*/ 0 w 1152"/>
                <a:gd name="T21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2" h="256">
                  <a:moveTo>
                    <a:pt x="0" y="128"/>
                  </a:moveTo>
                  <a:cubicBezTo>
                    <a:pt x="0" y="58"/>
                    <a:pt x="258" y="0"/>
                    <a:pt x="576" y="0"/>
                  </a:cubicBezTo>
                  <a:lnTo>
                    <a:pt x="576" y="0"/>
                  </a:lnTo>
                  <a:cubicBezTo>
                    <a:pt x="895" y="0"/>
                    <a:pt x="1152" y="58"/>
                    <a:pt x="1152" y="128"/>
                  </a:cubicBezTo>
                  <a:cubicBezTo>
                    <a:pt x="1152" y="128"/>
                    <a:pt x="1152" y="128"/>
                    <a:pt x="1152" y="128"/>
                  </a:cubicBezTo>
                  <a:lnTo>
                    <a:pt x="1152" y="128"/>
                  </a:lnTo>
                  <a:cubicBezTo>
                    <a:pt x="1152" y="199"/>
                    <a:pt x="895" y="256"/>
                    <a:pt x="576" y="256"/>
                  </a:cubicBezTo>
                  <a:cubicBezTo>
                    <a:pt x="576" y="256"/>
                    <a:pt x="576" y="256"/>
                    <a:pt x="576" y="256"/>
                  </a:cubicBezTo>
                  <a:lnTo>
                    <a:pt x="576" y="256"/>
                  </a:lnTo>
                  <a:cubicBezTo>
                    <a:pt x="258" y="256"/>
                    <a:pt x="0" y="199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lose/>
                </a:path>
              </a:pathLst>
            </a:custGeom>
            <a:solidFill>
              <a:srgbClr val="4F81B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Freeform 10"/>
            <p:cNvSpPr>
              <a:spLocks noEditPoints="1"/>
            </p:cNvSpPr>
            <p:nvPr/>
          </p:nvSpPr>
          <p:spPr bwMode="auto">
            <a:xfrm>
              <a:off x="392113" y="1358900"/>
              <a:ext cx="1074738" cy="249238"/>
            </a:xfrm>
            <a:custGeom>
              <a:avLst/>
              <a:gdLst>
                <a:gd name="T0" fmla="*/ 1 w 1169"/>
                <a:gd name="T1" fmla="*/ 135 h 272"/>
                <a:gd name="T2" fmla="*/ 5 w 1169"/>
                <a:gd name="T3" fmla="*/ 119 h 272"/>
                <a:gd name="T4" fmla="*/ 16 w 1169"/>
                <a:gd name="T5" fmla="*/ 104 h 272"/>
                <a:gd name="T6" fmla="*/ 51 w 1169"/>
                <a:gd name="T7" fmla="*/ 79 h 272"/>
                <a:gd name="T8" fmla="*/ 175 w 1169"/>
                <a:gd name="T9" fmla="*/ 39 h 272"/>
                <a:gd name="T10" fmla="*/ 359 w 1169"/>
                <a:gd name="T11" fmla="*/ 11 h 272"/>
                <a:gd name="T12" fmla="*/ 584 w 1169"/>
                <a:gd name="T13" fmla="*/ 0 h 272"/>
                <a:gd name="T14" fmla="*/ 810 w 1169"/>
                <a:gd name="T15" fmla="*/ 10 h 272"/>
                <a:gd name="T16" fmla="*/ 994 w 1169"/>
                <a:gd name="T17" fmla="*/ 39 h 272"/>
                <a:gd name="T18" fmla="*/ 1118 w 1169"/>
                <a:gd name="T19" fmla="*/ 79 h 272"/>
                <a:gd name="T20" fmla="*/ 1153 w 1169"/>
                <a:gd name="T21" fmla="*/ 104 h 272"/>
                <a:gd name="T22" fmla="*/ 1164 w 1169"/>
                <a:gd name="T23" fmla="*/ 119 h 272"/>
                <a:gd name="T24" fmla="*/ 1168 w 1169"/>
                <a:gd name="T25" fmla="*/ 135 h 272"/>
                <a:gd name="T26" fmla="*/ 1165 w 1169"/>
                <a:gd name="T27" fmla="*/ 151 h 272"/>
                <a:gd name="T28" fmla="*/ 1155 w 1169"/>
                <a:gd name="T29" fmla="*/ 167 h 272"/>
                <a:gd name="T30" fmla="*/ 1120 w 1169"/>
                <a:gd name="T31" fmla="*/ 193 h 272"/>
                <a:gd name="T32" fmla="*/ 1066 w 1169"/>
                <a:gd name="T33" fmla="*/ 216 h 272"/>
                <a:gd name="T34" fmla="*/ 908 w 1169"/>
                <a:gd name="T35" fmla="*/ 250 h 272"/>
                <a:gd name="T36" fmla="*/ 701 w 1169"/>
                <a:gd name="T37" fmla="*/ 269 h 272"/>
                <a:gd name="T38" fmla="*/ 468 w 1169"/>
                <a:gd name="T39" fmla="*/ 269 h 272"/>
                <a:gd name="T40" fmla="*/ 261 w 1169"/>
                <a:gd name="T41" fmla="*/ 250 h 272"/>
                <a:gd name="T42" fmla="*/ 104 w 1169"/>
                <a:gd name="T43" fmla="*/ 216 h 272"/>
                <a:gd name="T44" fmla="*/ 49 w 1169"/>
                <a:gd name="T45" fmla="*/ 193 h 272"/>
                <a:gd name="T46" fmla="*/ 14 w 1169"/>
                <a:gd name="T47" fmla="*/ 167 h 272"/>
                <a:gd name="T48" fmla="*/ 4 w 1169"/>
                <a:gd name="T49" fmla="*/ 151 h 272"/>
                <a:gd name="T50" fmla="*/ 19 w 1169"/>
                <a:gd name="T51" fmla="*/ 148 h 272"/>
                <a:gd name="T52" fmla="*/ 27 w 1169"/>
                <a:gd name="T53" fmla="*/ 158 h 272"/>
                <a:gd name="T54" fmla="*/ 58 w 1169"/>
                <a:gd name="T55" fmla="*/ 180 h 272"/>
                <a:gd name="T56" fmla="*/ 109 w 1169"/>
                <a:gd name="T57" fmla="*/ 201 h 272"/>
                <a:gd name="T58" fmla="*/ 263 w 1169"/>
                <a:gd name="T59" fmla="*/ 235 h 272"/>
                <a:gd name="T60" fmla="*/ 469 w 1169"/>
                <a:gd name="T61" fmla="*/ 253 h 272"/>
                <a:gd name="T62" fmla="*/ 700 w 1169"/>
                <a:gd name="T63" fmla="*/ 253 h 272"/>
                <a:gd name="T64" fmla="*/ 905 w 1169"/>
                <a:gd name="T65" fmla="*/ 235 h 272"/>
                <a:gd name="T66" fmla="*/ 1059 w 1169"/>
                <a:gd name="T67" fmla="*/ 201 h 272"/>
                <a:gd name="T68" fmla="*/ 1111 w 1169"/>
                <a:gd name="T69" fmla="*/ 180 h 272"/>
                <a:gd name="T70" fmla="*/ 1142 w 1169"/>
                <a:gd name="T71" fmla="*/ 158 h 272"/>
                <a:gd name="T72" fmla="*/ 1150 w 1169"/>
                <a:gd name="T73" fmla="*/ 148 h 272"/>
                <a:gd name="T74" fmla="*/ 1153 w 1169"/>
                <a:gd name="T75" fmla="*/ 138 h 272"/>
                <a:gd name="T76" fmla="*/ 1151 w 1169"/>
                <a:gd name="T77" fmla="*/ 128 h 272"/>
                <a:gd name="T78" fmla="*/ 1144 w 1169"/>
                <a:gd name="T79" fmla="*/ 117 h 272"/>
                <a:gd name="T80" fmla="*/ 1113 w 1169"/>
                <a:gd name="T81" fmla="*/ 94 h 272"/>
                <a:gd name="T82" fmla="*/ 991 w 1169"/>
                <a:gd name="T83" fmla="*/ 54 h 272"/>
                <a:gd name="T84" fmla="*/ 809 w 1169"/>
                <a:gd name="T85" fmla="*/ 26 h 272"/>
                <a:gd name="T86" fmla="*/ 585 w 1169"/>
                <a:gd name="T87" fmla="*/ 16 h 272"/>
                <a:gd name="T88" fmla="*/ 361 w 1169"/>
                <a:gd name="T89" fmla="*/ 26 h 272"/>
                <a:gd name="T90" fmla="*/ 180 w 1169"/>
                <a:gd name="T91" fmla="*/ 54 h 272"/>
                <a:gd name="T92" fmla="*/ 56 w 1169"/>
                <a:gd name="T93" fmla="*/ 94 h 272"/>
                <a:gd name="T94" fmla="*/ 25 w 1169"/>
                <a:gd name="T95" fmla="*/ 117 h 272"/>
                <a:gd name="T96" fmla="*/ 18 w 1169"/>
                <a:gd name="T97" fmla="*/ 128 h 272"/>
                <a:gd name="T98" fmla="*/ 16 w 1169"/>
                <a:gd name="T99" fmla="*/ 138 h 272"/>
                <a:gd name="T100" fmla="*/ 19 w 1169"/>
                <a:gd name="T101" fmla="*/ 14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9" h="272">
                  <a:moveTo>
                    <a:pt x="1" y="138"/>
                  </a:moveTo>
                  <a:cubicBezTo>
                    <a:pt x="0" y="137"/>
                    <a:pt x="0" y="136"/>
                    <a:pt x="1" y="135"/>
                  </a:cubicBezTo>
                  <a:lnTo>
                    <a:pt x="4" y="122"/>
                  </a:lnTo>
                  <a:cubicBezTo>
                    <a:pt x="4" y="121"/>
                    <a:pt x="4" y="120"/>
                    <a:pt x="5" y="119"/>
                  </a:cubicBezTo>
                  <a:lnTo>
                    <a:pt x="14" y="106"/>
                  </a:lnTo>
                  <a:cubicBezTo>
                    <a:pt x="14" y="105"/>
                    <a:pt x="15" y="105"/>
                    <a:pt x="16" y="104"/>
                  </a:cubicBezTo>
                  <a:lnTo>
                    <a:pt x="49" y="80"/>
                  </a:lnTo>
                  <a:cubicBezTo>
                    <a:pt x="49" y="80"/>
                    <a:pt x="50" y="79"/>
                    <a:pt x="51" y="79"/>
                  </a:cubicBezTo>
                  <a:lnTo>
                    <a:pt x="104" y="58"/>
                  </a:lnTo>
                  <a:lnTo>
                    <a:pt x="175" y="39"/>
                  </a:lnTo>
                  <a:lnTo>
                    <a:pt x="261" y="23"/>
                  </a:lnTo>
                  <a:lnTo>
                    <a:pt x="359" y="11"/>
                  </a:lnTo>
                  <a:lnTo>
                    <a:pt x="468" y="3"/>
                  </a:lnTo>
                  <a:lnTo>
                    <a:pt x="584" y="0"/>
                  </a:lnTo>
                  <a:lnTo>
                    <a:pt x="701" y="3"/>
                  </a:lnTo>
                  <a:lnTo>
                    <a:pt x="810" y="10"/>
                  </a:lnTo>
                  <a:lnTo>
                    <a:pt x="907" y="23"/>
                  </a:lnTo>
                  <a:lnTo>
                    <a:pt x="994" y="39"/>
                  </a:lnTo>
                  <a:lnTo>
                    <a:pt x="1065" y="58"/>
                  </a:lnTo>
                  <a:lnTo>
                    <a:pt x="1118" y="79"/>
                  </a:lnTo>
                  <a:cubicBezTo>
                    <a:pt x="1119" y="79"/>
                    <a:pt x="1120" y="80"/>
                    <a:pt x="1120" y="80"/>
                  </a:cubicBezTo>
                  <a:lnTo>
                    <a:pt x="1153" y="104"/>
                  </a:lnTo>
                  <a:cubicBezTo>
                    <a:pt x="1154" y="105"/>
                    <a:pt x="1155" y="105"/>
                    <a:pt x="1155" y="106"/>
                  </a:cubicBezTo>
                  <a:lnTo>
                    <a:pt x="1164" y="119"/>
                  </a:lnTo>
                  <a:cubicBezTo>
                    <a:pt x="1165" y="120"/>
                    <a:pt x="1165" y="121"/>
                    <a:pt x="1165" y="122"/>
                  </a:cubicBezTo>
                  <a:lnTo>
                    <a:pt x="1168" y="135"/>
                  </a:lnTo>
                  <a:cubicBezTo>
                    <a:pt x="1169" y="136"/>
                    <a:pt x="1169" y="137"/>
                    <a:pt x="1168" y="138"/>
                  </a:cubicBezTo>
                  <a:lnTo>
                    <a:pt x="1165" y="151"/>
                  </a:lnTo>
                  <a:cubicBezTo>
                    <a:pt x="1165" y="152"/>
                    <a:pt x="1165" y="153"/>
                    <a:pt x="1164" y="154"/>
                  </a:cubicBezTo>
                  <a:lnTo>
                    <a:pt x="1155" y="167"/>
                  </a:lnTo>
                  <a:cubicBezTo>
                    <a:pt x="1155" y="168"/>
                    <a:pt x="1154" y="168"/>
                    <a:pt x="1153" y="169"/>
                  </a:cubicBezTo>
                  <a:lnTo>
                    <a:pt x="1120" y="193"/>
                  </a:lnTo>
                  <a:cubicBezTo>
                    <a:pt x="1120" y="193"/>
                    <a:pt x="1119" y="194"/>
                    <a:pt x="1119" y="194"/>
                  </a:cubicBezTo>
                  <a:lnTo>
                    <a:pt x="1066" y="216"/>
                  </a:lnTo>
                  <a:lnTo>
                    <a:pt x="995" y="235"/>
                  </a:lnTo>
                  <a:lnTo>
                    <a:pt x="908" y="250"/>
                  </a:lnTo>
                  <a:lnTo>
                    <a:pt x="810" y="262"/>
                  </a:lnTo>
                  <a:lnTo>
                    <a:pt x="701" y="269"/>
                  </a:lnTo>
                  <a:lnTo>
                    <a:pt x="585" y="272"/>
                  </a:lnTo>
                  <a:lnTo>
                    <a:pt x="468" y="269"/>
                  </a:lnTo>
                  <a:lnTo>
                    <a:pt x="360" y="262"/>
                  </a:lnTo>
                  <a:lnTo>
                    <a:pt x="261" y="250"/>
                  </a:lnTo>
                  <a:lnTo>
                    <a:pt x="176" y="235"/>
                  </a:lnTo>
                  <a:lnTo>
                    <a:pt x="104" y="216"/>
                  </a:lnTo>
                  <a:lnTo>
                    <a:pt x="50" y="194"/>
                  </a:lnTo>
                  <a:cubicBezTo>
                    <a:pt x="50" y="194"/>
                    <a:pt x="49" y="193"/>
                    <a:pt x="49" y="193"/>
                  </a:cubicBezTo>
                  <a:lnTo>
                    <a:pt x="16" y="169"/>
                  </a:lnTo>
                  <a:cubicBezTo>
                    <a:pt x="15" y="168"/>
                    <a:pt x="14" y="168"/>
                    <a:pt x="14" y="167"/>
                  </a:cubicBezTo>
                  <a:lnTo>
                    <a:pt x="5" y="154"/>
                  </a:lnTo>
                  <a:cubicBezTo>
                    <a:pt x="4" y="153"/>
                    <a:pt x="4" y="152"/>
                    <a:pt x="4" y="151"/>
                  </a:cubicBezTo>
                  <a:lnTo>
                    <a:pt x="1" y="138"/>
                  </a:lnTo>
                  <a:close/>
                  <a:moveTo>
                    <a:pt x="19" y="148"/>
                  </a:moveTo>
                  <a:lnTo>
                    <a:pt x="18" y="145"/>
                  </a:lnTo>
                  <a:lnTo>
                    <a:pt x="27" y="158"/>
                  </a:lnTo>
                  <a:lnTo>
                    <a:pt x="25" y="156"/>
                  </a:lnTo>
                  <a:lnTo>
                    <a:pt x="58" y="180"/>
                  </a:lnTo>
                  <a:lnTo>
                    <a:pt x="57" y="179"/>
                  </a:lnTo>
                  <a:lnTo>
                    <a:pt x="109" y="201"/>
                  </a:lnTo>
                  <a:lnTo>
                    <a:pt x="179" y="220"/>
                  </a:lnTo>
                  <a:lnTo>
                    <a:pt x="263" y="235"/>
                  </a:lnTo>
                  <a:lnTo>
                    <a:pt x="361" y="246"/>
                  </a:lnTo>
                  <a:lnTo>
                    <a:pt x="469" y="253"/>
                  </a:lnTo>
                  <a:lnTo>
                    <a:pt x="584" y="256"/>
                  </a:lnTo>
                  <a:lnTo>
                    <a:pt x="700" y="253"/>
                  </a:lnTo>
                  <a:lnTo>
                    <a:pt x="808" y="247"/>
                  </a:lnTo>
                  <a:lnTo>
                    <a:pt x="905" y="235"/>
                  </a:lnTo>
                  <a:lnTo>
                    <a:pt x="990" y="220"/>
                  </a:lnTo>
                  <a:lnTo>
                    <a:pt x="1059" y="201"/>
                  </a:lnTo>
                  <a:lnTo>
                    <a:pt x="1112" y="179"/>
                  </a:lnTo>
                  <a:lnTo>
                    <a:pt x="1111" y="180"/>
                  </a:lnTo>
                  <a:lnTo>
                    <a:pt x="1144" y="156"/>
                  </a:lnTo>
                  <a:lnTo>
                    <a:pt x="1142" y="158"/>
                  </a:lnTo>
                  <a:lnTo>
                    <a:pt x="1151" y="145"/>
                  </a:lnTo>
                  <a:lnTo>
                    <a:pt x="1150" y="148"/>
                  </a:lnTo>
                  <a:lnTo>
                    <a:pt x="1153" y="135"/>
                  </a:lnTo>
                  <a:lnTo>
                    <a:pt x="1153" y="138"/>
                  </a:lnTo>
                  <a:lnTo>
                    <a:pt x="1150" y="125"/>
                  </a:lnTo>
                  <a:lnTo>
                    <a:pt x="1151" y="128"/>
                  </a:lnTo>
                  <a:lnTo>
                    <a:pt x="1142" y="115"/>
                  </a:lnTo>
                  <a:lnTo>
                    <a:pt x="1144" y="117"/>
                  </a:lnTo>
                  <a:lnTo>
                    <a:pt x="1111" y="93"/>
                  </a:lnTo>
                  <a:lnTo>
                    <a:pt x="1113" y="94"/>
                  </a:lnTo>
                  <a:lnTo>
                    <a:pt x="1060" y="73"/>
                  </a:lnTo>
                  <a:lnTo>
                    <a:pt x="991" y="54"/>
                  </a:lnTo>
                  <a:lnTo>
                    <a:pt x="905" y="38"/>
                  </a:lnTo>
                  <a:lnTo>
                    <a:pt x="809" y="26"/>
                  </a:lnTo>
                  <a:lnTo>
                    <a:pt x="700" y="19"/>
                  </a:lnTo>
                  <a:lnTo>
                    <a:pt x="585" y="16"/>
                  </a:lnTo>
                  <a:lnTo>
                    <a:pt x="469" y="19"/>
                  </a:lnTo>
                  <a:lnTo>
                    <a:pt x="361" y="26"/>
                  </a:lnTo>
                  <a:lnTo>
                    <a:pt x="264" y="38"/>
                  </a:lnTo>
                  <a:lnTo>
                    <a:pt x="180" y="54"/>
                  </a:lnTo>
                  <a:lnTo>
                    <a:pt x="109" y="73"/>
                  </a:lnTo>
                  <a:lnTo>
                    <a:pt x="56" y="94"/>
                  </a:lnTo>
                  <a:lnTo>
                    <a:pt x="58" y="93"/>
                  </a:lnTo>
                  <a:lnTo>
                    <a:pt x="25" y="117"/>
                  </a:lnTo>
                  <a:lnTo>
                    <a:pt x="27" y="115"/>
                  </a:lnTo>
                  <a:lnTo>
                    <a:pt x="18" y="128"/>
                  </a:lnTo>
                  <a:lnTo>
                    <a:pt x="19" y="125"/>
                  </a:lnTo>
                  <a:lnTo>
                    <a:pt x="16" y="138"/>
                  </a:lnTo>
                  <a:lnTo>
                    <a:pt x="16" y="135"/>
                  </a:lnTo>
                  <a:lnTo>
                    <a:pt x="19" y="148"/>
                  </a:lnTo>
                  <a:close/>
                </a:path>
              </a:pathLst>
            </a:cu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Rectangle 11"/>
            <p:cNvSpPr>
              <a:spLocks noChangeArrowheads="1"/>
            </p:cNvSpPr>
            <p:nvPr/>
          </p:nvSpPr>
          <p:spPr bwMode="auto">
            <a:xfrm>
              <a:off x="392113" y="1484313"/>
              <a:ext cx="14288" cy="117475"/>
            </a:xfrm>
            <a:prstGeom prst="rect">
              <a:avLst/>
            </a:pr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Rectangle 12"/>
            <p:cNvSpPr>
              <a:spLocks noChangeArrowheads="1"/>
            </p:cNvSpPr>
            <p:nvPr/>
          </p:nvSpPr>
          <p:spPr bwMode="auto">
            <a:xfrm>
              <a:off x="1450976" y="1484313"/>
              <a:ext cx="15875" cy="117475"/>
            </a:xfrm>
            <a:prstGeom prst="rect">
              <a:avLst/>
            </a:pr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600200" y="2621756"/>
            <a:ext cx="709327" cy="242031"/>
            <a:chOff x="392113" y="2784475"/>
            <a:chExt cx="1074738" cy="366713"/>
          </a:xfrm>
        </p:grpSpPr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400051" y="2908300"/>
              <a:ext cx="1058863" cy="234950"/>
            </a:xfrm>
            <a:custGeom>
              <a:avLst/>
              <a:gdLst>
                <a:gd name="T0" fmla="*/ 0 w 1152"/>
                <a:gd name="T1" fmla="*/ 128 h 256"/>
                <a:gd name="T2" fmla="*/ 576 w 1152"/>
                <a:gd name="T3" fmla="*/ 0 h 256"/>
                <a:gd name="T4" fmla="*/ 576 w 1152"/>
                <a:gd name="T5" fmla="*/ 0 h 256"/>
                <a:gd name="T6" fmla="*/ 1152 w 1152"/>
                <a:gd name="T7" fmla="*/ 128 h 256"/>
                <a:gd name="T8" fmla="*/ 1152 w 1152"/>
                <a:gd name="T9" fmla="*/ 128 h 256"/>
                <a:gd name="T10" fmla="*/ 1152 w 1152"/>
                <a:gd name="T11" fmla="*/ 128 h 256"/>
                <a:gd name="T12" fmla="*/ 576 w 1152"/>
                <a:gd name="T13" fmla="*/ 256 h 256"/>
                <a:gd name="T14" fmla="*/ 576 w 1152"/>
                <a:gd name="T15" fmla="*/ 256 h 256"/>
                <a:gd name="T16" fmla="*/ 576 w 1152"/>
                <a:gd name="T17" fmla="*/ 256 h 256"/>
                <a:gd name="T18" fmla="*/ 0 w 1152"/>
                <a:gd name="T19" fmla="*/ 128 h 256"/>
                <a:gd name="T20" fmla="*/ 0 w 1152"/>
                <a:gd name="T21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2" h="256">
                  <a:moveTo>
                    <a:pt x="0" y="128"/>
                  </a:moveTo>
                  <a:cubicBezTo>
                    <a:pt x="0" y="58"/>
                    <a:pt x="258" y="0"/>
                    <a:pt x="576" y="0"/>
                  </a:cubicBezTo>
                  <a:lnTo>
                    <a:pt x="576" y="0"/>
                  </a:lnTo>
                  <a:cubicBezTo>
                    <a:pt x="895" y="0"/>
                    <a:pt x="1152" y="58"/>
                    <a:pt x="1152" y="128"/>
                  </a:cubicBezTo>
                  <a:cubicBezTo>
                    <a:pt x="1152" y="128"/>
                    <a:pt x="1152" y="128"/>
                    <a:pt x="1152" y="128"/>
                  </a:cubicBezTo>
                  <a:lnTo>
                    <a:pt x="1152" y="128"/>
                  </a:lnTo>
                  <a:cubicBezTo>
                    <a:pt x="1152" y="199"/>
                    <a:pt x="895" y="256"/>
                    <a:pt x="576" y="256"/>
                  </a:cubicBezTo>
                  <a:cubicBezTo>
                    <a:pt x="576" y="256"/>
                    <a:pt x="576" y="256"/>
                    <a:pt x="576" y="256"/>
                  </a:cubicBezTo>
                  <a:lnTo>
                    <a:pt x="576" y="256"/>
                  </a:lnTo>
                  <a:cubicBezTo>
                    <a:pt x="258" y="256"/>
                    <a:pt x="0" y="199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lose/>
                </a:path>
              </a:pathLst>
            </a:custGeom>
            <a:solidFill>
              <a:srgbClr val="FF669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Freeform 15"/>
            <p:cNvSpPr>
              <a:spLocks noEditPoints="1"/>
            </p:cNvSpPr>
            <p:nvPr/>
          </p:nvSpPr>
          <p:spPr bwMode="auto">
            <a:xfrm>
              <a:off x="392113" y="2901950"/>
              <a:ext cx="1074738" cy="249238"/>
            </a:xfrm>
            <a:custGeom>
              <a:avLst/>
              <a:gdLst>
                <a:gd name="T0" fmla="*/ 1 w 1169"/>
                <a:gd name="T1" fmla="*/ 135 h 272"/>
                <a:gd name="T2" fmla="*/ 5 w 1169"/>
                <a:gd name="T3" fmla="*/ 119 h 272"/>
                <a:gd name="T4" fmla="*/ 16 w 1169"/>
                <a:gd name="T5" fmla="*/ 104 h 272"/>
                <a:gd name="T6" fmla="*/ 51 w 1169"/>
                <a:gd name="T7" fmla="*/ 79 h 272"/>
                <a:gd name="T8" fmla="*/ 175 w 1169"/>
                <a:gd name="T9" fmla="*/ 39 h 272"/>
                <a:gd name="T10" fmla="*/ 359 w 1169"/>
                <a:gd name="T11" fmla="*/ 11 h 272"/>
                <a:gd name="T12" fmla="*/ 584 w 1169"/>
                <a:gd name="T13" fmla="*/ 0 h 272"/>
                <a:gd name="T14" fmla="*/ 810 w 1169"/>
                <a:gd name="T15" fmla="*/ 10 h 272"/>
                <a:gd name="T16" fmla="*/ 994 w 1169"/>
                <a:gd name="T17" fmla="*/ 39 h 272"/>
                <a:gd name="T18" fmla="*/ 1118 w 1169"/>
                <a:gd name="T19" fmla="*/ 79 h 272"/>
                <a:gd name="T20" fmla="*/ 1153 w 1169"/>
                <a:gd name="T21" fmla="*/ 104 h 272"/>
                <a:gd name="T22" fmla="*/ 1164 w 1169"/>
                <a:gd name="T23" fmla="*/ 119 h 272"/>
                <a:gd name="T24" fmla="*/ 1168 w 1169"/>
                <a:gd name="T25" fmla="*/ 135 h 272"/>
                <a:gd name="T26" fmla="*/ 1165 w 1169"/>
                <a:gd name="T27" fmla="*/ 151 h 272"/>
                <a:gd name="T28" fmla="*/ 1155 w 1169"/>
                <a:gd name="T29" fmla="*/ 167 h 272"/>
                <a:gd name="T30" fmla="*/ 1120 w 1169"/>
                <a:gd name="T31" fmla="*/ 193 h 272"/>
                <a:gd name="T32" fmla="*/ 1066 w 1169"/>
                <a:gd name="T33" fmla="*/ 216 h 272"/>
                <a:gd name="T34" fmla="*/ 908 w 1169"/>
                <a:gd name="T35" fmla="*/ 250 h 272"/>
                <a:gd name="T36" fmla="*/ 701 w 1169"/>
                <a:gd name="T37" fmla="*/ 269 h 272"/>
                <a:gd name="T38" fmla="*/ 468 w 1169"/>
                <a:gd name="T39" fmla="*/ 269 h 272"/>
                <a:gd name="T40" fmla="*/ 261 w 1169"/>
                <a:gd name="T41" fmla="*/ 250 h 272"/>
                <a:gd name="T42" fmla="*/ 104 w 1169"/>
                <a:gd name="T43" fmla="*/ 216 h 272"/>
                <a:gd name="T44" fmla="*/ 49 w 1169"/>
                <a:gd name="T45" fmla="*/ 193 h 272"/>
                <a:gd name="T46" fmla="*/ 14 w 1169"/>
                <a:gd name="T47" fmla="*/ 167 h 272"/>
                <a:gd name="T48" fmla="*/ 4 w 1169"/>
                <a:gd name="T49" fmla="*/ 151 h 272"/>
                <a:gd name="T50" fmla="*/ 19 w 1169"/>
                <a:gd name="T51" fmla="*/ 148 h 272"/>
                <a:gd name="T52" fmla="*/ 27 w 1169"/>
                <a:gd name="T53" fmla="*/ 158 h 272"/>
                <a:gd name="T54" fmla="*/ 58 w 1169"/>
                <a:gd name="T55" fmla="*/ 180 h 272"/>
                <a:gd name="T56" fmla="*/ 109 w 1169"/>
                <a:gd name="T57" fmla="*/ 201 h 272"/>
                <a:gd name="T58" fmla="*/ 263 w 1169"/>
                <a:gd name="T59" fmla="*/ 235 h 272"/>
                <a:gd name="T60" fmla="*/ 469 w 1169"/>
                <a:gd name="T61" fmla="*/ 253 h 272"/>
                <a:gd name="T62" fmla="*/ 700 w 1169"/>
                <a:gd name="T63" fmla="*/ 253 h 272"/>
                <a:gd name="T64" fmla="*/ 905 w 1169"/>
                <a:gd name="T65" fmla="*/ 235 h 272"/>
                <a:gd name="T66" fmla="*/ 1059 w 1169"/>
                <a:gd name="T67" fmla="*/ 201 h 272"/>
                <a:gd name="T68" fmla="*/ 1111 w 1169"/>
                <a:gd name="T69" fmla="*/ 180 h 272"/>
                <a:gd name="T70" fmla="*/ 1142 w 1169"/>
                <a:gd name="T71" fmla="*/ 158 h 272"/>
                <a:gd name="T72" fmla="*/ 1150 w 1169"/>
                <a:gd name="T73" fmla="*/ 148 h 272"/>
                <a:gd name="T74" fmla="*/ 1153 w 1169"/>
                <a:gd name="T75" fmla="*/ 138 h 272"/>
                <a:gd name="T76" fmla="*/ 1151 w 1169"/>
                <a:gd name="T77" fmla="*/ 128 h 272"/>
                <a:gd name="T78" fmla="*/ 1144 w 1169"/>
                <a:gd name="T79" fmla="*/ 117 h 272"/>
                <a:gd name="T80" fmla="*/ 1113 w 1169"/>
                <a:gd name="T81" fmla="*/ 94 h 272"/>
                <a:gd name="T82" fmla="*/ 991 w 1169"/>
                <a:gd name="T83" fmla="*/ 54 h 272"/>
                <a:gd name="T84" fmla="*/ 809 w 1169"/>
                <a:gd name="T85" fmla="*/ 26 h 272"/>
                <a:gd name="T86" fmla="*/ 585 w 1169"/>
                <a:gd name="T87" fmla="*/ 16 h 272"/>
                <a:gd name="T88" fmla="*/ 361 w 1169"/>
                <a:gd name="T89" fmla="*/ 26 h 272"/>
                <a:gd name="T90" fmla="*/ 180 w 1169"/>
                <a:gd name="T91" fmla="*/ 54 h 272"/>
                <a:gd name="T92" fmla="*/ 56 w 1169"/>
                <a:gd name="T93" fmla="*/ 94 h 272"/>
                <a:gd name="T94" fmla="*/ 25 w 1169"/>
                <a:gd name="T95" fmla="*/ 117 h 272"/>
                <a:gd name="T96" fmla="*/ 18 w 1169"/>
                <a:gd name="T97" fmla="*/ 128 h 272"/>
                <a:gd name="T98" fmla="*/ 16 w 1169"/>
                <a:gd name="T99" fmla="*/ 138 h 272"/>
                <a:gd name="T100" fmla="*/ 19 w 1169"/>
                <a:gd name="T101" fmla="*/ 14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9" h="272">
                  <a:moveTo>
                    <a:pt x="1" y="138"/>
                  </a:moveTo>
                  <a:cubicBezTo>
                    <a:pt x="0" y="137"/>
                    <a:pt x="0" y="136"/>
                    <a:pt x="1" y="135"/>
                  </a:cubicBezTo>
                  <a:lnTo>
                    <a:pt x="4" y="122"/>
                  </a:lnTo>
                  <a:cubicBezTo>
                    <a:pt x="4" y="121"/>
                    <a:pt x="4" y="120"/>
                    <a:pt x="5" y="119"/>
                  </a:cubicBezTo>
                  <a:lnTo>
                    <a:pt x="14" y="106"/>
                  </a:lnTo>
                  <a:cubicBezTo>
                    <a:pt x="14" y="105"/>
                    <a:pt x="15" y="105"/>
                    <a:pt x="16" y="104"/>
                  </a:cubicBezTo>
                  <a:lnTo>
                    <a:pt x="49" y="80"/>
                  </a:lnTo>
                  <a:cubicBezTo>
                    <a:pt x="49" y="80"/>
                    <a:pt x="50" y="79"/>
                    <a:pt x="51" y="79"/>
                  </a:cubicBezTo>
                  <a:lnTo>
                    <a:pt x="104" y="58"/>
                  </a:lnTo>
                  <a:lnTo>
                    <a:pt x="175" y="39"/>
                  </a:lnTo>
                  <a:lnTo>
                    <a:pt x="261" y="23"/>
                  </a:lnTo>
                  <a:lnTo>
                    <a:pt x="359" y="11"/>
                  </a:lnTo>
                  <a:lnTo>
                    <a:pt x="468" y="3"/>
                  </a:lnTo>
                  <a:lnTo>
                    <a:pt x="584" y="0"/>
                  </a:lnTo>
                  <a:lnTo>
                    <a:pt x="701" y="3"/>
                  </a:lnTo>
                  <a:lnTo>
                    <a:pt x="810" y="10"/>
                  </a:lnTo>
                  <a:lnTo>
                    <a:pt x="907" y="23"/>
                  </a:lnTo>
                  <a:lnTo>
                    <a:pt x="994" y="39"/>
                  </a:lnTo>
                  <a:lnTo>
                    <a:pt x="1065" y="58"/>
                  </a:lnTo>
                  <a:lnTo>
                    <a:pt x="1118" y="79"/>
                  </a:lnTo>
                  <a:cubicBezTo>
                    <a:pt x="1119" y="79"/>
                    <a:pt x="1120" y="80"/>
                    <a:pt x="1120" y="80"/>
                  </a:cubicBezTo>
                  <a:lnTo>
                    <a:pt x="1153" y="104"/>
                  </a:lnTo>
                  <a:cubicBezTo>
                    <a:pt x="1154" y="105"/>
                    <a:pt x="1155" y="105"/>
                    <a:pt x="1155" y="106"/>
                  </a:cubicBezTo>
                  <a:lnTo>
                    <a:pt x="1164" y="119"/>
                  </a:lnTo>
                  <a:cubicBezTo>
                    <a:pt x="1165" y="120"/>
                    <a:pt x="1165" y="121"/>
                    <a:pt x="1165" y="122"/>
                  </a:cubicBezTo>
                  <a:lnTo>
                    <a:pt x="1168" y="135"/>
                  </a:lnTo>
                  <a:cubicBezTo>
                    <a:pt x="1169" y="136"/>
                    <a:pt x="1169" y="137"/>
                    <a:pt x="1168" y="138"/>
                  </a:cubicBezTo>
                  <a:lnTo>
                    <a:pt x="1165" y="151"/>
                  </a:lnTo>
                  <a:cubicBezTo>
                    <a:pt x="1165" y="152"/>
                    <a:pt x="1165" y="153"/>
                    <a:pt x="1164" y="154"/>
                  </a:cubicBezTo>
                  <a:lnTo>
                    <a:pt x="1155" y="167"/>
                  </a:lnTo>
                  <a:cubicBezTo>
                    <a:pt x="1155" y="168"/>
                    <a:pt x="1154" y="168"/>
                    <a:pt x="1153" y="169"/>
                  </a:cubicBezTo>
                  <a:lnTo>
                    <a:pt x="1120" y="193"/>
                  </a:lnTo>
                  <a:cubicBezTo>
                    <a:pt x="1120" y="193"/>
                    <a:pt x="1119" y="194"/>
                    <a:pt x="1119" y="194"/>
                  </a:cubicBezTo>
                  <a:lnTo>
                    <a:pt x="1066" y="216"/>
                  </a:lnTo>
                  <a:lnTo>
                    <a:pt x="995" y="235"/>
                  </a:lnTo>
                  <a:lnTo>
                    <a:pt x="908" y="250"/>
                  </a:lnTo>
                  <a:lnTo>
                    <a:pt x="810" y="262"/>
                  </a:lnTo>
                  <a:lnTo>
                    <a:pt x="701" y="269"/>
                  </a:lnTo>
                  <a:lnTo>
                    <a:pt x="585" y="272"/>
                  </a:lnTo>
                  <a:lnTo>
                    <a:pt x="468" y="269"/>
                  </a:lnTo>
                  <a:lnTo>
                    <a:pt x="360" y="262"/>
                  </a:lnTo>
                  <a:lnTo>
                    <a:pt x="261" y="250"/>
                  </a:lnTo>
                  <a:lnTo>
                    <a:pt x="176" y="235"/>
                  </a:lnTo>
                  <a:lnTo>
                    <a:pt x="104" y="216"/>
                  </a:lnTo>
                  <a:lnTo>
                    <a:pt x="50" y="194"/>
                  </a:lnTo>
                  <a:cubicBezTo>
                    <a:pt x="50" y="194"/>
                    <a:pt x="49" y="193"/>
                    <a:pt x="49" y="193"/>
                  </a:cubicBezTo>
                  <a:lnTo>
                    <a:pt x="16" y="169"/>
                  </a:lnTo>
                  <a:cubicBezTo>
                    <a:pt x="15" y="168"/>
                    <a:pt x="14" y="168"/>
                    <a:pt x="14" y="167"/>
                  </a:cubicBezTo>
                  <a:lnTo>
                    <a:pt x="5" y="154"/>
                  </a:lnTo>
                  <a:cubicBezTo>
                    <a:pt x="4" y="153"/>
                    <a:pt x="4" y="152"/>
                    <a:pt x="4" y="151"/>
                  </a:cubicBezTo>
                  <a:lnTo>
                    <a:pt x="1" y="138"/>
                  </a:lnTo>
                  <a:close/>
                  <a:moveTo>
                    <a:pt x="19" y="148"/>
                  </a:moveTo>
                  <a:lnTo>
                    <a:pt x="18" y="145"/>
                  </a:lnTo>
                  <a:lnTo>
                    <a:pt x="27" y="158"/>
                  </a:lnTo>
                  <a:lnTo>
                    <a:pt x="25" y="156"/>
                  </a:lnTo>
                  <a:lnTo>
                    <a:pt x="58" y="180"/>
                  </a:lnTo>
                  <a:lnTo>
                    <a:pt x="57" y="179"/>
                  </a:lnTo>
                  <a:lnTo>
                    <a:pt x="109" y="201"/>
                  </a:lnTo>
                  <a:lnTo>
                    <a:pt x="179" y="220"/>
                  </a:lnTo>
                  <a:lnTo>
                    <a:pt x="263" y="235"/>
                  </a:lnTo>
                  <a:lnTo>
                    <a:pt x="361" y="246"/>
                  </a:lnTo>
                  <a:lnTo>
                    <a:pt x="469" y="253"/>
                  </a:lnTo>
                  <a:lnTo>
                    <a:pt x="584" y="256"/>
                  </a:lnTo>
                  <a:lnTo>
                    <a:pt x="700" y="253"/>
                  </a:lnTo>
                  <a:lnTo>
                    <a:pt x="808" y="247"/>
                  </a:lnTo>
                  <a:lnTo>
                    <a:pt x="905" y="235"/>
                  </a:lnTo>
                  <a:lnTo>
                    <a:pt x="990" y="220"/>
                  </a:lnTo>
                  <a:lnTo>
                    <a:pt x="1059" y="201"/>
                  </a:lnTo>
                  <a:lnTo>
                    <a:pt x="1112" y="179"/>
                  </a:lnTo>
                  <a:lnTo>
                    <a:pt x="1111" y="180"/>
                  </a:lnTo>
                  <a:lnTo>
                    <a:pt x="1144" y="156"/>
                  </a:lnTo>
                  <a:lnTo>
                    <a:pt x="1142" y="158"/>
                  </a:lnTo>
                  <a:lnTo>
                    <a:pt x="1151" y="145"/>
                  </a:lnTo>
                  <a:lnTo>
                    <a:pt x="1150" y="148"/>
                  </a:lnTo>
                  <a:lnTo>
                    <a:pt x="1153" y="135"/>
                  </a:lnTo>
                  <a:lnTo>
                    <a:pt x="1153" y="138"/>
                  </a:lnTo>
                  <a:lnTo>
                    <a:pt x="1150" y="125"/>
                  </a:lnTo>
                  <a:lnTo>
                    <a:pt x="1151" y="128"/>
                  </a:lnTo>
                  <a:lnTo>
                    <a:pt x="1142" y="115"/>
                  </a:lnTo>
                  <a:lnTo>
                    <a:pt x="1144" y="117"/>
                  </a:lnTo>
                  <a:lnTo>
                    <a:pt x="1111" y="93"/>
                  </a:lnTo>
                  <a:lnTo>
                    <a:pt x="1113" y="94"/>
                  </a:lnTo>
                  <a:lnTo>
                    <a:pt x="1060" y="73"/>
                  </a:lnTo>
                  <a:lnTo>
                    <a:pt x="991" y="54"/>
                  </a:lnTo>
                  <a:lnTo>
                    <a:pt x="905" y="38"/>
                  </a:lnTo>
                  <a:lnTo>
                    <a:pt x="809" y="26"/>
                  </a:lnTo>
                  <a:lnTo>
                    <a:pt x="700" y="19"/>
                  </a:lnTo>
                  <a:lnTo>
                    <a:pt x="585" y="16"/>
                  </a:lnTo>
                  <a:lnTo>
                    <a:pt x="469" y="19"/>
                  </a:lnTo>
                  <a:lnTo>
                    <a:pt x="361" y="26"/>
                  </a:lnTo>
                  <a:lnTo>
                    <a:pt x="264" y="38"/>
                  </a:lnTo>
                  <a:lnTo>
                    <a:pt x="180" y="54"/>
                  </a:lnTo>
                  <a:lnTo>
                    <a:pt x="109" y="73"/>
                  </a:lnTo>
                  <a:lnTo>
                    <a:pt x="56" y="94"/>
                  </a:lnTo>
                  <a:lnTo>
                    <a:pt x="58" y="93"/>
                  </a:lnTo>
                  <a:lnTo>
                    <a:pt x="25" y="117"/>
                  </a:lnTo>
                  <a:lnTo>
                    <a:pt x="27" y="115"/>
                  </a:lnTo>
                  <a:lnTo>
                    <a:pt x="18" y="128"/>
                  </a:lnTo>
                  <a:lnTo>
                    <a:pt x="19" y="125"/>
                  </a:lnTo>
                  <a:lnTo>
                    <a:pt x="16" y="138"/>
                  </a:lnTo>
                  <a:lnTo>
                    <a:pt x="16" y="135"/>
                  </a:lnTo>
                  <a:lnTo>
                    <a:pt x="19" y="148"/>
                  </a:lnTo>
                  <a:close/>
                </a:path>
              </a:pathLst>
            </a:cu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Rectangle 16"/>
            <p:cNvSpPr>
              <a:spLocks noChangeArrowheads="1"/>
            </p:cNvSpPr>
            <p:nvPr/>
          </p:nvSpPr>
          <p:spPr bwMode="auto">
            <a:xfrm>
              <a:off x="400051" y="2908300"/>
              <a:ext cx="1058863" cy="117475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Freeform 17"/>
            <p:cNvSpPr>
              <a:spLocks noEditPoints="1"/>
            </p:cNvSpPr>
            <p:nvPr/>
          </p:nvSpPr>
          <p:spPr bwMode="auto">
            <a:xfrm>
              <a:off x="392113" y="2901950"/>
              <a:ext cx="1074738" cy="131763"/>
            </a:xfrm>
            <a:custGeom>
              <a:avLst/>
              <a:gdLst>
                <a:gd name="T0" fmla="*/ 0 w 677"/>
                <a:gd name="T1" fmla="*/ 0 h 83"/>
                <a:gd name="T2" fmla="*/ 677 w 677"/>
                <a:gd name="T3" fmla="*/ 0 h 83"/>
                <a:gd name="T4" fmla="*/ 677 w 677"/>
                <a:gd name="T5" fmla="*/ 83 h 83"/>
                <a:gd name="T6" fmla="*/ 0 w 677"/>
                <a:gd name="T7" fmla="*/ 83 h 83"/>
                <a:gd name="T8" fmla="*/ 0 w 677"/>
                <a:gd name="T9" fmla="*/ 0 h 83"/>
                <a:gd name="T10" fmla="*/ 9 w 677"/>
                <a:gd name="T11" fmla="*/ 78 h 83"/>
                <a:gd name="T12" fmla="*/ 5 w 677"/>
                <a:gd name="T13" fmla="*/ 74 h 83"/>
                <a:gd name="T14" fmla="*/ 672 w 677"/>
                <a:gd name="T15" fmla="*/ 74 h 83"/>
                <a:gd name="T16" fmla="*/ 667 w 677"/>
                <a:gd name="T17" fmla="*/ 78 h 83"/>
                <a:gd name="T18" fmla="*/ 667 w 677"/>
                <a:gd name="T19" fmla="*/ 4 h 83"/>
                <a:gd name="T20" fmla="*/ 672 w 677"/>
                <a:gd name="T21" fmla="*/ 9 h 83"/>
                <a:gd name="T22" fmla="*/ 5 w 677"/>
                <a:gd name="T23" fmla="*/ 9 h 83"/>
                <a:gd name="T24" fmla="*/ 9 w 677"/>
                <a:gd name="T25" fmla="*/ 4 h 83"/>
                <a:gd name="T26" fmla="*/ 9 w 677"/>
                <a:gd name="T27" fmla="*/ 7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7" h="83">
                  <a:moveTo>
                    <a:pt x="0" y="0"/>
                  </a:moveTo>
                  <a:lnTo>
                    <a:pt x="677" y="0"/>
                  </a:lnTo>
                  <a:lnTo>
                    <a:pt x="6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9" y="78"/>
                  </a:moveTo>
                  <a:lnTo>
                    <a:pt x="5" y="74"/>
                  </a:lnTo>
                  <a:lnTo>
                    <a:pt x="672" y="74"/>
                  </a:lnTo>
                  <a:lnTo>
                    <a:pt x="667" y="78"/>
                  </a:lnTo>
                  <a:lnTo>
                    <a:pt x="667" y="4"/>
                  </a:lnTo>
                  <a:lnTo>
                    <a:pt x="672" y="9"/>
                  </a:lnTo>
                  <a:lnTo>
                    <a:pt x="5" y="9"/>
                  </a:lnTo>
                  <a:lnTo>
                    <a:pt x="9" y="4"/>
                  </a:lnTo>
                  <a:lnTo>
                    <a:pt x="9" y="78"/>
                  </a:lnTo>
                  <a:close/>
                </a:path>
              </a:pathLst>
            </a:custGeom>
            <a:solidFill>
              <a:srgbClr val="FF6699"/>
            </a:solidFill>
            <a:ln w="1" cap="flat">
              <a:solidFill>
                <a:srgbClr val="FF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00051" y="2790825"/>
              <a:ext cx="1058863" cy="234950"/>
            </a:xfrm>
            <a:custGeom>
              <a:avLst/>
              <a:gdLst>
                <a:gd name="T0" fmla="*/ 0 w 1152"/>
                <a:gd name="T1" fmla="*/ 128 h 256"/>
                <a:gd name="T2" fmla="*/ 576 w 1152"/>
                <a:gd name="T3" fmla="*/ 0 h 256"/>
                <a:gd name="T4" fmla="*/ 576 w 1152"/>
                <a:gd name="T5" fmla="*/ 0 h 256"/>
                <a:gd name="T6" fmla="*/ 1152 w 1152"/>
                <a:gd name="T7" fmla="*/ 128 h 256"/>
                <a:gd name="T8" fmla="*/ 1152 w 1152"/>
                <a:gd name="T9" fmla="*/ 128 h 256"/>
                <a:gd name="T10" fmla="*/ 1152 w 1152"/>
                <a:gd name="T11" fmla="*/ 128 h 256"/>
                <a:gd name="T12" fmla="*/ 576 w 1152"/>
                <a:gd name="T13" fmla="*/ 256 h 256"/>
                <a:gd name="T14" fmla="*/ 576 w 1152"/>
                <a:gd name="T15" fmla="*/ 256 h 256"/>
                <a:gd name="T16" fmla="*/ 576 w 1152"/>
                <a:gd name="T17" fmla="*/ 256 h 256"/>
                <a:gd name="T18" fmla="*/ 0 w 1152"/>
                <a:gd name="T19" fmla="*/ 128 h 256"/>
                <a:gd name="T20" fmla="*/ 0 w 1152"/>
                <a:gd name="T21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2" h="256">
                  <a:moveTo>
                    <a:pt x="0" y="128"/>
                  </a:moveTo>
                  <a:cubicBezTo>
                    <a:pt x="0" y="58"/>
                    <a:pt x="258" y="0"/>
                    <a:pt x="576" y="0"/>
                  </a:cubicBezTo>
                  <a:lnTo>
                    <a:pt x="576" y="0"/>
                  </a:lnTo>
                  <a:cubicBezTo>
                    <a:pt x="895" y="0"/>
                    <a:pt x="1152" y="58"/>
                    <a:pt x="1152" y="128"/>
                  </a:cubicBezTo>
                  <a:cubicBezTo>
                    <a:pt x="1152" y="128"/>
                    <a:pt x="1152" y="128"/>
                    <a:pt x="1152" y="128"/>
                  </a:cubicBezTo>
                  <a:lnTo>
                    <a:pt x="1152" y="128"/>
                  </a:lnTo>
                  <a:cubicBezTo>
                    <a:pt x="1152" y="199"/>
                    <a:pt x="895" y="256"/>
                    <a:pt x="576" y="256"/>
                  </a:cubicBezTo>
                  <a:cubicBezTo>
                    <a:pt x="576" y="256"/>
                    <a:pt x="576" y="256"/>
                    <a:pt x="576" y="256"/>
                  </a:cubicBezTo>
                  <a:lnTo>
                    <a:pt x="576" y="256"/>
                  </a:lnTo>
                  <a:cubicBezTo>
                    <a:pt x="258" y="256"/>
                    <a:pt x="0" y="199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lose/>
                </a:path>
              </a:pathLst>
            </a:custGeom>
            <a:solidFill>
              <a:srgbClr val="FF669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Freeform 19"/>
            <p:cNvSpPr>
              <a:spLocks noEditPoints="1"/>
            </p:cNvSpPr>
            <p:nvPr/>
          </p:nvSpPr>
          <p:spPr bwMode="auto">
            <a:xfrm>
              <a:off x="392113" y="2784475"/>
              <a:ext cx="1074738" cy="249238"/>
            </a:xfrm>
            <a:custGeom>
              <a:avLst/>
              <a:gdLst>
                <a:gd name="T0" fmla="*/ 1 w 1169"/>
                <a:gd name="T1" fmla="*/ 135 h 272"/>
                <a:gd name="T2" fmla="*/ 5 w 1169"/>
                <a:gd name="T3" fmla="*/ 119 h 272"/>
                <a:gd name="T4" fmla="*/ 16 w 1169"/>
                <a:gd name="T5" fmla="*/ 104 h 272"/>
                <a:gd name="T6" fmla="*/ 51 w 1169"/>
                <a:gd name="T7" fmla="*/ 79 h 272"/>
                <a:gd name="T8" fmla="*/ 175 w 1169"/>
                <a:gd name="T9" fmla="*/ 39 h 272"/>
                <a:gd name="T10" fmla="*/ 359 w 1169"/>
                <a:gd name="T11" fmla="*/ 11 h 272"/>
                <a:gd name="T12" fmla="*/ 584 w 1169"/>
                <a:gd name="T13" fmla="*/ 0 h 272"/>
                <a:gd name="T14" fmla="*/ 810 w 1169"/>
                <a:gd name="T15" fmla="*/ 10 h 272"/>
                <a:gd name="T16" fmla="*/ 994 w 1169"/>
                <a:gd name="T17" fmla="*/ 39 h 272"/>
                <a:gd name="T18" fmla="*/ 1118 w 1169"/>
                <a:gd name="T19" fmla="*/ 79 h 272"/>
                <a:gd name="T20" fmla="*/ 1153 w 1169"/>
                <a:gd name="T21" fmla="*/ 104 h 272"/>
                <a:gd name="T22" fmla="*/ 1164 w 1169"/>
                <a:gd name="T23" fmla="*/ 119 h 272"/>
                <a:gd name="T24" fmla="*/ 1168 w 1169"/>
                <a:gd name="T25" fmla="*/ 135 h 272"/>
                <a:gd name="T26" fmla="*/ 1165 w 1169"/>
                <a:gd name="T27" fmla="*/ 151 h 272"/>
                <a:gd name="T28" fmla="*/ 1155 w 1169"/>
                <a:gd name="T29" fmla="*/ 167 h 272"/>
                <a:gd name="T30" fmla="*/ 1120 w 1169"/>
                <a:gd name="T31" fmla="*/ 193 h 272"/>
                <a:gd name="T32" fmla="*/ 1066 w 1169"/>
                <a:gd name="T33" fmla="*/ 216 h 272"/>
                <a:gd name="T34" fmla="*/ 908 w 1169"/>
                <a:gd name="T35" fmla="*/ 250 h 272"/>
                <a:gd name="T36" fmla="*/ 701 w 1169"/>
                <a:gd name="T37" fmla="*/ 269 h 272"/>
                <a:gd name="T38" fmla="*/ 468 w 1169"/>
                <a:gd name="T39" fmla="*/ 269 h 272"/>
                <a:gd name="T40" fmla="*/ 261 w 1169"/>
                <a:gd name="T41" fmla="*/ 250 h 272"/>
                <a:gd name="T42" fmla="*/ 104 w 1169"/>
                <a:gd name="T43" fmla="*/ 216 h 272"/>
                <a:gd name="T44" fmla="*/ 49 w 1169"/>
                <a:gd name="T45" fmla="*/ 193 h 272"/>
                <a:gd name="T46" fmla="*/ 14 w 1169"/>
                <a:gd name="T47" fmla="*/ 167 h 272"/>
                <a:gd name="T48" fmla="*/ 4 w 1169"/>
                <a:gd name="T49" fmla="*/ 151 h 272"/>
                <a:gd name="T50" fmla="*/ 19 w 1169"/>
                <a:gd name="T51" fmla="*/ 148 h 272"/>
                <a:gd name="T52" fmla="*/ 27 w 1169"/>
                <a:gd name="T53" fmla="*/ 158 h 272"/>
                <a:gd name="T54" fmla="*/ 58 w 1169"/>
                <a:gd name="T55" fmla="*/ 180 h 272"/>
                <a:gd name="T56" fmla="*/ 109 w 1169"/>
                <a:gd name="T57" fmla="*/ 201 h 272"/>
                <a:gd name="T58" fmla="*/ 263 w 1169"/>
                <a:gd name="T59" fmla="*/ 235 h 272"/>
                <a:gd name="T60" fmla="*/ 469 w 1169"/>
                <a:gd name="T61" fmla="*/ 253 h 272"/>
                <a:gd name="T62" fmla="*/ 700 w 1169"/>
                <a:gd name="T63" fmla="*/ 253 h 272"/>
                <a:gd name="T64" fmla="*/ 905 w 1169"/>
                <a:gd name="T65" fmla="*/ 235 h 272"/>
                <a:gd name="T66" fmla="*/ 1059 w 1169"/>
                <a:gd name="T67" fmla="*/ 201 h 272"/>
                <a:gd name="T68" fmla="*/ 1111 w 1169"/>
                <a:gd name="T69" fmla="*/ 180 h 272"/>
                <a:gd name="T70" fmla="*/ 1142 w 1169"/>
                <a:gd name="T71" fmla="*/ 158 h 272"/>
                <a:gd name="T72" fmla="*/ 1150 w 1169"/>
                <a:gd name="T73" fmla="*/ 148 h 272"/>
                <a:gd name="T74" fmla="*/ 1153 w 1169"/>
                <a:gd name="T75" fmla="*/ 138 h 272"/>
                <a:gd name="T76" fmla="*/ 1151 w 1169"/>
                <a:gd name="T77" fmla="*/ 128 h 272"/>
                <a:gd name="T78" fmla="*/ 1144 w 1169"/>
                <a:gd name="T79" fmla="*/ 117 h 272"/>
                <a:gd name="T80" fmla="*/ 1113 w 1169"/>
                <a:gd name="T81" fmla="*/ 94 h 272"/>
                <a:gd name="T82" fmla="*/ 991 w 1169"/>
                <a:gd name="T83" fmla="*/ 54 h 272"/>
                <a:gd name="T84" fmla="*/ 809 w 1169"/>
                <a:gd name="T85" fmla="*/ 26 h 272"/>
                <a:gd name="T86" fmla="*/ 585 w 1169"/>
                <a:gd name="T87" fmla="*/ 16 h 272"/>
                <a:gd name="T88" fmla="*/ 361 w 1169"/>
                <a:gd name="T89" fmla="*/ 26 h 272"/>
                <a:gd name="T90" fmla="*/ 180 w 1169"/>
                <a:gd name="T91" fmla="*/ 54 h 272"/>
                <a:gd name="T92" fmla="*/ 56 w 1169"/>
                <a:gd name="T93" fmla="*/ 94 h 272"/>
                <a:gd name="T94" fmla="*/ 25 w 1169"/>
                <a:gd name="T95" fmla="*/ 117 h 272"/>
                <a:gd name="T96" fmla="*/ 18 w 1169"/>
                <a:gd name="T97" fmla="*/ 128 h 272"/>
                <a:gd name="T98" fmla="*/ 16 w 1169"/>
                <a:gd name="T99" fmla="*/ 138 h 272"/>
                <a:gd name="T100" fmla="*/ 19 w 1169"/>
                <a:gd name="T101" fmla="*/ 14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9" h="272">
                  <a:moveTo>
                    <a:pt x="1" y="138"/>
                  </a:moveTo>
                  <a:cubicBezTo>
                    <a:pt x="0" y="137"/>
                    <a:pt x="0" y="136"/>
                    <a:pt x="1" y="135"/>
                  </a:cubicBezTo>
                  <a:lnTo>
                    <a:pt x="4" y="122"/>
                  </a:lnTo>
                  <a:cubicBezTo>
                    <a:pt x="4" y="121"/>
                    <a:pt x="4" y="120"/>
                    <a:pt x="5" y="119"/>
                  </a:cubicBezTo>
                  <a:lnTo>
                    <a:pt x="14" y="106"/>
                  </a:lnTo>
                  <a:cubicBezTo>
                    <a:pt x="14" y="105"/>
                    <a:pt x="15" y="105"/>
                    <a:pt x="16" y="104"/>
                  </a:cubicBezTo>
                  <a:lnTo>
                    <a:pt x="49" y="80"/>
                  </a:lnTo>
                  <a:cubicBezTo>
                    <a:pt x="49" y="80"/>
                    <a:pt x="50" y="79"/>
                    <a:pt x="51" y="79"/>
                  </a:cubicBezTo>
                  <a:lnTo>
                    <a:pt x="104" y="58"/>
                  </a:lnTo>
                  <a:lnTo>
                    <a:pt x="175" y="39"/>
                  </a:lnTo>
                  <a:lnTo>
                    <a:pt x="261" y="23"/>
                  </a:lnTo>
                  <a:lnTo>
                    <a:pt x="359" y="11"/>
                  </a:lnTo>
                  <a:lnTo>
                    <a:pt x="468" y="3"/>
                  </a:lnTo>
                  <a:lnTo>
                    <a:pt x="584" y="0"/>
                  </a:lnTo>
                  <a:lnTo>
                    <a:pt x="701" y="3"/>
                  </a:lnTo>
                  <a:lnTo>
                    <a:pt x="810" y="10"/>
                  </a:lnTo>
                  <a:lnTo>
                    <a:pt x="907" y="23"/>
                  </a:lnTo>
                  <a:lnTo>
                    <a:pt x="994" y="39"/>
                  </a:lnTo>
                  <a:lnTo>
                    <a:pt x="1065" y="58"/>
                  </a:lnTo>
                  <a:lnTo>
                    <a:pt x="1118" y="79"/>
                  </a:lnTo>
                  <a:cubicBezTo>
                    <a:pt x="1119" y="79"/>
                    <a:pt x="1120" y="80"/>
                    <a:pt x="1120" y="80"/>
                  </a:cubicBezTo>
                  <a:lnTo>
                    <a:pt x="1153" y="104"/>
                  </a:lnTo>
                  <a:cubicBezTo>
                    <a:pt x="1154" y="105"/>
                    <a:pt x="1155" y="105"/>
                    <a:pt x="1155" y="106"/>
                  </a:cubicBezTo>
                  <a:lnTo>
                    <a:pt x="1164" y="119"/>
                  </a:lnTo>
                  <a:cubicBezTo>
                    <a:pt x="1165" y="120"/>
                    <a:pt x="1165" y="121"/>
                    <a:pt x="1165" y="122"/>
                  </a:cubicBezTo>
                  <a:lnTo>
                    <a:pt x="1168" y="135"/>
                  </a:lnTo>
                  <a:cubicBezTo>
                    <a:pt x="1169" y="136"/>
                    <a:pt x="1169" y="137"/>
                    <a:pt x="1168" y="138"/>
                  </a:cubicBezTo>
                  <a:lnTo>
                    <a:pt x="1165" y="151"/>
                  </a:lnTo>
                  <a:cubicBezTo>
                    <a:pt x="1165" y="152"/>
                    <a:pt x="1165" y="153"/>
                    <a:pt x="1164" y="154"/>
                  </a:cubicBezTo>
                  <a:lnTo>
                    <a:pt x="1155" y="167"/>
                  </a:lnTo>
                  <a:cubicBezTo>
                    <a:pt x="1155" y="168"/>
                    <a:pt x="1154" y="168"/>
                    <a:pt x="1153" y="169"/>
                  </a:cubicBezTo>
                  <a:lnTo>
                    <a:pt x="1120" y="193"/>
                  </a:lnTo>
                  <a:cubicBezTo>
                    <a:pt x="1120" y="193"/>
                    <a:pt x="1119" y="194"/>
                    <a:pt x="1119" y="194"/>
                  </a:cubicBezTo>
                  <a:lnTo>
                    <a:pt x="1066" y="216"/>
                  </a:lnTo>
                  <a:lnTo>
                    <a:pt x="995" y="235"/>
                  </a:lnTo>
                  <a:lnTo>
                    <a:pt x="908" y="250"/>
                  </a:lnTo>
                  <a:lnTo>
                    <a:pt x="810" y="262"/>
                  </a:lnTo>
                  <a:lnTo>
                    <a:pt x="701" y="269"/>
                  </a:lnTo>
                  <a:lnTo>
                    <a:pt x="585" y="272"/>
                  </a:lnTo>
                  <a:lnTo>
                    <a:pt x="468" y="269"/>
                  </a:lnTo>
                  <a:lnTo>
                    <a:pt x="360" y="262"/>
                  </a:lnTo>
                  <a:lnTo>
                    <a:pt x="261" y="250"/>
                  </a:lnTo>
                  <a:lnTo>
                    <a:pt x="176" y="235"/>
                  </a:lnTo>
                  <a:lnTo>
                    <a:pt x="104" y="216"/>
                  </a:lnTo>
                  <a:lnTo>
                    <a:pt x="50" y="194"/>
                  </a:lnTo>
                  <a:cubicBezTo>
                    <a:pt x="50" y="194"/>
                    <a:pt x="49" y="193"/>
                    <a:pt x="49" y="193"/>
                  </a:cubicBezTo>
                  <a:lnTo>
                    <a:pt x="16" y="169"/>
                  </a:lnTo>
                  <a:cubicBezTo>
                    <a:pt x="15" y="168"/>
                    <a:pt x="14" y="168"/>
                    <a:pt x="14" y="167"/>
                  </a:cubicBezTo>
                  <a:lnTo>
                    <a:pt x="5" y="154"/>
                  </a:lnTo>
                  <a:cubicBezTo>
                    <a:pt x="4" y="153"/>
                    <a:pt x="4" y="152"/>
                    <a:pt x="4" y="151"/>
                  </a:cubicBezTo>
                  <a:lnTo>
                    <a:pt x="1" y="138"/>
                  </a:lnTo>
                  <a:close/>
                  <a:moveTo>
                    <a:pt x="19" y="148"/>
                  </a:moveTo>
                  <a:lnTo>
                    <a:pt x="18" y="145"/>
                  </a:lnTo>
                  <a:lnTo>
                    <a:pt x="27" y="158"/>
                  </a:lnTo>
                  <a:lnTo>
                    <a:pt x="25" y="156"/>
                  </a:lnTo>
                  <a:lnTo>
                    <a:pt x="58" y="180"/>
                  </a:lnTo>
                  <a:lnTo>
                    <a:pt x="57" y="179"/>
                  </a:lnTo>
                  <a:lnTo>
                    <a:pt x="109" y="201"/>
                  </a:lnTo>
                  <a:lnTo>
                    <a:pt x="179" y="220"/>
                  </a:lnTo>
                  <a:lnTo>
                    <a:pt x="263" y="235"/>
                  </a:lnTo>
                  <a:lnTo>
                    <a:pt x="361" y="246"/>
                  </a:lnTo>
                  <a:lnTo>
                    <a:pt x="469" y="253"/>
                  </a:lnTo>
                  <a:lnTo>
                    <a:pt x="584" y="256"/>
                  </a:lnTo>
                  <a:lnTo>
                    <a:pt x="700" y="253"/>
                  </a:lnTo>
                  <a:lnTo>
                    <a:pt x="808" y="247"/>
                  </a:lnTo>
                  <a:lnTo>
                    <a:pt x="905" y="235"/>
                  </a:lnTo>
                  <a:lnTo>
                    <a:pt x="990" y="220"/>
                  </a:lnTo>
                  <a:lnTo>
                    <a:pt x="1059" y="201"/>
                  </a:lnTo>
                  <a:lnTo>
                    <a:pt x="1112" y="179"/>
                  </a:lnTo>
                  <a:lnTo>
                    <a:pt x="1111" y="180"/>
                  </a:lnTo>
                  <a:lnTo>
                    <a:pt x="1144" y="156"/>
                  </a:lnTo>
                  <a:lnTo>
                    <a:pt x="1142" y="158"/>
                  </a:lnTo>
                  <a:lnTo>
                    <a:pt x="1151" y="145"/>
                  </a:lnTo>
                  <a:lnTo>
                    <a:pt x="1150" y="148"/>
                  </a:lnTo>
                  <a:lnTo>
                    <a:pt x="1153" y="135"/>
                  </a:lnTo>
                  <a:lnTo>
                    <a:pt x="1153" y="138"/>
                  </a:lnTo>
                  <a:lnTo>
                    <a:pt x="1150" y="125"/>
                  </a:lnTo>
                  <a:lnTo>
                    <a:pt x="1151" y="128"/>
                  </a:lnTo>
                  <a:lnTo>
                    <a:pt x="1142" y="115"/>
                  </a:lnTo>
                  <a:lnTo>
                    <a:pt x="1144" y="117"/>
                  </a:lnTo>
                  <a:lnTo>
                    <a:pt x="1111" y="93"/>
                  </a:lnTo>
                  <a:lnTo>
                    <a:pt x="1113" y="94"/>
                  </a:lnTo>
                  <a:lnTo>
                    <a:pt x="1060" y="73"/>
                  </a:lnTo>
                  <a:lnTo>
                    <a:pt x="991" y="54"/>
                  </a:lnTo>
                  <a:lnTo>
                    <a:pt x="905" y="38"/>
                  </a:lnTo>
                  <a:lnTo>
                    <a:pt x="809" y="26"/>
                  </a:lnTo>
                  <a:lnTo>
                    <a:pt x="700" y="19"/>
                  </a:lnTo>
                  <a:lnTo>
                    <a:pt x="585" y="16"/>
                  </a:lnTo>
                  <a:lnTo>
                    <a:pt x="469" y="19"/>
                  </a:lnTo>
                  <a:lnTo>
                    <a:pt x="361" y="26"/>
                  </a:lnTo>
                  <a:lnTo>
                    <a:pt x="264" y="38"/>
                  </a:lnTo>
                  <a:lnTo>
                    <a:pt x="180" y="54"/>
                  </a:lnTo>
                  <a:lnTo>
                    <a:pt x="109" y="73"/>
                  </a:lnTo>
                  <a:lnTo>
                    <a:pt x="56" y="94"/>
                  </a:lnTo>
                  <a:lnTo>
                    <a:pt x="58" y="93"/>
                  </a:lnTo>
                  <a:lnTo>
                    <a:pt x="25" y="117"/>
                  </a:lnTo>
                  <a:lnTo>
                    <a:pt x="27" y="115"/>
                  </a:lnTo>
                  <a:lnTo>
                    <a:pt x="18" y="128"/>
                  </a:lnTo>
                  <a:lnTo>
                    <a:pt x="19" y="125"/>
                  </a:lnTo>
                  <a:lnTo>
                    <a:pt x="16" y="138"/>
                  </a:lnTo>
                  <a:lnTo>
                    <a:pt x="16" y="135"/>
                  </a:lnTo>
                  <a:lnTo>
                    <a:pt x="19" y="148"/>
                  </a:lnTo>
                  <a:close/>
                </a:path>
              </a:pathLst>
            </a:cu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Rectangle 20"/>
            <p:cNvSpPr>
              <a:spLocks noChangeArrowheads="1"/>
            </p:cNvSpPr>
            <p:nvPr/>
          </p:nvSpPr>
          <p:spPr bwMode="auto">
            <a:xfrm>
              <a:off x="392113" y="2908300"/>
              <a:ext cx="14288" cy="117475"/>
            </a:xfrm>
            <a:prstGeom prst="rect">
              <a:avLst/>
            </a:pr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Rectangle 21"/>
            <p:cNvSpPr>
              <a:spLocks noChangeArrowheads="1"/>
            </p:cNvSpPr>
            <p:nvPr/>
          </p:nvSpPr>
          <p:spPr bwMode="auto">
            <a:xfrm>
              <a:off x="1450976" y="2908300"/>
              <a:ext cx="15875" cy="117475"/>
            </a:xfrm>
            <a:prstGeom prst="rect">
              <a:avLst/>
            </a:pr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600200" y="1901031"/>
            <a:ext cx="709327" cy="242031"/>
            <a:chOff x="392113" y="2063750"/>
            <a:chExt cx="1074738" cy="366713"/>
          </a:xfrm>
        </p:grpSpPr>
        <p:sp>
          <p:nvSpPr>
            <p:cNvPr id="49" name="Freeform 27"/>
            <p:cNvSpPr>
              <a:spLocks/>
            </p:cNvSpPr>
            <p:nvPr/>
          </p:nvSpPr>
          <p:spPr bwMode="auto">
            <a:xfrm>
              <a:off x="400051" y="2189163"/>
              <a:ext cx="1058863" cy="234950"/>
            </a:xfrm>
            <a:custGeom>
              <a:avLst/>
              <a:gdLst>
                <a:gd name="T0" fmla="*/ 0 w 1152"/>
                <a:gd name="T1" fmla="*/ 128 h 256"/>
                <a:gd name="T2" fmla="*/ 576 w 1152"/>
                <a:gd name="T3" fmla="*/ 0 h 256"/>
                <a:gd name="T4" fmla="*/ 576 w 1152"/>
                <a:gd name="T5" fmla="*/ 0 h 256"/>
                <a:gd name="T6" fmla="*/ 1152 w 1152"/>
                <a:gd name="T7" fmla="*/ 128 h 256"/>
                <a:gd name="T8" fmla="*/ 1152 w 1152"/>
                <a:gd name="T9" fmla="*/ 128 h 256"/>
                <a:gd name="T10" fmla="*/ 1152 w 1152"/>
                <a:gd name="T11" fmla="*/ 128 h 256"/>
                <a:gd name="T12" fmla="*/ 576 w 1152"/>
                <a:gd name="T13" fmla="*/ 256 h 256"/>
                <a:gd name="T14" fmla="*/ 576 w 1152"/>
                <a:gd name="T15" fmla="*/ 256 h 256"/>
                <a:gd name="T16" fmla="*/ 576 w 1152"/>
                <a:gd name="T17" fmla="*/ 256 h 256"/>
                <a:gd name="T18" fmla="*/ 0 w 1152"/>
                <a:gd name="T19" fmla="*/ 128 h 256"/>
                <a:gd name="T20" fmla="*/ 0 w 1152"/>
                <a:gd name="T21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2" h="256">
                  <a:moveTo>
                    <a:pt x="0" y="128"/>
                  </a:moveTo>
                  <a:cubicBezTo>
                    <a:pt x="0" y="58"/>
                    <a:pt x="258" y="0"/>
                    <a:pt x="576" y="0"/>
                  </a:cubicBezTo>
                  <a:lnTo>
                    <a:pt x="576" y="0"/>
                  </a:lnTo>
                  <a:cubicBezTo>
                    <a:pt x="895" y="0"/>
                    <a:pt x="1152" y="58"/>
                    <a:pt x="1152" y="128"/>
                  </a:cubicBezTo>
                  <a:cubicBezTo>
                    <a:pt x="1152" y="128"/>
                    <a:pt x="1152" y="128"/>
                    <a:pt x="1152" y="128"/>
                  </a:cubicBezTo>
                  <a:lnTo>
                    <a:pt x="1152" y="128"/>
                  </a:lnTo>
                  <a:cubicBezTo>
                    <a:pt x="1152" y="199"/>
                    <a:pt x="895" y="256"/>
                    <a:pt x="576" y="256"/>
                  </a:cubicBezTo>
                  <a:cubicBezTo>
                    <a:pt x="576" y="256"/>
                    <a:pt x="576" y="256"/>
                    <a:pt x="576" y="256"/>
                  </a:cubicBezTo>
                  <a:lnTo>
                    <a:pt x="576" y="256"/>
                  </a:lnTo>
                  <a:cubicBezTo>
                    <a:pt x="258" y="256"/>
                    <a:pt x="0" y="199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lose/>
                </a:path>
              </a:pathLst>
            </a:custGeom>
            <a:solidFill>
              <a:srgbClr val="77933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Freeform 28"/>
            <p:cNvSpPr>
              <a:spLocks noEditPoints="1"/>
            </p:cNvSpPr>
            <p:nvPr/>
          </p:nvSpPr>
          <p:spPr bwMode="auto">
            <a:xfrm>
              <a:off x="392113" y="2181225"/>
              <a:ext cx="1074738" cy="249238"/>
            </a:xfrm>
            <a:custGeom>
              <a:avLst/>
              <a:gdLst>
                <a:gd name="T0" fmla="*/ 1 w 1169"/>
                <a:gd name="T1" fmla="*/ 135 h 272"/>
                <a:gd name="T2" fmla="*/ 5 w 1169"/>
                <a:gd name="T3" fmla="*/ 119 h 272"/>
                <a:gd name="T4" fmla="*/ 16 w 1169"/>
                <a:gd name="T5" fmla="*/ 104 h 272"/>
                <a:gd name="T6" fmla="*/ 51 w 1169"/>
                <a:gd name="T7" fmla="*/ 79 h 272"/>
                <a:gd name="T8" fmla="*/ 175 w 1169"/>
                <a:gd name="T9" fmla="*/ 39 h 272"/>
                <a:gd name="T10" fmla="*/ 359 w 1169"/>
                <a:gd name="T11" fmla="*/ 11 h 272"/>
                <a:gd name="T12" fmla="*/ 584 w 1169"/>
                <a:gd name="T13" fmla="*/ 0 h 272"/>
                <a:gd name="T14" fmla="*/ 810 w 1169"/>
                <a:gd name="T15" fmla="*/ 10 h 272"/>
                <a:gd name="T16" fmla="*/ 994 w 1169"/>
                <a:gd name="T17" fmla="*/ 39 h 272"/>
                <a:gd name="T18" fmla="*/ 1118 w 1169"/>
                <a:gd name="T19" fmla="*/ 79 h 272"/>
                <a:gd name="T20" fmla="*/ 1153 w 1169"/>
                <a:gd name="T21" fmla="*/ 104 h 272"/>
                <a:gd name="T22" fmla="*/ 1164 w 1169"/>
                <a:gd name="T23" fmla="*/ 119 h 272"/>
                <a:gd name="T24" fmla="*/ 1168 w 1169"/>
                <a:gd name="T25" fmla="*/ 135 h 272"/>
                <a:gd name="T26" fmla="*/ 1165 w 1169"/>
                <a:gd name="T27" fmla="*/ 151 h 272"/>
                <a:gd name="T28" fmla="*/ 1155 w 1169"/>
                <a:gd name="T29" fmla="*/ 167 h 272"/>
                <a:gd name="T30" fmla="*/ 1120 w 1169"/>
                <a:gd name="T31" fmla="*/ 193 h 272"/>
                <a:gd name="T32" fmla="*/ 1066 w 1169"/>
                <a:gd name="T33" fmla="*/ 216 h 272"/>
                <a:gd name="T34" fmla="*/ 908 w 1169"/>
                <a:gd name="T35" fmla="*/ 250 h 272"/>
                <a:gd name="T36" fmla="*/ 701 w 1169"/>
                <a:gd name="T37" fmla="*/ 269 h 272"/>
                <a:gd name="T38" fmla="*/ 468 w 1169"/>
                <a:gd name="T39" fmla="*/ 269 h 272"/>
                <a:gd name="T40" fmla="*/ 261 w 1169"/>
                <a:gd name="T41" fmla="*/ 250 h 272"/>
                <a:gd name="T42" fmla="*/ 104 w 1169"/>
                <a:gd name="T43" fmla="*/ 216 h 272"/>
                <a:gd name="T44" fmla="*/ 49 w 1169"/>
                <a:gd name="T45" fmla="*/ 193 h 272"/>
                <a:gd name="T46" fmla="*/ 14 w 1169"/>
                <a:gd name="T47" fmla="*/ 167 h 272"/>
                <a:gd name="T48" fmla="*/ 4 w 1169"/>
                <a:gd name="T49" fmla="*/ 151 h 272"/>
                <a:gd name="T50" fmla="*/ 19 w 1169"/>
                <a:gd name="T51" fmla="*/ 148 h 272"/>
                <a:gd name="T52" fmla="*/ 27 w 1169"/>
                <a:gd name="T53" fmla="*/ 158 h 272"/>
                <a:gd name="T54" fmla="*/ 58 w 1169"/>
                <a:gd name="T55" fmla="*/ 180 h 272"/>
                <a:gd name="T56" fmla="*/ 109 w 1169"/>
                <a:gd name="T57" fmla="*/ 201 h 272"/>
                <a:gd name="T58" fmla="*/ 263 w 1169"/>
                <a:gd name="T59" fmla="*/ 235 h 272"/>
                <a:gd name="T60" fmla="*/ 469 w 1169"/>
                <a:gd name="T61" fmla="*/ 253 h 272"/>
                <a:gd name="T62" fmla="*/ 700 w 1169"/>
                <a:gd name="T63" fmla="*/ 253 h 272"/>
                <a:gd name="T64" fmla="*/ 905 w 1169"/>
                <a:gd name="T65" fmla="*/ 235 h 272"/>
                <a:gd name="T66" fmla="*/ 1059 w 1169"/>
                <a:gd name="T67" fmla="*/ 201 h 272"/>
                <a:gd name="T68" fmla="*/ 1111 w 1169"/>
                <a:gd name="T69" fmla="*/ 180 h 272"/>
                <a:gd name="T70" fmla="*/ 1142 w 1169"/>
                <a:gd name="T71" fmla="*/ 158 h 272"/>
                <a:gd name="T72" fmla="*/ 1150 w 1169"/>
                <a:gd name="T73" fmla="*/ 148 h 272"/>
                <a:gd name="T74" fmla="*/ 1153 w 1169"/>
                <a:gd name="T75" fmla="*/ 138 h 272"/>
                <a:gd name="T76" fmla="*/ 1151 w 1169"/>
                <a:gd name="T77" fmla="*/ 128 h 272"/>
                <a:gd name="T78" fmla="*/ 1144 w 1169"/>
                <a:gd name="T79" fmla="*/ 117 h 272"/>
                <a:gd name="T80" fmla="*/ 1113 w 1169"/>
                <a:gd name="T81" fmla="*/ 94 h 272"/>
                <a:gd name="T82" fmla="*/ 991 w 1169"/>
                <a:gd name="T83" fmla="*/ 54 h 272"/>
                <a:gd name="T84" fmla="*/ 809 w 1169"/>
                <a:gd name="T85" fmla="*/ 26 h 272"/>
                <a:gd name="T86" fmla="*/ 585 w 1169"/>
                <a:gd name="T87" fmla="*/ 16 h 272"/>
                <a:gd name="T88" fmla="*/ 361 w 1169"/>
                <a:gd name="T89" fmla="*/ 26 h 272"/>
                <a:gd name="T90" fmla="*/ 180 w 1169"/>
                <a:gd name="T91" fmla="*/ 54 h 272"/>
                <a:gd name="T92" fmla="*/ 56 w 1169"/>
                <a:gd name="T93" fmla="*/ 94 h 272"/>
                <a:gd name="T94" fmla="*/ 25 w 1169"/>
                <a:gd name="T95" fmla="*/ 117 h 272"/>
                <a:gd name="T96" fmla="*/ 18 w 1169"/>
                <a:gd name="T97" fmla="*/ 128 h 272"/>
                <a:gd name="T98" fmla="*/ 16 w 1169"/>
                <a:gd name="T99" fmla="*/ 138 h 272"/>
                <a:gd name="T100" fmla="*/ 19 w 1169"/>
                <a:gd name="T101" fmla="*/ 14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9" h="272">
                  <a:moveTo>
                    <a:pt x="1" y="138"/>
                  </a:moveTo>
                  <a:cubicBezTo>
                    <a:pt x="0" y="137"/>
                    <a:pt x="0" y="136"/>
                    <a:pt x="1" y="135"/>
                  </a:cubicBezTo>
                  <a:lnTo>
                    <a:pt x="4" y="122"/>
                  </a:lnTo>
                  <a:cubicBezTo>
                    <a:pt x="4" y="121"/>
                    <a:pt x="4" y="120"/>
                    <a:pt x="5" y="119"/>
                  </a:cubicBezTo>
                  <a:lnTo>
                    <a:pt x="14" y="106"/>
                  </a:lnTo>
                  <a:cubicBezTo>
                    <a:pt x="14" y="105"/>
                    <a:pt x="15" y="105"/>
                    <a:pt x="16" y="104"/>
                  </a:cubicBezTo>
                  <a:lnTo>
                    <a:pt x="49" y="80"/>
                  </a:lnTo>
                  <a:cubicBezTo>
                    <a:pt x="49" y="80"/>
                    <a:pt x="50" y="79"/>
                    <a:pt x="51" y="79"/>
                  </a:cubicBezTo>
                  <a:lnTo>
                    <a:pt x="104" y="58"/>
                  </a:lnTo>
                  <a:lnTo>
                    <a:pt x="175" y="39"/>
                  </a:lnTo>
                  <a:lnTo>
                    <a:pt x="261" y="23"/>
                  </a:lnTo>
                  <a:lnTo>
                    <a:pt x="359" y="11"/>
                  </a:lnTo>
                  <a:lnTo>
                    <a:pt x="468" y="3"/>
                  </a:lnTo>
                  <a:lnTo>
                    <a:pt x="584" y="0"/>
                  </a:lnTo>
                  <a:lnTo>
                    <a:pt x="701" y="3"/>
                  </a:lnTo>
                  <a:lnTo>
                    <a:pt x="810" y="10"/>
                  </a:lnTo>
                  <a:lnTo>
                    <a:pt x="907" y="23"/>
                  </a:lnTo>
                  <a:lnTo>
                    <a:pt x="994" y="39"/>
                  </a:lnTo>
                  <a:lnTo>
                    <a:pt x="1065" y="58"/>
                  </a:lnTo>
                  <a:lnTo>
                    <a:pt x="1118" y="79"/>
                  </a:lnTo>
                  <a:cubicBezTo>
                    <a:pt x="1119" y="79"/>
                    <a:pt x="1120" y="80"/>
                    <a:pt x="1120" y="80"/>
                  </a:cubicBezTo>
                  <a:lnTo>
                    <a:pt x="1153" y="104"/>
                  </a:lnTo>
                  <a:cubicBezTo>
                    <a:pt x="1154" y="105"/>
                    <a:pt x="1155" y="105"/>
                    <a:pt x="1155" y="106"/>
                  </a:cubicBezTo>
                  <a:lnTo>
                    <a:pt x="1164" y="119"/>
                  </a:lnTo>
                  <a:cubicBezTo>
                    <a:pt x="1165" y="120"/>
                    <a:pt x="1165" y="121"/>
                    <a:pt x="1165" y="122"/>
                  </a:cubicBezTo>
                  <a:lnTo>
                    <a:pt x="1168" y="135"/>
                  </a:lnTo>
                  <a:cubicBezTo>
                    <a:pt x="1169" y="136"/>
                    <a:pt x="1169" y="137"/>
                    <a:pt x="1168" y="138"/>
                  </a:cubicBezTo>
                  <a:lnTo>
                    <a:pt x="1165" y="151"/>
                  </a:lnTo>
                  <a:cubicBezTo>
                    <a:pt x="1165" y="152"/>
                    <a:pt x="1165" y="153"/>
                    <a:pt x="1164" y="154"/>
                  </a:cubicBezTo>
                  <a:lnTo>
                    <a:pt x="1155" y="167"/>
                  </a:lnTo>
                  <a:cubicBezTo>
                    <a:pt x="1155" y="168"/>
                    <a:pt x="1154" y="168"/>
                    <a:pt x="1153" y="169"/>
                  </a:cubicBezTo>
                  <a:lnTo>
                    <a:pt x="1120" y="193"/>
                  </a:lnTo>
                  <a:cubicBezTo>
                    <a:pt x="1120" y="193"/>
                    <a:pt x="1119" y="194"/>
                    <a:pt x="1119" y="194"/>
                  </a:cubicBezTo>
                  <a:lnTo>
                    <a:pt x="1066" y="216"/>
                  </a:lnTo>
                  <a:lnTo>
                    <a:pt x="995" y="235"/>
                  </a:lnTo>
                  <a:lnTo>
                    <a:pt x="908" y="250"/>
                  </a:lnTo>
                  <a:lnTo>
                    <a:pt x="810" y="262"/>
                  </a:lnTo>
                  <a:lnTo>
                    <a:pt x="701" y="269"/>
                  </a:lnTo>
                  <a:lnTo>
                    <a:pt x="585" y="272"/>
                  </a:lnTo>
                  <a:lnTo>
                    <a:pt x="468" y="269"/>
                  </a:lnTo>
                  <a:lnTo>
                    <a:pt x="360" y="262"/>
                  </a:lnTo>
                  <a:lnTo>
                    <a:pt x="261" y="250"/>
                  </a:lnTo>
                  <a:lnTo>
                    <a:pt x="176" y="235"/>
                  </a:lnTo>
                  <a:lnTo>
                    <a:pt x="104" y="216"/>
                  </a:lnTo>
                  <a:lnTo>
                    <a:pt x="50" y="194"/>
                  </a:lnTo>
                  <a:cubicBezTo>
                    <a:pt x="50" y="194"/>
                    <a:pt x="49" y="193"/>
                    <a:pt x="49" y="193"/>
                  </a:cubicBezTo>
                  <a:lnTo>
                    <a:pt x="16" y="169"/>
                  </a:lnTo>
                  <a:cubicBezTo>
                    <a:pt x="15" y="168"/>
                    <a:pt x="14" y="168"/>
                    <a:pt x="14" y="167"/>
                  </a:cubicBezTo>
                  <a:lnTo>
                    <a:pt x="5" y="154"/>
                  </a:lnTo>
                  <a:cubicBezTo>
                    <a:pt x="4" y="153"/>
                    <a:pt x="4" y="152"/>
                    <a:pt x="4" y="151"/>
                  </a:cubicBezTo>
                  <a:lnTo>
                    <a:pt x="1" y="138"/>
                  </a:lnTo>
                  <a:close/>
                  <a:moveTo>
                    <a:pt x="19" y="148"/>
                  </a:moveTo>
                  <a:lnTo>
                    <a:pt x="18" y="145"/>
                  </a:lnTo>
                  <a:lnTo>
                    <a:pt x="27" y="158"/>
                  </a:lnTo>
                  <a:lnTo>
                    <a:pt x="25" y="156"/>
                  </a:lnTo>
                  <a:lnTo>
                    <a:pt x="58" y="180"/>
                  </a:lnTo>
                  <a:lnTo>
                    <a:pt x="57" y="179"/>
                  </a:lnTo>
                  <a:lnTo>
                    <a:pt x="109" y="201"/>
                  </a:lnTo>
                  <a:lnTo>
                    <a:pt x="179" y="220"/>
                  </a:lnTo>
                  <a:lnTo>
                    <a:pt x="263" y="235"/>
                  </a:lnTo>
                  <a:lnTo>
                    <a:pt x="361" y="246"/>
                  </a:lnTo>
                  <a:lnTo>
                    <a:pt x="469" y="253"/>
                  </a:lnTo>
                  <a:lnTo>
                    <a:pt x="584" y="256"/>
                  </a:lnTo>
                  <a:lnTo>
                    <a:pt x="700" y="253"/>
                  </a:lnTo>
                  <a:lnTo>
                    <a:pt x="808" y="247"/>
                  </a:lnTo>
                  <a:lnTo>
                    <a:pt x="905" y="235"/>
                  </a:lnTo>
                  <a:lnTo>
                    <a:pt x="990" y="220"/>
                  </a:lnTo>
                  <a:lnTo>
                    <a:pt x="1059" y="201"/>
                  </a:lnTo>
                  <a:lnTo>
                    <a:pt x="1112" y="179"/>
                  </a:lnTo>
                  <a:lnTo>
                    <a:pt x="1111" y="180"/>
                  </a:lnTo>
                  <a:lnTo>
                    <a:pt x="1144" y="156"/>
                  </a:lnTo>
                  <a:lnTo>
                    <a:pt x="1142" y="158"/>
                  </a:lnTo>
                  <a:lnTo>
                    <a:pt x="1151" y="145"/>
                  </a:lnTo>
                  <a:lnTo>
                    <a:pt x="1150" y="148"/>
                  </a:lnTo>
                  <a:lnTo>
                    <a:pt x="1153" y="135"/>
                  </a:lnTo>
                  <a:lnTo>
                    <a:pt x="1153" y="138"/>
                  </a:lnTo>
                  <a:lnTo>
                    <a:pt x="1150" y="125"/>
                  </a:lnTo>
                  <a:lnTo>
                    <a:pt x="1151" y="128"/>
                  </a:lnTo>
                  <a:lnTo>
                    <a:pt x="1142" y="115"/>
                  </a:lnTo>
                  <a:lnTo>
                    <a:pt x="1144" y="117"/>
                  </a:lnTo>
                  <a:lnTo>
                    <a:pt x="1111" y="93"/>
                  </a:lnTo>
                  <a:lnTo>
                    <a:pt x="1113" y="94"/>
                  </a:lnTo>
                  <a:lnTo>
                    <a:pt x="1060" y="73"/>
                  </a:lnTo>
                  <a:lnTo>
                    <a:pt x="991" y="54"/>
                  </a:lnTo>
                  <a:lnTo>
                    <a:pt x="905" y="38"/>
                  </a:lnTo>
                  <a:lnTo>
                    <a:pt x="809" y="26"/>
                  </a:lnTo>
                  <a:lnTo>
                    <a:pt x="700" y="19"/>
                  </a:lnTo>
                  <a:lnTo>
                    <a:pt x="585" y="16"/>
                  </a:lnTo>
                  <a:lnTo>
                    <a:pt x="469" y="19"/>
                  </a:lnTo>
                  <a:lnTo>
                    <a:pt x="361" y="26"/>
                  </a:lnTo>
                  <a:lnTo>
                    <a:pt x="264" y="38"/>
                  </a:lnTo>
                  <a:lnTo>
                    <a:pt x="180" y="54"/>
                  </a:lnTo>
                  <a:lnTo>
                    <a:pt x="109" y="73"/>
                  </a:lnTo>
                  <a:lnTo>
                    <a:pt x="56" y="94"/>
                  </a:lnTo>
                  <a:lnTo>
                    <a:pt x="58" y="93"/>
                  </a:lnTo>
                  <a:lnTo>
                    <a:pt x="25" y="117"/>
                  </a:lnTo>
                  <a:lnTo>
                    <a:pt x="27" y="115"/>
                  </a:lnTo>
                  <a:lnTo>
                    <a:pt x="18" y="128"/>
                  </a:lnTo>
                  <a:lnTo>
                    <a:pt x="19" y="125"/>
                  </a:lnTo>
                  <a:lnTo>
                    <a:pt x="16" y="138"/>
                  </a:lnTo>
                  <a:lnTo>
                    <a:pt x="16" y="135"/>
                  </a:lnTo>
                  <a:lnTo>
                    <a:pt x="19" y="148"/>
                  </a:lnTo>
                  <a:close/>
                </a:path>
              </a:pathLst>
            </a:cu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Rectangle 29"/>
            <p:cNvSpPr>
              <a:spLocks noChangeArrowheads="1"/>
            </p:cNvSpPr>
            <p:nvPr/>
          </p:nvSpPr>
          <p:spPr bwMode="auto">
            <a:xfrm>
              <a:off x="400051" y="2189163"/>
              <a:ext cx="1058863" cy="117475"/>
            </a:xfrm>
            <a:prstGeom prst="rect">
              <a:avLst/>
            </a:prstGeom>
            <a:solidFill>
              <a:srgbClr val="779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Freeform 30"/>
            <p:cNvSpPr>
              <a:spLocks noEditPoints="1"/>
            </p:cNvSpPr>
            <p:nvPr/>
          </p:nvSpPr>
          <p:spPr bwMode="auto">
            <a:xfrm>
              <a:off x="392113" y="2181225"/>
              <a:ext cx="1074738" cy="131763"/>
            </a:xfrm>
            <a:custGeom>
              <a:avLst/>
              <a:gdLst>
                <a:gd name="T0" fmla="*/ 0 w 677"/>
                <a:gd name="T1" fmla="*/ 0 h 83"/>
                <a:gd name="T2" fmla="*/ 677 w 677"/>
                <a:gd name="T3" fmla="*/ 0 h 83"/>
                <a:gd name="T4" fmla="*/ 677 w 677"/>
                <a:gd name="T5" fmla="*/ 83 h 83"/>
                <a:gd name="T6" fmla="*/ 0 w 677"/>
                <a:gd name="T7" fmla="*/ 83 h 83"/>
                <a:gd name="T8" fmla="*/ 0 w 677"/>
                <a:gd name="T9" fmla="*/ 0 h 83"/>
                <a:gd name="T10" fmla="*/ 9 w 677"/>
                <a:gd name="T11" fmla="*/ 79 h 83"/>
                <a:gd name="T12" fmla="*/ 5 w 677"/>
                <a:gd name="T13" fmla="*/ 74 h 83"/>
                <a:gd name="T14" fmla="*/ 672 w 677"/>
                <a:gd name="T15" fmla="*/ 74 h 83"/>
                <a:gd name="T16" fmla="*/ 667 w 677"/>
                <a:gd name="T17" fmla="*/ 79 h 83"/>
                <a:gd name="T18" fmla="*/ 667 w 677"/>
                <a:gd name="T19" fmla="*/ 5 h 83"/>
                <a:gd name="T20" fmla="*/ 672 w 677"/>
                <a:gd name="T21" fmla="*/ 9 h 83"/>
                <a:gd name="T22" fmla="*/ 5 w 677"/>
                <a:gd name="T23" fmla="*/ 9 h 83"/>
                <a:gd name="T24" fmla="*/ 9 w 677"/>
                <a:gd name="T25" fmla="*/ 5 h 83"/>
                <a:gd name="T26" fmla="*/ 9 w 677"/>
                <a:gd name="T27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7" h="83">
                  <a:moveTo>
                    <a:pt x="0" y="0"/>
                  </a:moveTo>
                  <a:lnTo>
                    <a:pt x="677" y="0"/>
                  </a:lnTo>
                  <a:lnTo>
                    <a:pt x="6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9" y="79"/>
                  </a:moveTo>
                  <a:lnTo>
                    <a:pt x="5" y="74"/>
                  </a:lnTo>
                  <a:lnTo>
                    <a:pt x="672" y="74"/>
                  </a:lnTo>
                  <a:lnTo>
                    <a:pt x="667" y="79"/>
                  </a:lnTo>
                  <a:lnTo>
                    <a:pt x="667" y="5"/>
                  </a:lnTo>
                  <a:lnTo>
                    <a:pt x="672" y="9"/>
                  </a:lnTo>
                  <a:lnTo>
                    <a:pt x="5" y="9"/>
                  </a:lnTo>
                  <a:lnTo>
                    <a:pt x="9" y="5"/>
                  </a:lnTo>
                  <a:lnTo>
                    <a:pt x="9" y="79"/>
                  </a:lnTo>
                  <a:close/>
                </a:path>
              </a:pathLst>
            </a:custGeom>
            <a:solidFill>
              <a:srgbClr val="77933C"/>
            </a:solidFill>
            <a:ln w="1" cap="flat">
              <a:solidFill>
                <a:srgbClr val="77933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Freeform 31"/>
            <p:cNvSpPr>
              <a:spLocks/>
            </p:cNvSpPr>
            <p:nvPr/>
          </p:nvSpPr>
          <p:spPr bwMode="auto">
            <a:xfrm>
              <a:off x="400051" y="2071688"/>
              <a:ext cx="1058863" cy="234950"/>
            </a:xfrm>
            <a:custGeom>
              <a:avLst/>
              <a:gdLst>
                <a:gd name="T0" fmla="*/ 0 w 1152"/>
                <a:gd name="T1" fmla="*/ 128 h 256"/>
                <a:gd name="T2" fmla="*/ 576 w 1152"/>
                <a:gd name="T3" fmla="*/ 0 h 256"/>
                <a:gd name="T4" fmla="*/ 576 w 1152"/>
                <a:gd name="T5" fmla="*/ 0 h 256"/>
                <a:gd name="T6" fmla="*/ 1152 w 1152"/>
                <a:gd name="T7" fmla="*/ 128 h 256"/>
                <a:gd name="T8" fmla="*/ 1152 w 1152"/>
                <a:gd name="T9" fmla="*/ 128 h 256"/>
                <a:gd name="T10" fmla="*/ 1152 w 1152"/>
                <a:gd name="T11" fmla="*/ 128 h 256"/>
                <a:gd name="T12" fmla="*/ 576 w 1152"/>
                <a:gd name="T13" fmla="*/ 256 h 256"/>
                <a:gd name="T14" fmla="*/ 576 w 1152"/>
                <a:gd name="T15" fmla="*/ 256 h 256"/>
                <a:gd name="T16" fmla="*/ 576 w 1152"/>
                <a:gd name="T17" fmla="*/ 256 h 256"/>
                <a:gd name="T18" fmla="*/ 0 w 1152"/>
                <a:gd name="T19" fmla="*/ 128 h 256"/>
                <a:gd name="T20" fmla="*/ 0 w 1152"/>
                <a:gd name="T21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2" h="256">
                  <a:moveTo>
                    <a:pt x="0" y="128"/>
                  </a:moveTo>
                  <a:cubicBezTo>
                    <a:pt x="0" y="58"/>
                    <a:pt x="258" y="0"/>
                    <a:pt x="576" y="0"/>
                  </a:cubicBezTo>
                  <a:lnTo>
                    <a:pt x="576" y="0"/>
                  </a:lnTo>
                  <a:cubicBezTo>
                    <a:pt x="895" y="0"/>
                    <a:pt x="1152" y="58"/>
                    <a:pt x="1152" y="128"/>
                  </a:cubicBezTo>
                  <a:cubicBezTo>
                    <a:pt x="1152" y="128"/>
                    <a:pt x="1152" y="128"/>
                    <a:pt x="1152" y="128"/>
                  </a:cubicBezTo>
                  <a:lnTo>
                    <a:pt x="1152" y="128"/>
                  </a:lnTo>
                  <a:cubicBezTo>
                    <a:pt x="1152" y="199"/>
                    <a:pt x="895" y="256"/>
                    <a:pt x="576" y="256"/>
                  </a:cubicBezTo>
                  <a:cubicBezTo>
                    <a:pt x="576" y="256"/>
                    <a:pt x="576" y="256"/>
                    <a:pt x="576" y="256"/>
                  </a:cubicBezTo>
                  <a:lnTo>
                    <a:pt x="576" y="256"/>
                  </a:lnTo>
                  <a:cubicBezTo>
                    <a:pt x="258" y="256"/>
                    <a:pt x="0" y="199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lose/>
                </a:path>
              </a:pathLst>
            </a:custGeom>
            <a:solidFill>
              <a:srgbClr val="77933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Freeform 32"/>
            <p:cNvSpPr>
              <a:spLocks noEditPoints="1"/>
            </p:cNvSpPr>
            <p:nvPr/>
          </p:nvSpPr>
          <p:spPr bwMode="auto">
            <a:xfrm>
              <a:off x="392113" y="2063750"/>
              <a:ext cx="1074738" cy="249238"/>
            </a:xfrm>
            <a:custGeom>
              <a:avLst/>
              <a:gdLst>
                <a:gd name="T0" fmla="*/ 1 w 1169"/>
                <a:gd name="T1" fmla="*/ 135 h 272"/>
                <a:gd name="T2" fmla="*/ 5 w 1169"/>
                <a:gd name="T3" fmla="*/ 119 h 272"/>
                <a:gd name="T4" fmla="*/ 16 w 1169"/>
                <a:gd name="T5" fmla="*/ 104 h 272"/>
                <a:gd name="T6" fmla="*/ 51 w 1169"/>
                <a:gd name="T7" fmla="*/ 79 h 272"/>
                <a:gd name="T8" fmla="*/ 175 w 1169"/>
                <a:gd name="T9" fmla="*/ 39 h 272"/>
                <a:gd name="T10" fmla="*/ 359 w 1169"/>
                <a:gd name="T11" fmla="*/ 11 h 272"/>
                <a:gd name="T12" fmla="*/ 584 w 1169"/>
                <a:gd name="T13" fmla="*/ 0 h 272"/>
                <a:gd name="T14" fmla="*/ 810 w 1169"/>
                <a:gd name="T15" fmla="*/ 10 h 272"/>
                <a:gd name="T16" fmla="*/ 994 w 1169"/>
                <a:gd name="T17" fmla="*/ 39 h 272"/>
                <a:gd name="T18" fmla="*/ 1118 w 1169"/>
                <a:gd name="T19" fmla="*/ 79 h 272"/>
                <a:gd name="T20" fmla="*/ 1153 w 1169"/>
                <a:gd name="T21" fmla="*/ 104 h 272"/>
                <a:gd name="T22" fmla="*/ 1164 w 1169"/>
                <a:gd name="T23" fmla="*/ 119 h 272"/>
                <a:gd name="T24" fmla="*/ 1168 w 1169"/>
                <a:gd name="T25" fmla="*/ 135 h 272"/>
                <a:gd name="T26" fmla="*/ 1165 w 1169"/>
                <a:gd name="T27" fmla="*/ 151 h 272"/>
                <a:gd name="T28" fmla="*/ 1155 w 1169"/>
                <a:gd name="T29" fmla="*/ 167 h 272"/>
                <a:gd name="T30" fmla="*/ 1120 w 1169"/>
                <a:gd name="T31" fmla="*/ 193 h 272"/>
                <a:gd name="T32" fmla="*/ 1066 w 1169"/>
                <a:gd name="T33" fmla="*/ 216 h 272"/>
                <a:gd name="T34" fmla="*/ 908 w 1169"/>
                <a:gd name="T35" fmla="*/ 250 h 272"/>
                <a:gd name="T36" fmla="*/ 701 w 1169"/>
                <a:gd name="T37" fmla="*/ 269 h 272"/>
                <a:gd name="T38" fmla="*/ 468 w 1169"/>
                <a:gd name="T39" fmla="*/ 269 h 272"/>
                <a:gd name="T40" fmla="*/ 261 w 1169"/>
                <a:gd name="T41" fmla="*/ 250 h 272"/>
                <a:gd name="T42" fmla="*/ 104 w 1169"/>
                <a:gd name="T43" fmla="*/ 216 h 272"/>
                <a:gd name="T44" fmla="*/ 49 w 1169"/>
                <a:gd name="T45" fmla="*/ 193 h 272"/>
                <a:gd name="T46" fmla="*/ 14 w 1169"/>
                <a:gd name="T47" fmla="*/ 167 h 272"/>
                <a:gd name="T48" fmla="*/ 4 w 1169"/>
                <a:gd name="T49" fmla="*/ 151 h 272"/>
                <a:gd name="T50" fmla="*/ 19 w 1169"/>
                <a:gd name="T51" fmla="*/ 148 h 272"/>
                <a:gd name="T52" fmla="*/ 27 w 1169"/>
                <a:gd name="T53" fmla="*/ 158 h 272"/>
                <a:gd name="T54" fmla="*/ 58 w 1169"/>
                <a:gd name="T55" fmla="*/ 180 h 272"/>
                <a:gd name="T56" fmla="*/ 109 w 1169"/>
                <a:gd name="T57" fmla="*/ 201 h 272"/>
                <a:gd name="T58" fmla="*/ 263 w 1169"/>
                <a:gd name="T59" fmla="*/ 235 h 272"/>
                <a:gd name="T60" fmla="*/ 469 w 1169"/>
                <a:gd name="T61" fmla="*/ 253 h 272"/>
                <a:gd name="T62" fmla="*/ 700 w 1169"/>
                <a:gd name="T63" fmla="*/ 253 h 272"/>
                <a:gd name="T64" fmla="*/ 905 w 1169"/>
                <a:gd name="T65" fmla="*/ 235 h 272"/>
                <a:gd name="T66" fmla="*/ 1059 w 1169"/>
                <a:gd name="T67" fmla="*/ 201 h 272"/>
                <a:gd name="T68" fmla="*/ 1111 w 1169"/>
                <a:gd name="T69" fmla="*/ 180 h 272"/>
                <a:gd name="T70" fmla="*/ 1142 w 1169"/>
                <a:gd name="T71" fmla="*/ 158 h 272"/>
                <a:gd name="T72" fmla="*/ 1150 w 1169"/>
                <a:gd name="T73" fmla="*/ 148 h 272"/>
                <a:gd name="T74" fmla="*/ 1153 w 1169"/>
                <a:gd name="T75" fmla="*/ 138 h 272"/>
                <a:gd name="T76" fmla="*/ 1151 w 1169"/>
                <a:gd name="T77" fmla="*/ 128 h 272"/>
                <a:gd name="T78" fmla="*/ 1144 w 1169"/>
                <a:gd name="T79" fmla="*/ 117 h 272"/>
                <a:gd name="T80" fmla="*/ 1113 w 1169"/>
                <a:gd name="T81" fmla="*/ 94 h 272"/>
                <a:gd name="T82" fmla="*/ 991 w 1169"/>
                <a:gd name="T83" fmla="*/ 54 h 272"/>
                <a:gd name="T84" fmla="*/ 809 w 1169"/>
                <a:gd name="T85" fmla="*/ 26 h 272"/>
                <a:gd name="T86" fmla="*/ 585 w 1169"/>
                <a:gd name="T87" fmla="*/ 16 h 272"/>
                <a:gd name="T88" fmla="*/ 361 w 1169"/>
                <a:gd name="T89" fmla="*/ 26 h 272"/>
                <a:gd name="T90" fmla="*/ 180 w 1169"/>
                <a:gd name="T91" fmla="*/ 54 h 272"/>
                <a:gd name="T92" fmla="*/ 56 w 1169"/>
                <a:gd name="T93" fmla="*/ 94 h 272"/>
                <a:gd name="T94" fmla="*/ 25 w 1169"/>
                <a:gd name="T95" fmla="*/ 117 h 272"/>
                <a:gd name="T96" fmla="*/ 18 w 1169"/>
                <a:gd name="T97" fmla="*/ 128 h 272"/>
                <a:gd name="T98" fmla="*/ 16 w 1169"/>
                <a:gd name="T99" fmla="*/ 138 h 272"/>
                <a:gd name="T100" fmla="*/ 19 w 1169"/>
                <a:gd name="T101" fmla="*/ 14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9" h="272">
                  <a:moveTo>
                    <a:pt x="1" y="138"/>
                  </a:moveTo>
                  <a:cubicBezTo>
                    <a:pt x="0" y="137"/>
                    <a:pt x="0" y="136"/>
                    <a:pt x="1" y="135"/>
                  </a:cubicBezTo>
                  <a:lnTo>
                    <a:pt x="4" y="122"/>
                  </a:lnTo>
                  <a:cubicBezTo>
                    <a:pt x="4" y="121"/>
                    <a:pt x="4" y="120"/>
                    <a:pt x="5" y="119"/>
                  </a:cubicBezTo>
                  <a:lnTo>
                    <a:pt x="14" y="106"/>
                  </a:lnTo>
                  <a:cubicBezTo>
                    <a:pt x="14" y="105"/>
                    <a:pt x="15" y="105"/>
                    <a:pt x="16" y="104"/>
                  </a:cubicBezTo>
                  <a:lnTo>
                    <a:pt x="49" y="80"/>
                  </a:lnTo>
                  <a:cubicBezTo>
                    <a:pt x="49" y="80"/>
                    <a:pt x="50" y="79"/>
                    <a:pt x="51" y="79"/>
                  </a:cubicBezTo>
                  <a:lnTo>
                    <a:pt x="104" y="58"/>
                  </a:lnTo>
                  <a:lnTo>
                    <a:pt x="175" y="39"/>
                  </a:lnTo>
                  <a:lnTo>
                    <a:pt x="261" y="23"/>
                  </a:lnTo>
                  <a:lnTo>
                    <a:pt x="359" y="11"/>
                  </a:lnTo>
                  <a:lnTo>
                    <a:pt x="468" y="3"/>
                  </a:lnTo>
                  <a:lnTo>
                    <a:pt x="584" y="0"/>
                  </a:lnTo>
                  <a:lnTo>
                    <a:pt x="701" y="3"/>
                  </a:lnTo>
                  <a:lnTo>
                    <a:pt x="810" y="10"/>
                  </a:lnTo>
                  <a:lnTo>
                    <a:pt x="907" y="23"/>
                  </a:lnTo>
                  <a:lnTo>
                    <a:pt x="994" y="39"/>
                  </a:lnTo>
                  <a:lnTo>
                    <a:pt x="1065" y="58"/>
                  </a:lnTo>
                  <a:lnTo>
                    <a:pt x="1118" y="79"/>
                  </a:lnTo>
                  <a:cubicBezTo>
                    <a:pt x="1119" y="79"/>
                    <a:pt x="1120" y="80"/>
                    <a:pt x="1120" y="80"/>
                  </a:cubicBezTo>
                  <a:lnTo>
                    <a:pt x="1153" y="104"/>
                  </a:lnTo>
                  <a:cubicBezTo>
                    <a:pt x="1154" y="105"/>
                    <a:pt x="1155" y="105"/>
                    <a:pt x="1155" y="106"/>
                  </a:cubicBezTo>
                  <a:lnTo>
                    <a:pt x="1164" y="119"/>
                  </a:lnTo>
                  <a:cubicBezTo>
                    <a:pt x="1165" y="120"/>
                    <a:pt x="1165" y="121"/>
                    <a:pt x="1165" y="122"/>
                  </a:cubicBezTo>
                  <a:lnTo>
                    <a:pt x="1168" y="135"/>
                  </a:lnTo>
                  <a:cubicBezTo>
                    <a:pt x="1169" y="136"/>
                    <a:pt x="1169" y="137"/>
                    <a:pt x="1168" y="138"/>
                  </a:cubicBezTo>
                  <a:lnTo>
                    <a:pt x="1165" y="151"/>
                  </a:lnTo>
                  <a:cubicBezTo>
                    <a:pt x="1165" y="152"/>
                    <a:pt x="1165" y="153"/>
                    <a:pt x="1164" y="154"/>
                  </a:cubicBezTo>
                  <a:lnTo>
                    <a:pt x="1155" y="167"/>
                  </a:lnTo>
                  <a:cubicBezTo>
                    <a:pt x="1155" y="168"/>
                    <a:pt x="1154" y="168"/>
                    <a:pt x="1153" y="169"/>
                  </a:cubicBezTo>
                  <a:lnTo>
                    <a:pt x="1120" y="193"/>
                  </a:lnTo>
                  <a:cubicBezTo>
                    <a:pt x="1120" y="193"/>
                    <a:pt x="1119" y="194"/>
                    <a:pt x="1119" y="194"/>
                  </a:cubicBezTo>
                  <a:lnTo>
                    <a:pt x="1066" y="216"/>
                  </a:lnTo>
                  <a:lnTo>
                    <a:pt x="995" y="235"/>
                  </a:lnTo>
                  <a:lnTo>
                    <a:pt x="908" y="250"/>
                  </a:lnTo>
                  <a:lnTo>
                    <a:pt x="810" y="262"/>
                  </a:lnTo>
                  <a:lnTo>
                    <a:pt x="701" y="269"/>
                  </a:lnTo>
                  <a:lnTo>
                    <a:pt x="585" y="272"/>
                  </a:lnTo>
                  <a:lnTo>
                    <a:pt x="468" y="269"/>
                  </a:lnTo>
                  <a:lnTo>
                    <a:pt x="360" y="262"/>
                  </a:lnTo>
                  <a:lnTo>
                    <a:pt x="261" y="250"/>
                  </a:lnTo>
                  <a:lnTo>
                    <a:pt x="176" y="235"/>
                  </a:lnTo>
                  <a:lnTo>
                    <a:pt x="104" y="216"/>
                  </a:lnTo>
                  <a:lnTo>
                    <a:pt x="50" y="194"/>
                  </a:lnTo>
                  <a:cubicBezTo>
                    <a:pt x="50" y="194"/>
                    <a:pt x="49" y="193"/>
                    <a:pt x="49" y="193"/>
                  </a:cubicBezTo>
                  <a:lnTo>
                    <a:pt x="16" y="169"/>
                  </a:lnTo>
                  <a:cubicBezTo>
                    <a:pt x="15" y="168"/>
                    <a:pt x="14" y="168"/>
                    <a:pt x="14" y="167"/>
                  </a:cubicBezTo>
                  <a:lnTo>
                    <a:pt x="5" y="154"/>
                  </a:lnTo>
                  <a:cubicBezTo>
                    <a:pt x="4" y="153"/>
                    <a:pt x="4" y="152"/>
                    <a:pt x="4" y="151"/>
                  </a:cubicBezTo>
                  <a:lnTo>
                    <a:pt x="1" y="138"/>
                  </a:lnTo>
                  <a:close/>
                  <a:moveTo>
                    <a:pt x="19" y="148"/>
                  </a:moveTo>
                  <a:lnTo>
                    <a:pt x="18" y="145"/>
                  </a:lnTo>
                  <a:lnTo>
                    <a:pt x="27" y="158"/>
                  </a:lnTo>
                  <a:lnTo>
                    <a:pt x="25" y="156"/>
                  </a:lnTo>
                  <a:lnTo>
                    <a:pt x="58" y="180"/>
                  </a:lnTo>
                  <a:lnTo>
                    <a:pt x="57" y="179"/>
                  </a:lnTo>
                  <a:lnTo>
                    <a:pt x="109" y="201"/>
                  </a:lnTo>
                  <a:lnTo>
                    <a:pt x="179" y="220"/>
                  </a:lnTo>
                  <a:lnTo>
                    <a:pt x="263" y="235"/>
                  </a:lnTo>
                  <a:lnTo>
                    <a:pt x="361" y="246"/>
                  </a:lnTo>
                  <a:lnTo>
                    <a:pt x="469" y="253"/>
                  </a:lnTo>
                  <a:lnTo>
                    <a:pt x="584" y="256"/>
                  </a:lnTo>
                  <a:lnTo>
                    <a:pt x="700" y="253"/>
                  </a:lnTo>
                  <a:lnTo>
                    <a:pt x="808" y="247"/>
                  </a:lnTo>
                  <a:lnTo>
                    <a:pt x="905" y="235"/>
                  </a:lnTo>
                  <a:lnTo>
                    <a:pt x="990" y="220"/>
                  </a:lnTo>
                  <a:lnTo>
                    <a:pt x="1059" y="201"/>
                  </a:lnTo>
                  <a:lnTo>
                    <a:pt x="1112" y="179"/>
                  </a:lnTo>
                  <a:lnTo>
                    <a:pt x="1111" y="180"/>
                  </a:lnTo>
                  <a:lnTo>
                    <a:pt x="1144" y="156"/>
                  </a:lnTo>
                  <a:lnTo>
                    <a:pt x="1142" y="158"/>
                  </a:lnTo>
                  <a:lnTo>
                    <a:pt x="1151" y="145"/>
                  </a:lnTo>
                  <a:lnTo>
                    <a:pt x="1150" y="148"/>
                  </a:lnTo>
                  <a:lnTo>
                    <a:pt x="1153" y="135"/>
                  </a:lnTo>
                  <a:lnTo>
                    <a:pt x="1153" y="138"/>
                  </a:lnTo>
                  <a:lnTo>
                    <a:pt x="1150" y="125"/>
                  </a:lnTo>
                  <a:lnTo>
                    <a:pt x="1151" y="128"/>
                  </a:lnTo>
                  <a:lnTo>
                    <a:pt x="1142" y="115"/>
                  </a:lnTo>
                  <a:lnTo>
                    <a:pt x="1144" y="117"/>
                  </a:lnTo>
                  <a:lnTo>
                    <a:pt x="1111" y="93"/>
                  </a:lnTo>
                  <a:lnTo>
                    <a:pt x="1113" y="94"/>
                  </a:lnTo>
                  <a:lnTo>
                    <a:pt x="1060" y="73"/>
                  </a:lnTo>
                  <a:lnTo>
                    <a:pt x="991" y="54"/>
                  </a:lnTo>
                  <a:lnTo>
                    <a:pt x="905" y="38"/>
                  </a:lnTo>
                  <a:lnTo>
                    <a:pt x="809" y="26"/>
                  </a:lnTo>
                  <a:lnTo>
                    <a:pt x="700" y="19"/>
                  </a:lnTo>
                  <a:lnTo>
                    <a:pt x="585" y="16"/>
                  </a:lnTo>
                  <a:lnTo>
                    <a:pt x="469" y="19"/>
                  </a:lnTo>
                  <a:lnTo>
                    <a:pt x="361" y="26"/>
                  </a:lnTo>
                  <a:lnTo>
                    <a:pt x="264" y="38"/>
                  </a:lnTo>
                  <a:lnTo>
                    <a:pt x="180" y="54"/>
                  </a:lnTo>
                  <a:lnTo>
                    <a:pt x="109" y="73"/>
                  </a:lnTo>
                  <a:lnTo>
                    <a:pt x="56" y="94"/>
                  </a:lnTo>
                  <a:lnTo>
                    <a:pt x="58" y="93"/>
                  </a:lnTo>
                  <a:lnTo>
                    <a:pt x="25" y="117"/>
                  </a:lnTo>
                  <a:lnTo>
                    <a:pt x="27" y="115"/>
                  </a:lnTo>
                  <a:lnTo>
                    <a:pt x="18" y="128"/>
                  </a:lnTo>
                  <a:lnTo>
                    <a:pt x="19" y="125"/>
                  </a:lnTo>
                  <a:lnTo>
                    <a:pt x="16" y="138"/>
                  </a:lnTo>
                  <a:lnTo>
                    <a:pt x="16" y="135"/>
                  </a:lnTo>
                  <a:lnTo>
                    <a:pt x="19" y="148"/>
                  </a:lnTo>
                  <a:close/>
                </a:path>
              </a:pathLst>
            </a:cu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Rectangle 33"/>
            <p:cNvSpPr>
              <a:spLocks noChangeArrowheads="1"/>
            </p:cNvSpPr>
            <p:nvPr/>
          </p:nvSpPr>
          <p:spPr bwMode="auto">
            <a:xfrm>
              <a:off x="392113" y="2189163"/>
              <a:ext cx="14288" cy="117475"/>
            </a:xfrm>
            <a:prstGeom prst="rect">
              <a:avLst/>
            </a:pr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Rectangle 34"/>
            <p:cNvSpPr>
              <a:spLocks noChangeArrowheads="1"/>
            </p:cNvSpPr>
            <p:nvPr/>
          </p:nvSpPr>
          <p:spPr bwMode="auto">
            <a:xfrm>
              <a:off x="1450976" y="2189163"/>
              <a:ext cx="15875" cy="117475"/>
            </a:xfrm>
            <a:prstGeom prst="rect">
              <a:avLst/>
            </a:pr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33400" y="1272809"/>
            <a:ext cx="354664" cy="121016"/>
            <a:chOff x="392113" y="1358900"/>
            <a:chExt cx="1074738" cy="366713"/>
          </a:xfrm>
        </p:grpSpPr>
        <p:sp>
          <p:nvSpPr>
            <p:cNvPr id="58" name="Freeform 5"/>
            <p:cNvSpPr>
              <a:spLocks/>
            </p:cNvSpPr>
            <p:nvPr/>
          </p:nvSpPr>
          <p:spPr bwMode="auto">
            <a:xfrm>
              <a:off x="400051" y="1484313"/>
              <a:ext cx="1058863" cy="234950"/>
            </a:xfrm>
            <a:custGeom>
              <a:avLst/>
              <a:gdLst>
                <a:gd name="T0" fmla="*/ 0 w 1152"/>
                <a:gd name="T1" fmla="*/ 128 h 256"/>
                <a:gd name="T2" fmla="*/ 576 w 1152"/>
                <a:gd name="T3" fmla="*/ 0 h 256"/>
                <a:gd name="T4" fmla="*/ 576 w 1152"/>
                <a:gd name="T5" fmla="*/ 0 h 256"/>
                <a:gd name="T6" fmla="*/ 1152 w 1152"/>
                <a:gd name="T7" fmla="*/ 128 h 256"/>
                <a:gd name="T8" fmla="*/ 1152 w 1152"/>
                <a:gd name="T9" fmla="*/ 128 h 256"/>
                <a:gd name="T10" fmla="*/ 1152 w 1152"/>
                <a:gd name="T11" fmla="*/ 128 h 256"/>
                <a:gd name="T12" fmla="*/ 576 w 1152"/>
                <a:gd name="T13" fmla="*/ 256 h 256"/>
                <a:gd name="T14" fmla="*/ 576 w 1152"/>
                <a:gd name="T15" fmla="*/ 256 h 256"/>
                <a:gd name="T16" fmla="*/ 576 w 1152"/>
                <a:gd name="T17" fmla="*/ 256 h 256"/>
                <a:gd name="T18" fmla="*/ 0 w 1152"/>
                <a:gd name="T19" fmla="*/ 128 h 256"/>
                <a:gd name="T20" fmla="*/ 0 w 1152"/>
                <a:gd name="T21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2" h="256">
                  <a:moveTo>
                    <a:pt x="0" y="128"/>
                  </a:moveTo>
                  <a:cubicBezTo>
                    <a:pt x="0" y="58"/>
                    <a:pt x="258" y="0"/>
                    <a:pt x="576" y="0"/>
                  </a:cubicBezTo>
                  <a:lnTo>
                    <a:pt x="576" y="0"/>
                  </a:lnTo>
                  <a:cubicBezTo>
                    <a:pt x="895" y="0"/>
                    <a:pt x="1152" y="58"/>
                    <a:pt x="1152" y="128"/>
                  </a:cubicBezTo>
                  <a:cubicBezTo>
                    <a:pt x="1152" y="128"/>
                    <a:pt x="1152" y="128"/>
                    <a:pt x="1152" y="128"/>
                  </a:cubicBezTo>
                  <a:lnTo>
                    <a:pt x="1152" y="128"/>
                  </a:lnTo>
                  <a:cubicBezTo>
                    <a:pt x="1152" y="199"/>
                    <a:pt x="895" y="256"/>
                    <a:pt x="576" y="256"/>
                  </a:cubicBezTo>
                  <a:cubicBezTo>
                    <a:pt x="576" y="256"/>
                    <a:pt x="576" y="256"/>
                    <a:pt x="576" y="256"/>
                  </a:cubicBezTo>
                  <a:lnTo>
                    <a:pt x="576" y="256"/>
                  </a:lnTo>
                  <a:cubicBezTo>
                    <a:pt x="258" y="256"/>
                    <a:pt x="0" y="199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lose/>
                </a:path>
              </a:pathLst>
            </a:custGeom>
            <a:solidFill>
              <a:srgbClr val="4F81B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Freeform 6"/>
            <p:cNvSpPr>
              <a:spLocks noEditPoints="1"/>
            </p:cNvSpPr>
            <p:nvPr/>
          </p:nvSpPr>
          <p:spPr bwMode="auto">
            <a:xfrm>
              <a:off x="392113" y="1476375"/>
              <a:ext cx="1074738" cy="249238"/>
            </a:xfrm>
            <a:custGeom>
              <a:avLst/>
              <a:gdLst>
                <a:gd name="T0" fmla="*/ 1 w 1169"/>
                <a:gd name="T1" fmla="*/ 135 h 272"/>
                <a:gd name="T2" fmla="*/ 5 w 1169"/>
                <a:gd name="T3" fmla="*/ 119 h 272"/>
                <a:gd name="T4" fmla="*/ 16 w 1169"/>
                <a:gd name="T5" fmla="*/ 104 h 272"/>
                <a:gd name="T6" fmla="*/ 51 w 1169"/>
                <a:gd name="T7" fmla="*/ 79 h 272"/>
                <a:gd name="T8" fmla="*/ 175 w 1169"/>
                <a:gd name="T9" fmla="*/ 39 h 272"/>
                <a:gd name="T10" fmla="*/ 359 w 1169"/>
                <a:gd name="T11" fmla="*/ 11 h 272"/>
                <a:gd name="T12" fmla="*/ 584 w 1169"/>
                <a:gd name="T13" fmla="*/ 0 h 272"/>
                <a:gd name="T14" fmla="*/ 810 w 1169"/>
                <a:gd name="T15" fmla="*/ 10 h 272"/>
                <a:gd name="T16" fmla="*/ 994 w 1169"/>
                <a:gd name="T17" fmla="*/ 39 h 272"/>
                <a:gd name="T18" fmla="*/ 1118 w 1169"/>
                <a:gd name="T19" fmla="*/ 79 h 272"/>
                <a:gd name="T20" fmla="*/ 1153 w 1169"/>
                <a:gd name="T21" fmla="*/ 104 h 272"/>
                <a:gd name="T22" fmla="*/ 1164 w 1169"/>
                <a:gd name="T23" fmla="*/ 119 h 272"/>
                <a:gd name="T24" fmla="*/ 1168 w 1169"/>
                <a:gd name="T25" fmla="*/ 135 h 272"/>
                <a:gd name="T26" fmla="*/ 1165 w 1169"/>
                <a:gd name="T27" fmla="*/ 151 h 272"/>
                <a:gd name="T28" fmla="*/ 1155 w 1169"/>
                <a:gd name="T29" fmla="*/ 167 h 272"/>
                <a:gd name="T30" fmla="*/ 1120 w 1169"/>
                <a:gd name="T31" fmla="*/ 193 h 272"/>
                <a:gd name="T32" fmla="*/ 1066 w 1169"/>
                <a:gd name="T33" fmla="*/ 216 h 272"/>
                <a:gd name="T34" fmla="*/ 908 w 1169"/>
                <a:gd name="T35" fmla="*/ 250 h 272"/>
                <a:gd name="T36" fmla="*/ 701 w 1169"/>
                <a:gd name="T37" fmla="*/ 269 h 272"/>
                <a:gd name="T38" fmla="*/ 468 w 1169"/>
                <a:gd name="T39" fmla="*/ 269 h 272"/>
                <a:gd name="T40" fmla="*/ 261 w 1169"/>
                <a:gd name="T41" fmla="*/ 250 h 272"/>
                <a:gd name="T42" fmla="*/ 104 w 1169"/>
                <a:gd name="T43" fmla="*/ 216 h 272"/>
                <a:gd name="T44" fmla="*/ 49 w 1169"/>
                <a:gd name="T45" fmla="*/ 193 h 272"/>
                <a:gd name="T46" fmla="*/ 14 w 1169"/>
                <a:gd name="T47" fmla="*/ 167 h 272"/>
                <a:gd name="T48" fmla="*/ 4 w 1169"/>
                <a:gd name="T49" fmla="*/ 151 h 272"/>
                <a:gd name="T50" fmla="*/ 19 w 1169"/>
                <a:gd name="T51" fmla="*/ 148 h 272"/>
                <a:gd name="T52" fmla="*/ 27 w 1169"/>
                <a:gd name="T53" fmla="*/ 158 h 272"/>
                <a:gd name="T54" fmla="*/ 58 w 1169"/>
                <a:gd name="T55" fmla="*/ 180 h 272"/>
                <a:gd name="T56" fmla="*/ 109 w 1169"/>
                <a:gd name="T57" fmla="*/ 201 h 272"/>
                <a:gd name="T58" fmla="*/ 263 w 1169"/>
                <a:gd name="T59" fmla="*/ 235 h 272"/>
                <a:gd name="T60" fmla="*/ 469 w 1169"/>
                <a:gd name="T61" fmla="*/ 253 h 272"/>
                <a:gd name="T62" fmla="*/ 700 w 1169"/>
                <a:gd name="T63" fmla="*/ 253 h 272"/>
                <a:gd name="T64" fmla="*/ 905 w 1169"/>
                <a:gd name="T65" fmla="*/ 235 h 272"/>
                <a:gd name="T66" fmla="*/ 1059 w 1169"/>
                <a:gd name="T67" fmla="*/ 201 h 272"/>
                <a:gd name="T68" fmla="*/ 1111 w 1169"/>
                <a:gd name="T69" fmla="*/ 180 h 272"/>
                <a:gd name="T70" fmla="*/ 1142 w 1169"/>
                <a:gd name="T71" fmla="*/ 158 h 272"/>
                <a:gd name="T72" fmla="*/ 1150 w 1169"/>
                <a:gd name="T73" fmla="*/ 148 h 272"/>
                <a:gd name="T74" fmla="*/ 1153 w 1169"/>
                <a:gd name="T75" fmla="*/ 138 h 272"/>
                <a:gd name="T76" fmla="*/ 1151 w 1169"/>
                <a:gd name="T77" fmla="*/ 128 h 272"/>
                <a:gd name="T78" fmla="*/ 1144 w 1169"/>
                <a:gd name="T79" fmla="*/ 117 h 272"/>
                <a:gd name="T80" fmla="*/ 1113 w 1169"/>
                <a:gd name="T81" fmla="*/ 94 h 272"/>
                <a:gd name="T82" fmla="*/ 991 w 1169"/>
                <a:gd name="T83" fmla="*/ 54 h 272"/>
                <a:gd name="T84" fmla="*/ 809 w 1169"/>
                <a:gd name="T85" fmla="*/ 26 h 272"/>
                <a:gd name="T86" fmla="*/ 585 w 1169"/>
                <a:gd name="T87" fmla="*/ 16 h 272"/>
                <a:gd name="T88" fmla="*/ 361 w 1169"/>
                <a:gd name="T89" fmla="*/ 26 h 272"/>
                <a:gd name="T90" fmla="*/ 180 w 1169"/>
                <a:gd name="T91" fmla="*/ 54 h 272"/>
                <a:gd name="T92" fmla="*/ 56 w 1169"/>
                <a:gd name="T93" fmla="*/ 94 h 272"/>
                <a:gd name="T94" fmla="*/ 25 w 1169"/>
                <a:gd name="T95" fmla="*/ 117 h 272"/>
                <a:gd name="T96" fmla="*/ 18 w 1169"/>
                <a:gd name="T97" fmla="*/ 128 h 272"/>
                <a:gd name="T98" fmla="*/ 16 w 1169"/>
                <a:gd name="T99" fmla="*/ 138 h 272"/>
                <a:gd name="T100" fmla="*/ 19 w 1169"/>
                <a:gd name="T101" fmla="*/ 14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9" h="272">
                  <a:moveTo>
                    <a:pt x="1" y="138"/>
                  </a:moveTo>
                  <a:cubicBezTo>
                    <a:pt x="0" y="137"/>
                    <a:pt x="0" y="136"/>
                    <a:pt x="1" y="135"/>
                  </a:cubicBezTo>
                  <a:lnTo>
                    <a:pt x="4" y="122"/>
                  </a:lnTo>
                  <a:cubicBezTo>
                    <a:pt x="4" y="121"/>
                    <a:pt x="4" y="120"/>
                    <a:pt x="5" y="119"/>
                  </a:cubicBezTo>
                  <a:lnTo>
                    <a:pt x="14" y="106"/>
                  </a:lnTo>
                  <a:cubicBezTo>
                    <a:pt x="14" y="105"/>
                    <a:pt x="15" y="105"/>
                    <a:pt x="16" y="104"/>
                  </a:cubicBezTo>
                  <a:lnTo>
                    <a:pt x="49" y="80"/>
                  </a:lnTo>
                  <a:cubicBezTo>
                    <a:pt x="49" y="80"/>
                    <a:pt x="50" y="79"/>
                    <a:pt x="51" y="79"/>
                  </a:cubicBezTo>
                  <a:lnTo>
                    <a:pt x="104" y="58"/>
                  </a:lnTo>
                  <a:lnTo>
                    <a:pt x="175" y="39"/>
                  </a:lnTo>
                  <a:lnTo>
                    <a:pt x="261" y="23"/>
                  </a:lnTo>
                  <a:lnTo>
                    <a:pt x="359" y="11"/>
                  </a:lnTo>
                  <a:lnTo>
                    <a:pt x="468" y="3"/>
                  </a:lnTo>
                  <a:lnTo>
                    <a:pt x="584" y="0"/>
                  </a:lnTo>
                  <a:lnTo>
                    <a:pt x="701" y="3"/>
                  </a:lnTo>
                  <a:lnTo>
                    <a:pt x="810" y="10"/>
                  </a:lnTo>
                  <a:lnTo>
                    <a:pt x="907" y="23"/>
                  </a:lnTo>
                  <a:lnTo>
                    <a:pt x="994" y="39"/>
                  </a:lnTo>
                  <a:lnTo>
                    <a:pt x="1065" y="58"/>
                  </a:lnTo>
                  <a:lnTo>
                    <a:pt x="1118" y="79"/>
                  </a:lnTo>
                  <a:cubicBezTo>
                    <a:pt x="1119" y="79"/>
                    <a:pt x="1120" y="80"/>
                    <a:pt x="1120" y="80"/>
                  </a:cubicBezTo>
                  <a:lnTo>
                    <a:pt x="1153" y="104"/>
                  </a:lnTo>
                  <a:cubicBezTo>
                    <a:pt x="1154" y="105"/>
                    <a:pt x="1155" y="105"/>
                    <a:pt x="1155" y="106"/>
                  </a:cubicBezTo>
                  <a:lnTo>
                    <a:pt x="1164" y="119"/>
                  </a:lnTo>
                  <a:cubicBezTo>
                    <a:pt x="1165" y="120"/>
                    <a:pt x="1165" y="121"/>
                    <a:pt x="1165" y="122"/>
                  </a:cubicBezTo>
                  <a:lnTo>
                    <a:pt x="1168" y="135"/>
                  </a:lnTo>
                  <a:cubicBezTo>
                    <a:pt x="1169" y="136"/>
                    <a:pt x="1169" y="137"/>
                    <a:pt x="1168" y="138"/>
                  </a:cubicBezTo>
                  <a:lnTo>
                    <a:pt x="1165" y="151"/>
                  </a:lnTo>
                  <a:cubicBezTo>
                    <a:pt x="1165" y="152"/>
                    <a:pt x="1165" y="153"/>
                    <a:pt x="1164" y="154"/>
                  </a:cubicBezTo>
                  <a:lnTo>
                    <a:pt x="1155" y="167"/>
                  </a:lnTo>
                  <a:cubicBezTo>
                    <a:pt x="1155" y="168"/>
                    <a:pt x="1154" y="168"/>
                    <a:pt x="1153" y="169"/>
                  </a:cubicBezTo>
                  <a:lnTo>
                    <a:pt x="1120" y="193"/>
                  </a:lnTo>
                  <a:cubicBezTo>
                    <a:pt x="1120" y="193"/>
                    <a:pt x="1119" y="194"/>
                    <a:pt x="1119" y="194"/>
                  </a:cubicBezTo>
                  <a:lnTo>
                    <a:pt x="1066" y="216"/>
                  </a:lnTo>
                  <a:lnTo>
                    <a:pt x="995" y="235"/>
                  </a:lnTo>
                  <a:lnTo>
                    <a:pt x="908" y="250"/>
                  </a:lnTo>
                  <a:lnTo>
                    <a:pt x="810" y="262"/>
                  </a:lnTo>
                  <a:lnTo>
                    <a:pt x="701" y="269"/>
                  </a:lnTo>
                  <a:lnTo>
                    <a:pt x="585" y="272"/>
                  </a:lnTo>
                  <a:lnTo>
                    <a:pt x="468" y="269"/>
                  </a:lnTo>
                  <a:lnTo>
                    <a:pt x="360" y="262"/>
                  </a:lnTo>
                  <a:lnTo>
                    <a:pt x="261" y="250"/>
                  </a:lnTo>
                  <a:lnTo>
                    <a:pt x="176" y="235"/>
                  </a:lnTo>
                  <a:lnTo>
                    <a:pt x="104" y="216"/>
                  </a:lnTo>
                  <a:lnTo>
                    <a:pt x="50" y="194"/>
                  </a:lnTo>
                  <a:cubicBezTo>
                    <a:pt x="50" y="194"/>
                    <a:pt x="49" y="193"/>
                    <a:pt x="49" y="193"/>
                  </a:cubicBezTo>
                  <a:lnTo>
                    <a:pt x="16" y="169"/>
                  </a:lnTo>
                  <a:cubicBezTo>
                    <a:pt x="15" y="168"/>
                    <a:pt x="14" y="168"/>
                    <a:pt x="14" y="167"/>
                  </a:cubicBezTo>
                  <a:lnTo>
                    <a:pt x="5" y="154"/>
                  </a:lnTo>
                  <a:cubicBezTo>
                    <a:pt x="4" y="153"/>
                    <a:pt x="4" y="152"/>
                    <a:pt x="4" y="151"/>
                  </a:cubicBezTo>
                  <a:lnTo>
                    <a:pt x="1" y="138"/>
                  </a:lnTo>
                  <a:close/>
                  <a:moveTo>
                    <a:pt x="19" y="148"/>
                  </a:moveTo>
                  <a:lnTo>
                    <a:pt x="18" y="145"/>
                  </a:lnTo>
                  <a:lnTo>
                    <a:pt x="27" y="158"/>
                  </a:lnTo>
                  <a:lnTo>
                    <a:pt x="25" y="156"/>
                  </a:lnTo>
                  <a:lnTo>
                    <a:pt x="58" y="180"/>
                  </a:lnTo>
                  <a:lnTo>
                    <a:pt x="57" y="179"/>
                  </a:lnTo>
                  <a:lnTo>
                    <a:pt x="109" y="201"/>
                  </a:lnTo>
                  <a:lnTo>
                    <a:pt x="179" y="220"/>
                  </a:lnTo>
                  <a:lnTo>
                    <a:pt x="263" y="235"/>
                  </a:lnTo>
                  <a:lnTo>
                    <a:pt x="361" y="246"/>
                  </a:lnTo>
                  <a:lnTo>
                    <a:pt x="469" y="253"/>
                  </a:lnTo>
                  <a:lnTo>
                    <a:pt x="584" y="256"/>
                  </a:lnTo>
                  <a:lnTo>
                    <a:pt x="700" y="253"/>
                  </a:lnTo>
                  <a:lnTo>
                    <a:pt x="808" y="247"/>
                  </a:lnTo>
                  <a:lnTo>
                    <a:pt x="905" y="235"/>
                  </a:lnTo>
                  <a:lnTo>
                    <a:pt x="990" y="220"/>
                  </a:lnTo>
                  <a:lnTo>
                    <a:pt x="1059" y="201"/>
                  </a:lnTo>
                  <a:lnTo>
                    <a:pt x="1112" y="179"/>
                  </a:lnTo>
                  <a:lnTo>
                    <a:pt x="1111" y="180"/>
                  </a:lnTo>
                  <a:lnTo>
                    <a:pt x="1144" y="156"/>
                  </a:lnTo>
                  <a:lnTo>
                    <a:pt x="1142" y="158"/>
                  </a:lnTo>
                  <a:lnTo>
                    <a:pt x="1151" y="145"/>
                  </a:lnTo>
                  <a:lnTo>
                    <a:pt x="1150" y="148"/>
                  </a:lnTo>
                  <a:lnTo>
                    <a:pt x="1153" y="135"/>
                  </a:lnTo>
                  <a:lnTo>
                    <a:pt x="1153" y="138"/>
                  </a:lnTo>
                  <a:lnTo>
                    <a:pt x="1150" y="125"/>
                  </a:lnTo>
                  <a:lnTo>
                    <a:pt x="1151" y="128"/>
                  </a:lnTo>
                  <a:lnTo>
                    <a:pt x="1142" y="115"/>
                  </a:lnTo>
                  <a:lnTo>
                    <a:pt x="1144" y="117"/>
                  </a:lnTo>
                  <a:lnTo>
                    <a:pt x="1111" y="93"/>
                  </a:lnTo>
                  <a:lnTo>
                    <a:pt x="1113" y="94"/>
                  </a:lnTo>
                  <a:lnTo>
                    <a:pt x="1060" y="73"/>
                  </a:lnTo>
                  <a:lnTo>
                    <a:pt x="991" y="54"/>
                  </a:lnTo>
                  <a:lnTo>
                    <a:pt x="905" y="38"/>
                  </a:lnTo>
                  <a:lnTo>
                    <a:pt x="809" y="26"/>
                  </a:lnTo>
                  <a:lnTo>
                    <a:pt x="700" y="19"/>
                  </a:lnTo>
                  <a:lnTo>
                    <a:pt x="585" y="16"/>
                  </a:lnTo>
                  <a:lnTo>
                    <a:pt x="469" y="19"/>
                  </a:lnTo>
                  <a:lnTo>
                    <a:pt x="361" y="26"/>
                  </a:lnTo>
                  <a:lnTo>
                    <a:pt x="264" y="38"/>
                  </a:lnTo>
                  <a:lnTo>
                    <a:pt x="180" y="54"/>
                  </a:lnTo>
                  <a:lnTo>
                    <a:pt x="109" y="73"/>
                  </a:lnTo>
                  <a:lnTo>
                    <a:pt x="56" y="94"/>
                  </a:lnTo>
                  <a:lnTo>
                    <a:pt x="58" y="93"/>
                  </a:lnTo>
                  <a:lnTo>
                    <a:pt x="25" y="117"/>
                  </a:lnTo>
                  <a:lnTo>
                    <a:pt x="27" y="115"/>
                  </a:lnTo>
                  <a:lnTo>
                    <a:pt x="18" y="128"/>
                  </a:lnTo>
                  <a:lnTo>
                    <a:pt x="19" y="125"/>
                  </a:lnTo>
                  <a:lnTo>
                    <a:pt x="16" y="138"/>
                  </a:lnTo>
                  <a:lnTo>
                    <a:pt x="16" y="135"/>
                  </a:lnTo>
                  <a:lnTo>
                    <a:pt x="19" y="148"/>
                  </a:lnTo>
                  <a:close/>
                </a:path>
              </a:pathLst>
            </a:cu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Rectangle 7"/>
            <p:cNvSpPr>
              <a:spLocks noChangeArrowheads="1"/>
            </p:cNvSpPr>
            <p:nvPr/>
          </p:nvSpPr>
          <p:spPr bwMode="auto">
            <a:xfrm>
              <a:off x="400051" y="1484313"/>
              <a:ext cx="1058863" cy="117475"/>
            </a:xfrm>
            <a:prstGeom prst="rect">
              <a:avLst/>
            </a:prstGeom>
            <a:solidFill>
              <a:srgbClr val="4F8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Freeform 8"/>
            <p:cNvSpPr>
              <a:spLocks noEditPoints="1"/>
            </p:cNvSpPr>
            <p:nvPr/>
          </p:nvSpPr>
          <p:spPr bwMode="auto">
            <a:xfrm>
              <a:off x="392113" y="1476375"/>
              <a:ext cx="1074738" cy="131763"/>
            </a:xfrm>
            <a:custGeom>
              <a:avLst/>
              <a:gdLst>
                <a:gd name="T0" fmla="*/ 0 w 677"/>
                <a:gd name="T1" fmla="*/ 0 h 83"/>
                <a:gd name="T2" fmla="*/ 677 w 677"/>
                <a:gd name="T3" fmla="*/ 0 h 83"/>
                <a:gd name="T4" fmla="*/ 677 w 677"/>
                <a:gd name="T5" fmla="*/ 83 h 83"/>
                <a:gd name="T6" fmla="*/ 0 w 677"/>
                <a:gd name="T7" fmla="*/ 83 h 83"/>
                <a:gd name="T8" fmla="*/ 0 w 677"/>
                <a:gd name="T9" fmla="*/ 0 h 83"/>
                <a:gd name="T10" fmla="*/ 9 w 677"/>
                <a:gd name="T11" fmla="*/ 79 h 83"/>
                <a:gd name="T12" fmla="*/ 5 w 677"/>
                <a:gd name="T13" fmla="*/ 74 h 83"/>
                <a:gd name="T14" fmla="*/ 672 w 677"/>
                <a:gd name="T15" fmla="*/ 74 h 83"/>
                <a:gd name="T16" fmla="*/ 667 w 677"/>
                <a:gd name="T17" fmla="*/ 79 h 83"/>
                <a:gd name="T18" fmla="*/ 667 w 677"/>
                <a:gd name="T19" fmla="*/ 5 h 83"/>
                <a:gd name="T20" fmla="*/ 672 w 677"/>
                <a:gd name="T21" fmla="*/ 9 h 83"/>
                <a:gd name="T22" fmla="*/ 5 w 677"/>
                <a:gd name="T23" fmla="*/ 9 h 83"/>
                <a:gd name="T24" fmla="*/ 9 w 677"/>
                <a:gd name="T25" fmla="*/ 5 h 83"/>
                <a:gd name="T26" fmla="*/ 9 w 677"/>
                <a:gd name="T27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7" h="83">
                  <a:moveTo>
                    <a:pt x="0" y="0"/>
                  </a:moveTo>
                  <a:lnTo>
                    <a:pt x="677" y="0"/>
                  </a:lnTo>
                  <a:lnTo>
                    <a:pt x="6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9" y="79"/>
                  </a:moveTo>
                  <a:lnTo>
                    <a:pt x="5" y="74"/>
                  </a:lnTo>
                  <a:lnTo>
                    <a:pt x="672" y="74"/>
                  </a:lnTo>
                  <a:lnTo>
                    <a:pt x="667" y="79"/>
                  </a:lnTo>
                  <a:lnTo>
                    <a:pt x="667" y="5"/>
                  </a:lnTo>
                  <a:lnTo>
                    <a:pt x="672" y="9"/>
                  </a:lnTo>
                  <a:lnTo>
                    <a:pt x="5" y="9"/>
                  </a:lnTo>
                  <a:lnTo>
                    <a:pt x="9" y="5"/>
                  </a:lnTo>
                  <a:lnTo>
                    <a:pt x="9" y="79"/>
                  </a:lnTo>
                  <a:close/>
                </a:path>
              </a:pathLst>
            </a:custGeom>
            <a:solidFill>
              <a:srgbClr val="4F81BD"/>
            </a:solidFill>
            <a:ln w="1" cap="flat">
              <a:solidFill>
                <a:srgbClr val="4F81B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Freeform 9"/>
            <p:cNvSpPr>
              <a:spLocks/>
            </p:cNvSpPr>
            <p:nvPr/>
          </p:nvSpPr>
          <p:spPr bwMode="auto">
            <a:xfrm>
              <a:off x="400051" y="1366838"/>
              <a:ext cx="1058863" cy="234950"/>
            </a:xfrm>
            <a:custGeom>
              <a:avLst/>
              <a:gdLst>
                <a:gd name="T0" fmla="*/ 0 w 1152"/>
                <a:gd name="T1" fmla="*/ 128 h 256"/>
                <a:gd name="T2" fmla="*/ 576 w 1152"/>
                <a:gd name="T3" fmla="*/ 0 h 256"/>
                <a:gd name="T4" fmla="*/ 576 w 1152"/>
                <a:gd name="T5" fmla="*/ 0 h 256"/>
                <a:gd name="T6" fmla="*/ 1152 w 1152"/>
                <a:gd name="T7" fmla="*/ 128 h 256"/>
                <a:gd name="T8" fmla="*/ 1152 w 1152"/>
                <a:gd name="T9" fmla="*/ 128 h 256"/>
                <a:gd name="T10" fmla="*/ 1152 w 1152"/>
                <a:gd name="T11" fmla="*/ 128 h 256"/>
                <a:gd name="T12" fmla="*/ 576 w 1152"/>
                <a:gd name="T13" fmla="*/ 256 h 256"/>
                <a:gd name="T14" fmla="*/ 576 w 1152"/>
                <a:gd name="T15" fmla="*/ 256 h 256"/>
                <a:gd name="T16" fmla="*/ 576 w 1152"/>
                <a:gd name="T17" fmla="*/ 256 h 256"/>
                <a:gd name="T18" fmla="*/ 0 w 1152"/>
                <a:gd name="T19" fmla="*/ 128 h 256"/>
                <a:gd name="T20" fmla="*/ 0 w 1152"/>
                <a:gd name="T21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2" h="256">
                  <a:moveTo>
                    <a:pt x="0" y="128"/>
                  </a:moveTo>
                  <a:cubicBezTo>
                    <a:pt x="0" y="58"/>
                    <a:pt x="258" y="0"/>
                    <a:pt x="576" y="0"/>
                  </a:cubicBezTo>
                  <a:lnTo>
                    <a:pt x="576" y="0"/>
                  </a:lnTo>
                  <a:cubicBezTo>
                    <a:pt x="895" y="0"/>
                    <a:pt x="1152" y="58"/>
                    <a:pt x="1152" y="128"/>
                  </a:cubicBezTo>
                  <a:cubicBezTo>
                    <a:pt x="1152" y="128"/>
                    <a:pt x="1152" y="128"/>
                    <a:pt x="1152" y="128"/>
                  </a:cubicBezTo>
                  <a:lnTo>
                    <a:pt x="1152" y="128"/>
                  </a:lnTo>
                  <a:cubicBezTo>
                    <a:pt x="1152" y="199"/>
                    <a:pt x="895" y="256"/>
                    <a:pt x="576" y="256"/>
                  </a:cubicBezTo>
                  <a:cubicBezTo>
                    <a:pt x="576" y="256"/>
                    <a:pt x="576" y="256"/>
                    <a:pt x="576" y="256"/>
                  </a:cubicBezTo>
                  <a:lnTo>
                    <a:pt x="576" y="256"/>
                  </a:lnTo>
                  <a:cubicBezTo>
                    <a:pt x="258" y="256"/>
                    <a:pt x="0" y="199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lose/>
                </a:path>
              </a:pathLst>
            </a:custGeom>
            <a:solidFill>
              <a:srgbClr val="4F81B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Freeform 10"/>
            <p:cNvSpPr>
              <a:spLocks noEditPoints="1"/>
            </p:cNvSpPr>
            <p:nvPr/>
          </p:nvSpPr>
          <p:spPr bwMode="auto">
            <a:xfrm>
              <a:off x="392113" y="1358900"/>
              <a:ext cx="1074738" cy="249238"/>
            </a:xfrm>
            <a:custGeom>
              <a:avLst/>
              <a:gdLst>
                <a:gd name="T0" fmla="*/ 1 w 1169"/>
                <a:gd name="T1" fmla="*/ 135 h 272"/>
                <a:gd name="T2" fmla="*/ 5 w 1169"/>
                <a:gd name="T3" fmla="*/ 119 h 272"/>
                <a:gd name="T4" fmla="*/ 16 w 1169"/>
                <a:gd name="T5" fmla="*/ 104 h 272"/>
                <a:gd name="T6" fmla="*/ 51 w 1169"/>
                <a:gd name="T7" fmla="*/ 79 h 272"/>
                <a:gd name="T8" fmla="*/ 175 w 1169"/>
                <a:gd name="T9" fmla="*/ 39 h 272"/>
                <a:gd name="T10" fmla="*/ 359 w 1169"/>
                <a:gd name="T11" fmla="*/ 11 h 272"/>
                <a:gd name="T12" fmla="*/ 584 w 1169"/>
                <a:gd name="T13" fmla="*/ 0 h 272"/>
                <a:gd name="T14" fmla="*/ 810 w 1169"/>
                <a:gd name="T15" fmla="*/ 10 h 272"/>
                <a:gd name="T16" fmla="*/ 994 w 1169"/>
                <a:gd name="T17" fmla="*/ 39 h 272"/>
                <a:gd name="T18" fmla="*/ 1118 w 1169"/>
                <a:gd name="T19" fmla="*/ 79 h 272"/>
                <a:gd name="T20" fmla="*/ 1153 w 1169"/>
                <a:gd name="T21" fmla="*/ 104 h 272"/>
                <a:gd name="T22" fmla="*/ 1164 w 1169"/>
                <a:gd name="T23" fmla="*/ 119 h 272"/>
                <a:gd name="T24" fmla="*/ 1168 w 1169"/>
                <a:gd name="T25" fmla="*/ 135 h 272"/>
                <a:gd name="T26" fmla="*/ 1165 w 1169"/>
                <a:gd name="T27" fmla="*/ 151 h 272"/>
                <a:gd name="T28" fmla="*/ 1155 w 1169"/>
                <a:gd name="T29" fmla="*/ 167 h 272"/>
                <a:gd name="T30" fmla="*/ 1120 w 1169"/>
                <a:gd name="T31" fmla="*/ 193 h 272"/>
                <a:gd name="T32" fmla="*/ 1066 w 1169"/>
                <a:gd name="T33" fmla="*/ 216 h 272"/>
                <a:gd name="T34" fmla="*/ 908 w 1169"/>
                <a:gd name="T35" fmla="*/ 250 h 272"/>
                <a:gd name="T36" fmla="*/ 701 w 1169"/>
                <a:gd name="T37" fmla="*/ 269 h 272"/>
                <a:gd name="T38" fmla="*/ 468 w 1169"/>
                <a:gd name="T39" fmla="*/ 269 h 272"/>
                <a:gd name="T40" fmla="*/ 261 w 1169"/>
                <a:gd name="T41" fmla="*/ 250 h 272"/>
                <a:gd name="T42" fmla="*/ 104 w 1169"/>
                <a:gd name="T43" fmla="*/ 216 h 272"/>
                <a:gd name="T44" fmla="*/ 49 w 1169"/>
                <a:gd name="T45" fmla="*/ 193 h 272"/>
                <a:gd name="T46" fmla="*/ 14 w 1169"/>
                <a:gd name="T47" fmla="*/ 167 h 272"/>
                <a:gd name="T48" fmla="*/ 4 w 1169"/>
                <a:gd name="T49" fmla="*/ 151 h 272"/>
                <a:gd name="T50" fmla="*/ 19 w 1169"/>
                <a:gd name="T51" fmla="*/ 148 h 272"/>
                <a:gd name="T52" fmla="*/ 27 w 1169"/>
                <a:gd name="T53" fmla="*/ 158 h 272"/>
                <a:gd name="T54" fmla="*/ 58 w 1169"/>
                <a:gd name="T55" fmla="*/ 180 h 272"/>
                <a:gd name="T56" fmla="*/ 109 w 1169"/>
                <a:gd name="T57" fmla="*/ 201 h 272"/>
                <a:gd name="T58" fmla="*/ 263 w 1169"/>
                <a:gd name="T59" fmla="*/ 235 h 272"/>
                <a:gd name="T60" fmla="*/ 469 w 1169"/>
                <a:gd name="T61" fmla="*/ 253 h 272"/>
                <a:gd name="T62" fmla="*/ 700 w 1169"/>
                <a:gd name="T63" fmla="*/ 253 h 272"/>
                <a:gd name="T64" fmla="*/ 905 w 1169"/>
                <a:gd name="T65" fmla="*/ 235 h 272"/>
                <a:gd name="T66" fmla="*/ 1059 w 1169"/>
                <a:gd name="T67" fmla="*/ 201 h 272"/>
                <a:gd name="T68" fmla="*/ 1111 w 1169"/>
                <a:gd name="T69" fmla="*/ 180 h 272"/>
                <a:gd name="T70" fmla="*/ 1142 w 1169"/>
                <a:gd name="T71" fmla="*/ 158 h 272"/>
                <a:gd name="T72" fmla="*/ 1150 w 1169"/>
                <a:gd name="T73" fmla="*/ 148 h 272"/>
                <a:gd name="T74" fmla="*/ 1153 w 1169"/>
                <a:gd name="T75" fmla="*/ 138 h 272"/>
                <a:gd name="T76" fmla="*/ 1151 w 1169"/>
                <a:gd name="T77" fmla="*/ 128 h 272"/>
                <a:gd name="T78" fmla="*/ 1144 w 1169"/>
                <a:gd name="T79" fmla="*/ 117 h 272"/>
                <a:gd name="T80" fmla="*/ 1113 w 1169"/>
                <a:gd name="T81" fmla="*/ 94 h 272"/>
                <a:gd name="T82" fmla="*/ 991 w 1169"/>
                <a:gd name="T83" fmla="*/ 54 h 272"/>
                <a:gd name="T84" fmla="*/ 809 w 1169"/>
                <a:gd name="T85" fmla="*/ 26 h 272"/>
                <a:gd name="T86" fmla="*/ 585 w 1169"/>
                <a:gd name="T87" fmla="*/ 16 h 272"/>
                <a:gd name="T88" fmla="*/ 361 w 1169"/>
                <a:gd name="T89" fmla="*/ 26 h 272"/>
                <a:gd name="T90" fmla="*/ 180 w 1169"/>
                <a:gd name="T91" fmla="*/ 54 h 272"/>
                <a:gd name="T92" fmla="*/ 56 w 1169"/>
                <a:gd name="T93" fmla="*/ 94 h 272"/>
                <a:gd name="T94" fmla="*/ 25 w 1169"/>
                <a:gd name="T95" fmla="*/ 117 h 272"/>
                <a:gd name="T96" fmla="*/ 18 w 1169"/>
                <a:gd name="T97" fmla="*/ 128 h 272"/>
                <a:gd name="T98" fmla="*/ 16 w 1169"/>
                <a:gd name="T99" fmla="*/ 138 h 272"/>
                <a:gd name="T100" fmla="*/ 19 w 1169"/>
                <a:gd name="T101" fmla="*/ 14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9" h="272">
                  <a:moveTo>
                    <a:pt x="1" y="138"/>
                  </a:moveTo>
                  <a:cubicBezTo>
                    <a:pt x="0" y="137"/>
                    <a:pt x="0" y="136"/>
                    <a:pt x="1" y="135"/>
                  </a:cubicBezTo>
                  <a:lnTo>
                    <a:pt x="4" y="122"/>
                  </a:lnTo>
                  <a:cubicBezTo>
                    <a:pt x="4" y="121"/>
                    <a:pt x="4" y="120"/>
                    <a:pt x="5" y="119"/>
                  </a:cubicBezTo>
                  <a:lnTo>
                    <a:pt x="14" y="106"/>
                  </a:lnTo>
                  <a:cubicBezTo>
                    <a:pt x="14" y="105"/>
                    <a:pt x="15" y="105"/>
                    <a:pt x="16" y="104"/>
                  </a:cubicBezTo>
                  <a:lnTo>
                    <a:pt x="49" y="80"/>
                  </a:lnTo>
                  <a:cubicBezTo>
                    <a:pt x="49" y="80"/>
                    <a:pt x="50" y="79"/>
                    <a:pt x="51" y="79"/>
                  </a:cubicBezTo>
                  <a:lnTo>
                    <a:pt x="104" y="58"/>
                  </a:lnTo>
                  <a:lnTo>
                    <a:pt x="175" y="39"/>
                  </a:lnTo>
                  <a:lnTo>
                    <a:pt x="261" y="23"/>
                  </a:lnTo>
                  <a:lnTo>
                    <a:pt x="359" y="11"/>
                  </a:lnTo>
                  <a:lnTo>
                    <a:pt x="468" y="3"/>
                  </a:lnTo>
                  <a:lnTo>
                    <a:pt x="584" y="0"/>
                  </a:lnTo>
                  <a:lnTo>
                    <a:pt x="701" y="3"/>
                  </a:lnTo>
                  <a:lnTo>
                    <a:pt x="810" y="10"/>
                  </a:lnTo>
                  <a:lnTo>
                    <a:pt x="907" y="23"/>
                  </a:lnTo>
                  <a:lnTo>
                    <a:pt x="994" y="39"/>
                  </a:lnTo>
                  <a:lnTo>
                    <a:pt x="1065" y="58"/>
                  </a:lnTo>
                  <a:lnTo>
                    <a:pt x="1118" y="79"/>
                  </a:lnTo>
                  <a:cubicBezTo>
                    <a:pt x="1119" y="79"/>
                    <a:pt x="1120" y="80"/>
                    <a:pt x="1120" y="80"/>
                  </a:cubicBezTo>
                  <a:lnTo>
                    <a:pt x="1153" y="104"/>
                  </a:lnTo>
                  <a:cubicBezTo>
                    <a:pt x="1154" y="105"/>
                    <a:pt x="1155" y="105"/>
                    <a:pt x="1155" y="106"/>
                  </a:cubicBezTo>
                  <a:lnTo>
                    <a:pt x="1164" y="119"/>
                  </a:lnTo>
                  <a:cubicBezTo>
                    <a:pt x="1165" y="120"/>
                    <a:pt x="1165" y="121"/>
                    <a:pt x="1165" y="122"/>
                  </a:cubicBezTo>
                  <a:lnTo>
                    <a:pt x="1168" y="135"/>
                  </a:lnTo>
                  <a:cubicBezTo>
                    <a:pt x="1169" y="136"/>
                    <a:pt x="1169" y="137"/>
                    <a:pt x="1168" y="138"/>
                  </a:cubicBezTo>
                  <a:lnTo>
                    <a:pt x="1165" y="151"/>
                  </a:lnTo>
                  <a:cubicBezTo>
                    <a:pt x="1165" y="152"/>
                    <a:pt x="1165" y="153"/>
                    <a:pt x="1164" y="154"/>
                  </a:cubicBezTo>
                  <a:lnTo>
                    <a:pt x="1155" y="167"/>
                  </a:lnTo>
                  <a:cubicBezTo>
                    <a:pt x="1155" y="168"/>
                    <a:pt x="1154" y="168"/>
                    <a:pt x="1153" y="169"/>
                  </a:cubicBezTo>
                  <a:lnTo>
                    <a:pt x="1120" y="193"/>
                  </a:lnTo>
                  <a:cubicBezTo>
                    <a:pt x="1120" y="193"/>
                    <a:pt x="1119" y="194"/>
                    <a:pt x="1119" y="194"/>
                  </a:cubicBezTo>
                  <a:lnTo>
                    <a:pt x="1066" y="216"/>
                  </a:lnTo>
                  <a:lnTo>
                    <a:pt x="995" y="235"/>
                  </a:lnTo>
                  <a:lnTo>
                    <a:pt x="908" y="250"/>
                  </a:lnTo>
                  <a:lnTo>
                    <a:pt x="810" y="262"/>
                  </a:lnTo>
                  <a:lnTo>
                    <a:pt x="701" y="269"/>
                  </a:lnTo>
                  <a:lnTo>
                    <a:pt x="585" y="272"/>
                  </a:lnTo>
                  <a:lnTo>
                    <a:pt x="468" y="269"/>
                  </a:lnTo>
                  <a:lnTo>
                    <a:pt x="360" y="262"/>
                  </a:lnTo>
                  <a:lnTo>
                    <a:pt x="261" y="250"/>
                  </a:lnTo>
                  <a:lnTo>
                    <a:pt x="176" y="235"/>
                  </a:lnTo>
                  <a:lnTo>
                    <a:pt x="104" y="216"/>
                  </a:lnTo>
                  <a:lnTo>
                    <a:pt x="50" y="194"/>
                  </a:lnTo>
                  <a:cubicBezTo>
                    <a:pt x="50" y="194"/>
                    <a:pt x="49" y="193"/>
                    <a:pt x="49" y="193"/>
                  </a:cubicBezTo>
                  <a:lnTo>
                    <a:pt x="16" y="169"/>
                  </a:lnTo>
                  <a:cubicBezTo>
                    <a:pt x="15" y="168"/>
                    <a:pt x="14" y="168"/>
                    <a:pt x="14" y="167"/>
                  </a:cubicBezTo>
                  <a:lnTo>
                    <a:pt x="5" y="154"/>
                  </a:lnTo>
                  <a:cubicBezTo>
                    <a:pt x="4" y="153"/>
                    <a:pt x="4" y="152"/>
                    <a:pt x="4" y="151"/>
                  </a:cubicBezTo>
                  <a:lnTo>
                    <a:pt x="1" y="138"/>
                  </a:lnTo>
                  <a:close/>
                  <a:moveTo>
                    <a:pt x="19" y="148"/>
                  </a:moveTo>
                  <a:lnTo>
                    <a:pt x="18" y="145"/>
                  </a:lnTo>
                  <a:lnTo>
                    <a:pt x="27" y="158"/>
                  </a:lnTo>
                  <a:lnTo>
                    <a:pt x="25" y="156"/>
                  </a:lnTo>
                  <a:lnTo>
                    <a:pt x="58" y="180"/>
                  </a:lnTo>
                  <a:lnTo>
                    <a:pt x="57" y="179"/>
                  </a:lnTo>
                  <a:lnTo>
                    <a:pt x="109" y="201"/>
                  </a:lnTo>
                  <a:lnTo>
                    <a:pt x="179" y="220"/>
                  </a:lnTo>
                  <a:lnTo>
                    <a:pt x="263" y="235"/>
                  </a:lnTo>
                  <a:lnTo>
                    <a:pt x="361" y="246"/>
                  </a:lnTo>
                  <a:lnTo>
                    <a:pt x="469" y="253"/>
                  </a:lnTo>
                  <a:lnTo>
                    <a:pt x="584" y="256"/>
                  </a:lnTo>
                  <a:lnTo>
                    <a:pt x="700" y="253"/>
                  </a:lnTo>
                  <a:lnTo>
                    <a:pt x="808" y="247"/>
                  </a:lnTo>
                  <a:lnTo>
                    <a:pt x="905" y="235"/>
                  </a:lnTo>
                  <a:lnTo>
                    <a:pt x="990" y="220"/>
                  </a:lnTo>
                  <a:lnTo>
                    <a:pt x="1059" y="201"/>
                  </a:lnTo>
                  <a:lnTo>
                    <a:pt x="1112" y="179"/>
                  </a:lnTo>
                  <a:lnTo>
                    <a:pt x="1111" y="180"/>
                  </a:lnTo>
                  <a:lnTo>
                    <a:pt x="1144" y="156"/>
                  </a:lnTo>
                  <a:lnTo>
                    <a:pt x="1142" y="158"/>
                  </a:lnTo>
                  <a:lnTo>
                    <a:pt x="1151" y="145"/>
                  </a:lnTo>
                  <a:lnTo>
                    <a:pt x="1150" y="148"/>
                  </a:lnTo>
                  <a:lnTo>
                    <a:pt x="1153" y="135"/>
                  </a:lnTo>
                  <a:lnTo>
                    <a:pt x="1153" y="138"/>
                  </a:lnTo>
                  <a:lnTo>
                    <a:pt x="1150" y="125"/>
                  </a:lnTo>
                  <a:lnTo>
                    <a:pt x="1151" y="128"/>
                  </a:lnTo>
                  <a:lnTo>
                    <a:pt x="1142" y="115"/>
                  </a:lnTo>
                  <a:lnTo>
                    <a:pt x="1144" y="117"/>
                  </a:lnTo>
                  <a:lnTo>
                    <a:pt x="1111" y="93"/>
                  </a:lnTo>
                  <a:lnTo>
                    <a:pt x="1113" y="94"/>
                  </a:lnTo>
                  <a:lnTo>
                    <a:pt x="1060" y="73"/>
                  </a:lnTo>
                  <a:lnTo>
                    <a:pt x="991" y="54"/>
                  </a:lnTo>
                  <a:lnTo>
                    <a:pt x="905" y="38"/>
                  </a:lnTo>
                  <a:lnTo>
                    <a:pt x="809" y="26"/>
                  </a:lnTo>
                  <a:lnTo>
                    <a:pt x="700" y="19"/>
                  </a:lnTo>
                  <a:lnTo>
                    <a:pt x="585" y="16"/>
                  </a:lnTo>
                  <a:lnTo>
                    <a:pt x="469" y="19"/>
                  </a:lnTo>
                  <a:lnTo>
                    <a:pt x="361" y="26"/>
                  </a:lnTo>
                  <a:lnTo>
                    <a:pt x="264" y="38"/>
                  </a:lnTo>
                  <a:lnTo>
                    <a:pt x="180" y="54"/>
                  </a:lnTo>
                  <a:lnTo>
                    <a:pt x="109" y="73"/>
                  </a:lnTo>
                  <a:lnTo>
                    <a:pt x="56" y="94"/>
                  </a:lnTo>
                  <a:lnTo>
                    <a:pt x="58" y="93"/>
                  </a:lnTo>
                  <a:lnTo>
                    <a:pt x="25" y="117"/>
                  </a:lnTo>
                  <a:lnTo>
                    <a:pt x="27" y="115"/>
                  </a:lnTo>
                  <a:lnTo>
                    <a:pt x="18" y="128"/>
                  </a:lnTo>
                  <a:lnTo>
                    <a:pt x="19" y="125"/>
                  </a:lnTo>
                  <a:lnTo>
                    <a:pt x="16" y="138"/>
                  </a:lnTo>
                  <a:lnTo>
                    <a:pt x="16" y="135"/>
                  </a:lnTo>
                  <a:lnTo>
                    <a:pt x="19" y="148"/>
                  </a:lnTo>
                  <a:close/>
                </a:path>
              </a:pathLst>
            </a:cu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Rectangle 11"/>
            <p:cNvSpPr>
              <a:spLocks noChangeArrowheads="1"/>
            </p:cNvSpPr>
            <p:nvPr/>
          </p:nvSpPr>
          <p:spPr bwMode="auto">
            <a:xfrm>
              <a:off x="392113" y="1484313"/>
              <a:ext cx="14288" cy="117475"/>
            </a:xfrm>
            <a:prstGeom prst="rect">
              <a:avLst/>
            </a:pr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Rectangle 12"/>
            <p:cNvSpPr>
              <a:spLocks noChangeArrowheads="1"/>
            </p:cNvSpPr>
            <p:nvPr/>
          </p:nvSpPr>
          <p:spPr bwMode="auto">
            <a:xfrm>
              <a:off x="1450976" y="1484313"/>
              <a:ext cx="15875" cy="117475"/>
            </a:xfrm>
            <a:prstGeom prst="rect">
              <a:avLst/>
            </a:pr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33400" y="2698384"/>
            <a:ext cx="354664" cy="121016"/>
            <a:chOff x="392113" y="2784475"/>
            <a:chExt cx="1074738" cy="366713"/>
          </a:xfrm>
        </p:grpSpPr>
        <p:sp>
          <p:nvSpPr>
            <p:cNvPr id="67" name="Freeform 14"/>
            <p:cNvSpPr>
              <a:spLocks/>
            </p:cNvSpPr>
            <p:nvPr/>
          </p:nvSpPr>
          <p:spPr bwMode="auto">
            <a:xfrm>
              <a:off x="400051" y="2908300"/>
              <a:ext cx="1058863" cy="234950"/>
            </a:xfrm>
            <a:custGeom>
              <a:avLst/>
              <a:gdLst>
                <a:gd name="T0" fmla="*/ 0 w 1152"/>
                <a:gd name="T1" fmla="*/ 128 h 256"/>
                <a:gd name="T2" fmla="*/ 576 w 1152"/>
                <a:gd name="T3" fmla="*/ 0 h 256"/>
                <a:gd name="T4" fmla="*/ 576 w 1152"/>
                <a:gd name="T5" fmla="*/ 0 h 256"/>
                <a:gd name="T6" fmla="*/ 1152 w 1152"/>
                <a:gd name="T7" fmla="*/ 128 h 256"/>
                <a:gd name="T8" fmla="*/ 1152 w 1152"/>
                <a:gd name="T9" fmla="*/ 128 h 256"/>
                <a:gd name="T10" fmla="*/ 1152 w 1152"/>
                <a:gd name="T11" fmla="*/ 128 h 256"/>
                <a:gd name="T12" fmla="*/ 576 w 1152"/>
                <a:gd name="T13" fmla="*/ 256 h 256"/>
                <a:gd name="T14" fmla="*/ 576 w 1152"/>
                <a:gd name="T15" fmla="*/ 256 h 256"/>
                <a:gd name="T16" fmla="*/ 576 w 1152"/>
                <a:gd name="T17" fmla="*/ 256 h 256"/>
                <a:gd name="T18" fmla="*/ 0 w 1152"/>
                <a:gd name="T19" fmla="*/ 128 h 256"/>
                <a:gd name="T20" fmla="*/ 0 w 1152"/>
                <a:gd name="T21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2" h="256">
                  <a:moveTo>
                    <a:pt x="0" y="128"/>
                  </a:moveTo>
                  <a:cubicBezTo>
                    <a:pt x="0" y="58"/>
                    <a:pt x="258" y="0"/>
                    <a:pt x="576" y="0"/>
                  </a:cubicBezTo>
                  <a:lnTo>
                    <a:pt x="576" y="0"/>
                  </a:lnTo>
                  <a:cubicBezTo>
                    <a:pt x="895" y="0"/>
                    <a:pt x="1152" y="58"/>
                    <a:pt x="1152" y="128"/>
                  </a:cubicBezTo>
                  <a:cubicBezTo>
                    <a:pt x="1152" y="128"/>
                    <a:pt x="1152" y="128"/>
                    <a:pt x="1152" y="128"/>
                  </a:cubicBezTo>
                  <a:lnTo>
                    <a:pt x="1152" y="128"/>
                  </a:lnTo>
                  <a:cubicBezTo>
                    <a:pt x="1152" y="199"/>
                    <a:pt x="895" y="256"/>
                    <a:pt x="576" y="256"/>
                  </a:cubicBezTo>
                  <a:cubicBezTo>
                    <a:pt x="576" y="256"/>
                    <a:pt x="576" y="256"/>
                    <a:pt x="576" y="256"/>
                  </a:cubicBezTo>
                  <a:lnTo>
                    <a:pt x="576" y="256"/>
                  </a:lnTo>
                  <a:cubicBezTo>
                    <a:pt x="258" y="256"/>
                    <a:pt x="0" y="199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lose/>
                </a:path>
              </a:pathLst>
            </a:custGeom>
            <a:solidFill>
              <a:srgbClr val="FF669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Freeform 15"/>
            <p:cNvSpPr>
              <a:spLocks noEditPoints="1"/>
            </p:cNvSpPr>
            <p:nvPr/>
          </p:nvSpPr>
          <p:spPr bwMode="auto">
            <a:xfrm>
              <a:off x="392113" y="2901950"/>
              <a:ext cx="1074738" cy="249238"/>
            </a:xfrm>
            <a:custGeom>
              <a:avLst/>
              <a:gdLst>
                <a:gd name="T0" fmla="*/ 1 w 1169"/>
                <a:gd name="T1" fmla="*/ 135 h 272"/>
                <a:gd name="T2" fmla="*/ 5 w 1169"/>
                <a:gd name="T3" fmla="*/ 119 h 272"/>
                <a:gd name="T4" fmla="*/ 16 w 1169"/>
                <a:gd name="T5" fmla="*/ 104 h 272"/>
                <a:gd name="T6" fmla="*/ 51 w 1169"/>
                <a:gd name="T7" fmla="*/ 79 h 272"/>
                <a:gd name="T8" fmla="*/ 175 w 1169"/>
                <a:gd name="T9" fmla="*/ 39 h 272"/>
                <a:gd name="T10" fmla="*/ 359 w 1169"/>
                <a:gd name="T11" fmla="*/ 11 h 272"/>
                <a:gd name="T12" fmla="*/ 584 w 1169"/>
                <a:gd name="T13" fmla="*/ 0 h 272"/>
                <a:gd name="T14" fmla="*/ 810 w 1169"/>
                <a:gd name="T15" fmla="*/ 10 h 272"/>
                <a:gd name="T16" fmla="*/ 994 w 1169"/>
                <a:gd name="T17" fmla="*/ 39 h 272"/>
                <a:gd name="T18" fmla="*/ 1118 w 1169"/>
                <a:gd name="T19" fmla="*/ 79 h 272"/>
                <a:gd name="T20" fmla="*/ 1153 w 1169"/>
                <a:gd name="T21" fmla="*/ 104 h 272"/>
                <a:gd name="T22" fmla="*/ 1164 w 1169"/>
                <a:gd name="T23" fmla="*/ 119 h 272"/>
                <a:gd name="T24" fmla="*/ 1168 w 1169"/>
                <a:gd name="T25" fmla="*/ 135 h 272"/>
                <a:gd name="T26" fmla="*/ 1165 w 1169"/>
                <a:gd name="T27" fmla="*/ 151 h 272"/>
                <a:gd name="T28" fmla="*/ 1155 w 1169"/>
                <a:gd name="T29" fmla="*/ 167 h 272"/>
                <a:gd name="T30" fmla="*/ 1120 w 1169"/>
                <a:gd name="T31" fmla="*/ 193 h 272"/>
                <a:gd name="T32" fmla="*/ 1066 w 1169"/>
                <a:gd name="T33" fmla="*/ 216 h 272"/>
                <a:gd name="T34" fmla="*/ 908 w 1169"/>
                <a:gd name="T35" fmla="*/ 250 h 272"/>
                <a:gd name="T36" fmla="*/ 701 w 1169"/>
                <a:gd name="T37" fmla="*/ 269 h 272"/>
                <a:gd name="T38" fmla="*/ 468 w 1169"/>
                <a:gd name="T39" fmla="*/ 269 h 272"/>
                <a:gd name="T40" fmla="*/ 261 w 1169"/>
                <a:gd name="T41" fmla="*/ 250 h 272"/>
                <a:gd name="T42" fmla="*/ 104 w 1169"/>
                <a:gd name="T43" fmla="*/ 216 h 272"/>
                <a:gd name="T44" fmla="*/ 49 w 1169"/>
                <a:gd name="T45" fmla="*/ 193 h 272"/>
                <a:gd name="T46" fmla="*/ 14 w 1169"/>
                <a:gd name="T47" fmla="*/ 167 h 272"/>
                <a:gd name="T48" fmla="*/ 4 w 1169"/>
                <a:gd name="T49" fmla="*/ 151 h 272"/>
                <a:gd name="T50" fmla="*/ 19 w 1169"/>
                <a:gd name="T51" fmla="*/ 148 h 272"/>
                <a:gd name="T52" fmla="*/ 27 w 1169"/>
                <a:gd name="T53" fmla="*/ 158 h 272"/>
                <a:gd name="T54" fmla="*/ 58 w 1169"/>
                <a:gd name="T55" fmla="*/ 180 h 272"/>
                <a:gd name="T56" fmla="*/ 109 w 1169"/>
                <a:gd name="T57" fmla="*/ 201 h 272"/>
                <a:gd name="T58" fmla="*/ 263 w 1169"/>
                <a:gd name="T59" fmla="*/ 235 h 272"/>
                <a:gd name="T60" fmla="*/ 469 w 1169"/>
                <a:gd name="T61" fmla="*/ 253 h 272"/>
                <a:gd name="T62" fmla="*/ 700 w 1169"/>
                <a:gd name="T63" fmla="*/ 253 h 272"/>
                <a:gd name="T64" fmla="*/ 905 w 1169"/>
                <a:gd name="T65" fmla="*/ 235 h 272"/>
                <a:gd name="T66" fmla="*/ 1059 w 1169"/>
                <a:gd name="T67" fmla="*/ 201 h 272"/>
                <a:gd name="T68" fmla="*/ 1111 w 1169"/>
                <a:gd name="T69" fmla="*/ 180 h 272"/>
                <a:gd name="T70" fmla="*/ 1142 w 1169"/>
                <a:gd name="T71" fmla="*/ 158 h 272"/>
                <a:gd name="T72" fmla="*/ 1150 w 1169"/>
                <a:gd name="T73" fmla="*/ 148 h 272"/>
                <a:gd name="T74" fmla="*/ 1153 w 1169"/>
                <a:gd name="T75" fmla="*/ 138 h 272"/>
                <a:gd name="T76" fmla="*/ 1151 w 1169"/>
                <a:gd name="T77" fmla="*/ 128 h 272"/>
                <a:gd name="T78" fmla="*/ 1144 w 1169"/>
                <a:gd name="T79" fmla="*/ 117 h 272"/>
                <a:gd name="T80" fmla="*/ 1113 w 1169"/>
                <a:gd name="T81" fmla="*/ 94 h 272"/>
                <a:gd name="T82" fmla="*/ 991 w 1169"/>
                <a:gd name="T83" fmla="*/ 54 h 272"/>
                <a:gd name="T84" fmla="*/ 809 w 1169"/>
                <a:gd name="T85" fmla="*/ 26 h 272"/>
                <a:gd name="T86" fmla="*/ 585 w 1169"/>
                <a:gd name="T87" fmla="*/ 16 h 272"/>
                <a:gd name="T88" fmla="*/ 361 w 1169"/>
                <a:gd name="T89" fmla="*/ 26 h 272"/>
                <a:gd name="T90" fmla="*/ 180 w 1169"/>
                <a:gd name="T91" fmla="*/ 54 h 272"/>
                <a:gd name="T92" fmla="*/ 56 w 1169"/>
                <a:gd name="T93" fmla="*/ 94 h 272"/>
                <a:gd name="T94" fmla="*/ 25 w 1169"/>
                <a:gd name="T95" fmla="*/ 117 h 272"/>
                <a:gd name="T96" fmla="*/ 18 w 1169"/>
                <a:gd name="T97" fmla="*/ 128 h 272"/>
                <a:gd name="T98" fmla="*/ 16 w 1169"/>
                <a:gd name="T99" fmla="*/ 138 h 272"/>
                <a:gd name="T100" fmla="*/ 19 w 1169"/>
                <a:gd name="T101" fmla="*/ 14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9" h="272">
                  <a:moveTo>
                    <a:pt x="1" y="138"/>
                  </a:moveTo>
                  <a:cubicBezTo>
                    <a:pt x="0" y="137"/>
                    <a:pt x="0" y="136"/>
                    <a:pt x="1" y="135"/>
                  </a:cubicBezTo>
                  <a:lnTo>
                    <a:pt x="4" y="122"/>
                  </a:lnTo>
                  <a:cubicBezTo>
                    <a:pt x="4" y="121"/>
                    <a:pt x="4" y="120"/>
                    <a:pt x="5" y="119"/>
                  </a:cubicBezTo>
                  <a:lnTo>
                    <a:pt x="14" y="106"/>
                  </a:lnTo>
                  <a:cubicBezTo>
                    <a:pt x="14" y="105"/>
                    <a:pt x="15" y="105"/>
                    <a:pt x="16" y="104"/>
                  </a:cubicBezTo>
                  <a:lnTo>
                    <a:pt x="49" y="80"/>
                  </a:lnTo>
                  <a:cubicBezTo>
                    <a:pt x="49" y="80"/>
                    <a:pt x="50" y="79"/>
                    <a:pt x="51" y="79"/>
                  </a:cubicBezTo>
                  <a:lnTo>
                    <a:pt x="104" y="58"/>
                  </a:lnTo>
                  <a:lnTo>
                    <a:pt x="175" y="39"/>
                  </a:lnTo>
                  <a:lnTo>
                    <a:pt x="261" y="23"/>
                  </a:lnTo>
                  <a:lnTo>
                    <a:pt x="359" y="11"/>
                  </a:lnTo>
                  <a:lnTo>
                    <a:pt x="468" y="3"/>
                  </a:lnTo>
                  <a:lnTo>
                    <a:pt x="584" y="0"/>
                  </a:lnTo>
                  <a:lnTo>
                    <a:pt x="701" y="3"/>
                  </a:lnTo>
                  <a:lnTo>
                    <a:pt x="810" y="10"/>
                  </a:lnTo>
                  <a:lnTo>
                    <a:pt x="907" y="23"/>
                  </a:lnTo>
                  <a:lnTo>
                    <a:pt x="994" y="39"/>
                  </a:lnTo>
                  <a:lnTo>
                    <a:pt x="1065" y="58"/>
                  </a:lnTo>
                  <a:lnTo>
                    <a:pt x="1118" y="79"/>
                  </a:lnTo>
                  <a:cubicBezTo>
                    <a:pt x="1119" y="79"/>
                    <a:pt x="1120" y="80"/>
                    <a:pt x="1120" y="80"/>
                  </a:cubicBezTo>
                  <a:lnTo>
                    <a:pt x="1153" y="104"/>
                  </a:lnTo>
                  <a:cubicBezTo>
                    <a:pt x="1154" y="105"/>
                    <a:pt x="1155" y="105"/>
                    <a:pt x="1155" y="106"/>
                  </a:cubicBezTo>
                  <a:lnTo>
                    <a:pt x="1164" y="119"/>
                  </a:lnTo>
                  <a:cubicBezTo>
                    <a:pt x="1165" y="120"/>
                    <a:pt x="1165" y="121"/>
                    <a:pt x="1165" y="122"/>
                  </a:cubicBezTo>
                  <a:lnTo>
                    <a:pt x="1168" y="135"/>
                  </a:lnTo>
                  <a:cubicBezTo>
                    <a:pt x="1169" y="136"/>
                    <a:pt x="1169" y="137"/>
                    <a:pt x="1168" y="138"/>
                  </a:cubicBezTo>
                  <a:lnTo>
                    <a:pt x="1165" y="151"/>
                  </a:lnTo>
                  <a:cubicBezTo>
                    <a:pt x="1165" y="152"/>
                    <a:pt x="1165" y="153"/>
                    <a:pt x="1164" y="154"/>
                  </a:cubicBezTo>
                  <a:lnTo>
                    <a:pt x="1155" y="167"/>
                  </a:lnTo>
                  <a:cubicBezTo>
                    <a:pt x="1155" y="168"/>
                    <a:pt x="1154" y="168"/>
                    <a:pt x="1153" y="169"/>
                  </a:cubicBezTo>
                  <a:lnTo>
                    <a:pt x="1120" y="193"/>
                  </a:lnTo>
                  <a:cubicBezTo>
                    <a:pt x="1120" y="193"/>
                    <a:pt x="1119" y="194"/>
                    <a:pt x="1119" y="194"/>
                  </a:cubicBezTo>
                  <a:lnTo>
                    <a:pt x="1066" y="216"/>
                  </a:lnTo>
                  <a:lnTo>
                    <a:pt x="995" y="235"/>
                  </a:lnTo>
                  <a:lnTo>
                    <a:pt x="908" y="250"/>
                  </a:lnTo>
                  <a:lnTo>
                    <a:pt x="810" y="262"/>
                  </a:lnTo>
                  <a:lnTo>
                    <a:pt x="701" y="269"/>
                  </a:lnTo>
                  <a:lnTo>
                    <a:pt x="585" y="272"/>
                  </a:lnTo>
                  <a:lnTo>
                    <a:pt x="468" y="269"/>
                  </a:lnTo>
                  <a:lnTo>
                    <a:pt x="360" y="262"/>
                  </a:lnTo>
                  <a:lnTo>
                    <a:pt x="261" y="250"/>
                  </a:lnTo>
                  <a:lnTo>
                    <a:pt x="176" y="235"/>
                  </a:lnTo>
                  <a:lnTo>
                    <a:pt x="104" y="216"/>
                  </a:lnTo>
                  <a:lnTo>
                    <a:pt x="50" y="194"/>
                  </a:lnTo>
                  <a:cubicBezTo>
                    <a:pt x="50" y="194"/>
                    <a:pt x="49" y="193"/>
                    <a:pt x="49" y="193"/>
                  </a:cubicBezTo>
                  <a:lnTo>
                    <a:pt x="16" y="169"/>
                  </a:lnTo>
                  <a:cubicBezTo>
                    <a:pt x="15" y="168"/>
                    <a:pt x="14" y="168"/>
                    <a:pt x="14" y="167"/>
                  </a:cubicBezTo>
                  <a:lnTo>
                    <a:pt x="5" y="154"/>
                  </a:lnTo>
                  <a:cubicBezTo>
                    <a:pt x="4" y="153"/>
                    <a:pt x="4" y="152"/>
                    <a:pt x="4" y="151"/>
                  </a:cubicBezTo>
                  <a:lnTo>
                    <a:pt x="1" y="138"/>
                  </a:lnTo>
                  <a:close/>
                  <a:moveTo>
                    <a:pt x="19" y="148"/>
                  </a:moveTo>
                  <a:lnTo>
                    <a:pt x="18" y="145"/>
                  </a:lnTo>
                  <a:lnTo>
                    <a:pt x="27" y="158"/>
                  </a:lnTo>
                  <a:lnTo>
                    <a:pt x="25" y="156"/>
                  </a:lnTo>
                  <a:lnTo>
                    <a:pt x="58" y="180"/>
                  </a:lnTo>
                  <a:lnTo>
                    <a:pt x="57" y="179"/>
                  </a:lnTo>
                  <a:lnTo>
                    <a:pt x="109" y="201"/>
                  </a:lnTo>
                  <a:lnTo>
                    <a:pt x="179" y="220"/>
                  </a:lnTo>
                  <a:lnTo>
                    <a:pt x="263" y="235"/>
                  </a:lnTo>
                  <a:lnTo>
                    <a:pt x="361" y="246"/>
                  </a:lnTo>
                  <a:lnTo>
                    <a:pt x="469" y="253"/>
                  </a:lnTo>
                  <a:lnTo>
                    <a:pt x="584" y="256"/>
                  </a:lnTo>
                  <a:lnTo>
                    <a:pt x="700" y="253"/>
                  </a:lnTo>
                  <a:lnTo>
                    <a:pt x="808" y="247"/>
                  </a:lnTo>
                  <a:lnTo>
                    <a:pt x="905" y="235"/>
                  </a:lnTo>
                  <a:lnTo>
                    <a:pt x="990" y="220"/>
                  </a:lnTo>
                  <a:lnTo>
                    <a:pt x="1059" y="201"/>
                  </a:lnTo>
                  <a:lnTo>
                    <a:pt x="1112" y="179"/>
                  </a:lnTo>
                  <a:lnTo>
                    <a:pt x="1111" y="180"/>
                  </a:lnTo>
                  <a:lnTo>
                    <a:pt x="1144" y="156"/>
                  </a:lnTo>
                  <a:lnTo>
                    <a:pt x="1142" y="158"/>
                  </a:lnTo>
                  <a:lnTo>
                    <a:pt x="1151" y="145"/>
                  </a:lnTo>
                  <a:lnTo>
                    <a:pt x="1150" y="148"/>
                  </a:lnTo>
                  <a:lnTo>
                    <a:pt x="1153" y="135"/>
                  </a:lnTo>
                  <a:lnTo>
                    <a:pt x="1153" y="138"/>
                  </a:lnTo>
                  <a:lnTo>
                    <a:pt x="1150" y="125"/>
                  </a:lnTo>
                  <a:lnTo>
                    <a:pt x="1151" y="128"/>
                  </a:lnTo>
                  <a:lnTo>
                    <a:pt x="1142" y="115"/>
                  </a:lnTo>
                  <a:lnTo>
                    <a:pt x="1144" y="117"/>
                  </a:lnTo>
                  <a:lnTo>
                    <a:pt x="1111" y="93"/>
                  </a:lnTo>
                  <a:lnTo>
                    <a:pt x="1113" y="94"/>
                  </a:lnTo>
                  <a:lnTo>
                    <a:pt x="1060" y="73"/>
                  </a:lnTo>
                  <a:lnTo>
                    <a:pt x="991" y="54"/>
                  </a:lnTo>
                  <a:lnTo>
                    <a:pt x="905" y="38"/>
                  </a:lnTo>
                  <a:lnTo>
                    <a:pt x="809" y="26"/>
                  </a:lnTo>
                  <a:lnTo>
                    <a:pt x="700" y="19"/>
                  </a:lnTo>
                  <a:lnTo>
                    <a:pt x="585" y="16"/>
                  </a:lnTo>
                  <a:lnTo>
                    <a:pt x="469" y="19"/>
                  </a:lnTo>
                  <a:lnTo>
                    <a:pt x="361" y="26"/>
                  </a:lnTo>
                  <a:lnTo>
                    <a:pt x="264" y="38"/>
                  </a:lnTo>
                  <a:lnTo>
                    <a:pt x="180" y="54"/>
                  </a:lnTo>
                  <a:lnTo>
                    <a:pt x="109" y="73"/>
                  </a:lnTo>
                  <a:lnTo>
                    <a:pt x="56" y="94"/>
                  </a:lnTo>
                  <a:lnTo>
                    <a:pt x="58" y="93"/>
                  </a:lnTo>
                  <a:lnTo>
                    <a:pt x="25" y="117"/>
                  </a:lnTo>
                  <a:lnTo>
                    <a:pt x="27" y="115"/>
                  </a:lnTo>
                  <a:lnTo>
                    <a:pt x="18" y="128"/>
                  </a:lnTo>
                  <a:lnTo>
                    <a:pt x="19" y="125"/>
                  </a:lnTo>
                  <a:lnTo>
                    <a:pt x="16" y="138"/>
                  </a:lnTo>
                  <a:lnTo>
                    <a:pt x="16" y="135"/>
                  </a:lnTo>
                  <a:lnTo>
                    <a:pt x="19" y="148"/>
                  </a:lnTo>
                  <a:close/>
                </a:path>
              </a:pathLst>
            </a:cu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Rectangle 16"/>
            <p:cNvSpPr>
              <a:spLocks noChangeArrowheads="1"/>
            </p:cNvSpPr>
            <p:nvPr/>
          </p:nvSpPr>
          <p:spPr bwMode="auto">
            <a:xfrm>
              <a:off x="400051" y="2908300"/>
              <a:ext cx="1058863" cy="117475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Freeform 17"/>
            <p:cNvSpPr>
              <a:spLocks noEditPoints="1"/>
            </p:cNvSpPr>
            <p:nvPr/>
          </p:nvSpPr>
          <p:spPr bwMode="auto">
            <a:xfrm>
              <a:off x="392113" y="2901950"/>
              <a:ext cx="1074738" cy="131763"/>
            </a:xfrm>
            <a:custGeom>
              <a:avLst/>
              <a:gdLst>
                <a:gd name="T0" fmla="*/ 0 w 677"/>
                <a:gd name="T1" fmla="*/ 0 h 83"/>
                <a:gd name="T2" fmla="*/ 677 w 677"/>
                <a:gd name="T3" fmla="*/ 0 h 83"/>
                <a:gd name="T4" fmla="*/ 677 w 677"/>
                <a:gd name="T5" fmla="*/ 83 h 83"/>
                <a:gd name="T6" fmla="*/ 0 w 677"/>
                <a:gd name="T7" fmla="*/ 83 h 83"/>
                <a:gd name="T8" fmla="*/ 0 w 677"/>
                <a:gd name="T9" fmla="*/ 0 h 83"/>
                <a:gd name="T10" fmla="*/ 9 w 677"/>
                <a:gd name="T11" fmla="*/ 78 h 83"/>
                <a:gd name="T12" fmla="*/ 5 w 677"/>
                <a:gd name="T13" fmla="*/ 74 h 83"/>
                <a:gd name="T14" fmla="*/ 672 w 677"/>
                <a:gd name="T15" fmla="*/ 74 h 83"/>
                <a:gd name="T16" fmla="*/ 667 w 677"/>
                <a:gd name="T17" fmla="*/ 78 h 83"/>
                <a:gd name="T18" fmla="*/ 667 w 677"/>
                <a:gd name="T19" fmla="*/ 4 h 83"/>
                <a:gd name="T20" fmla="*/ 672 w 677"/>
                <a:gd name="T21" fmla="*/ 9 h 83"/>
                <a:gd name="T22" fmla="*/ 5 w 677"/>
                <a:gd name="T23" fmla="*/ 9 h 83"/>
                <a:gd name="T24" fmla="*/ 9 w 677"/>
                <a:gd name="T25" fmla="*/ 4 h 83"/>
                <a:gd name="T26" fmla="*/ 9 w 677"/>
                <a:gd name="T27" fmla="*/ 7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7" h="83">
                  <a:moveTo>
                    <a:pt x="0" y="0"/>
                  </a:moveTo>
                  <a:lnTo>
                    <a:pt x="677" y="0"/>
                  </a:lnTo>
                  <a:lnTo>
                    <a:pt x="6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9" y="78"/>
                  </a:moveTo>
                  <a:lnTo>
                    <a:pt x="5" y="74"/>
                  </a:lnTo>
                  <a:lnTo>
                    <a:pt x="672" y="74"/>
                  </a:lnTo>
                  <a:lnTo>
                    <a:pt x="667" y="78"/>
                  </a:lnTo>
                  <a:lnTo>
                    <a:pt x="667" y="4"/>
                  </a:lnTo>
                  <a:lnTo>
                    <a:pt x="672" y="9"/>
                  </a:lnTo>
                  <a:lnTo>
                    <a:pt x="5" y="9"/>
                  </a:lnTo>
                  <a:lnTo>
                    <a:pt x="9" y="4"/>
                  </a:lnTo>
                  <a:lnTo>
                    <a:pt x="9" y="78"/>
                  </a:lnTo>
                  <a:close/>
                </a:path>
              </a:pathLst>
            </a:custGeom>
            <a:solidFill>
              <a:srgbClr val="FF6699"/>
            </a:solidFill>
            <a:ln w="1" cap="flat">
              <a:solidFill>
                <a:srgbClr val="FF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Freeform 18"/>
            <p:cNvSpPr>
              <a:spLocks/>
            </p:cNvSpPr>
            <p:nvPr/>
          </p:nvSpPr>
          <p:spPr bwMode="auto">
            <a:xfrm>
              <a:off x="400051" y="2790825"/>
              <a:ext cx="1058863" cy="234950"/>
            </a:xfrm>
            <a:custGeom>
              <a:avLst/>
              <a:gdLst>
                <a:gd name="T0" fmla="*/ 0 w 1152"/>
                <a:gd name="T1" fmla="*/ 128 h 256"/>
                <a:gd name="T2" fmla="*/ 576 w 1152"/>
                <a:gd name="T3" fmla="*/ 0 h 256"/>
                <a:gd name="T4" fmla="*/ 576 w 1152"/>
                <a:gd name="T5" fmla="*/ 0 h 256"/>
                <a:gd name="T6" fmla="*/ 1152 w 1152"/>
                <a:gd name="T7" fmla="*/ 128 h 256"/>
                <a:gd name="T8" fmla="*/ 1152 w 1152"/>
                <a:gd name="T9" fmla="*/ 128 h 256"/>
                <a:gd name="T10" fmla="*/ 1152 w 1152"/>
                <a:gd name="T11" fmla="*/ 128 h 256"/>
                <a:gd name="T12" fmla="*/ 576 w 1152"/>
                <a:gd name="T13" fmla="*/ 256 h 256"/>
                <a:gd name="T14" fmla="*/ 576 w 1152"/>
                <a:gd name="T15" fmla="*/ 256 h 256"/>
                <a:gd name="T16" fmla="*/ 576 w 1152"/>
                <a:gd name="T17" fmla="*/ 256 h 256"/>
                <a:gd name="T18" fmla="*/ 0 w 1152"/>
                <a:gd name="T19" fmla="*/ 128 h 256"/>
                <a:gd name="T20" fmla="*/ 0 w 1152"/>
                <a:gd name="T21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2" h="256">
                  <a:moveTo>
                    <a:pt x="0" y="128"/>
                  </a:moveTo>
                  <a:cubicBezTo>
                    <a:pt x="0" y="58"/>
                    <a:pt x="258" y="0"/>
                    <a:pt x="576" y="0"/>
                  </a:cubicBezTo>
                  <a:lnTo>
                    <a:pt x="576" y="0"/>
                  </a:lnTo>
                  <a:cubicBezTo>
                    <a:pt x="895" y="0"/>
                    <a:pt x="1152" y="58"/>
                    <a:pt x="1152" y="128"/>
                  </a:cubicBezTo>
                  <a:cubicBezTo>
                    <a:pt x="1152" y="128"/>
                    <a:pt x="1152" y="128"/>
                    <a:pt x="1152" y="128"/>
                  </a:cubicBezTo>
                  <a:lnTo>
                    <a:pt x="1152" y="128"/>
                  </a:lnTo>
                  <a:cubicBezTo>
                    <a:pt x="1152" y="199"/>
                    <a:pt x="895" y="256"/>
                    <a:pt x="576" y="256"/>
                  </a:cubicBezTo>
                  <a:cubicBezTo>
                    <a:pt x="576" y="256"/>
                    <a:pt x="576" y="256"/>
                    <a:pt x="576" y="256"/>
                  </a:cubicBezTo>
                  <a:lnTo>
                    <a:pt x="576" y="256"/>
                  </a:lnTo>
                  <a:cubicBezTo>
                    <a:pt x="258" y="256"/>
                    <a:pt x="0" y="199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lose/>
                </a:path>
              </a:pathLst>
            </a:custGeom>
            <a:solidFill>
              <a:srgbClr val="FF669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Freeform 19"/>
            <p:cNvSpPr>
              <a:spLocks noEditPoints="1"/>
            </p:cNvSpPr>
            <p:nvPr/>
          </p:nvSpPr>
          <p:spPr bwMode="auto">
            <a:xfrm>
              <a:off x="392113" y="2784475"/>
              <a:ext cx="1074738" cy="249238"/>
            </a:xfrm>
            <a:custGeom>
              <a:avLst/>
              <a:gdLst>
                <a:gd name="T0" fmla="*/ 1 w 1169"/>
                <a:gd name="T1" fmla="*/ 135 h 272"/>
                <a:gd name="T2" fmla="*/ 5 w 1169"/>
                <a:gd name="T3" fmla="*/ 119 h 272"/>
                <a:gd name="T4" fmla="*/ 16 w 1169"/>
                <a:gd name="T5" fmla="*/ 104 h 272"/>
                <a:gd name="T6" fmla="*/ 51 w 1169"/>
                <a:gd name="T7" fmla="*/ 79 h 272"/>
                <a:gd name="T8" fmla="*/ 175 w 1169"/>
                <a:gd name="T9" fmla="*/ 39 h 272"/>
                <a:gd name="T10" fmla="*/ 359 w 1169"/>
                <a:gd name="T11" fmla="*/ 11 h 272"/>
                <a:gd name="T12" fmla="*/ 584 w 1169"/>
                <a:gd name="T13" fmla="*/ 0 h 272"/>
                <a:gd name="T14" fmla="*/ 810 w 1169"/>
                <a:gd name="T15" fmla="*/ 10 h 272"/>
                <a:gd name="T16" fmla="*/ 994 w 1169"/>
                <a:gd name="T17" fmla="*/ 39 h 272"/>
                <a:gd name="T18" fmla="*/ 1118 w 1169"/>
                <a:gd name="T19" fmla="*/ 79 h 272"/>
                <a:gd name="T20" fmla="*/ 1153 w 1169"/>
                <a:gd name="T21" fmla="*/ 104 h 272"/>
                <a:gd name="T22" fmla="*/ 1164 w 1169"/>
                <a:gd name="T23" fmla="*/ 119 h 272"/>
                <a:gd name="T24" fmla="*/ 1168 w 1169"/>
                <a:gd name="T25" fmla="*/ 135 h 272"/>
                <a:gd name="T26" fmla="*/ 1165 w 1169"/>
                <a:gd name="T27" fmla="*/ 151 h 272"/>
                <a:gd name="T28" fmla="*/ 1155 w 1169"/>
                <a:gd name="T29" fmla="*/ 167 h 272"/>
                <a:gd name="T30" fmla="*/ 1120 w 1169"/>
                <a:gd name="T31" fmla="*/ 193 h 272"/>
                <a:gd name="T32" fmla="*/ 1066 w 1169"/>
                <a:gd name="T33" fmla="*/ 216 h 272"/>
                <a:gd name="T34" fmla="*/ 908 w 1169"/>
                <a:gd name="T35" fmla="*/ 250 h 272"/>
                <a:gd name="T36" fmla="*/ 701 w 1169"/>
                <a:gd name="T37" fmla="*/ 269 h 272"/>
                <a:gd name="T38" fmla="*/ 468 w 1169"/>
                <a:gd name="T39" fmla="*/ 269 h 272"/>
                <a:gd name="T40" fmla="*/ 261 w 1169"/>
                <a:gd name="T41" fmla="*/ 250 h 272"/>
                <a:gd name="T42" fmla="*/ 104 w 1169"/>
                <a:gd name="T43" fmla="*/ 216 h 272"/>
                <a:gd name="T44" fmla="*/ 49 w 1169"/>
                <a:gd name="T45" fmla="*/ 193 h 272"/>
                <a:gd name="T46" fmla="*/ 14 w 1169"/>
                <a:gd name="T47" fmla="*/ 167 h 272"/>
                <a:gd name="T48" fmla="*/ 4 w 1169"/>
                <a:gd name="T49" fmla="*/ 151 h 272"/>
                <a:gd name="T50" fmla="*/ 19 w 1169"/>
                <a:gd name="T51" fmla="*/ 148 h 272"/>
                <a:gd name="T52" fmla="*/ 27 w 1169"/>
                <a:gd name="T53" fmla="*/ 158 h 272"/>
                <a:gd name="T54" fmla="*/ 58 w 1169"/>
                <a:gd name="T55" fmla="*/ 180 h 272"/>
                <a:gd name="T56" fmla="*/ 109 w 1169"/>
                <a:gd name="T57" fmla="*/ 201 h 272"/>
                <a:gd name="T58" fmla="*/ 263 w 1169"/>
                <a:gd name="T59" fmla="*/ 235 h 272"/>
                <a:gd name="T60" fmla="*/ 469 w 1169"/>
                <a:gd name="T61" fmla="*/ 253 h 272"/>
                <a:gd name="T62" fmla="*/ 700 w 1169"/>
                <a:gd name="T63" fmla="*/ 253 h 272"/>
                <a:gd name="T64" fmla="*/ 905 w 1169"/>
                <a:gd name="T65" fmla="*/ 235 h 272"/>
                <a:gd name="T66" fmla="*/ 1059 w 1169"/>
                <a:gd name="T67" fmla="*/ 201 h 272"/>
                <a:gd name="T68" fmla="*/ 1111 w 1169"/>
                <a:gd name="T69" fmla="*/ 180 h 272"/>
                <a:gd name="T70" fmla="*/ 1142 w 1169"/>
                <a:gd name="T71" fmla="*/ 158 h 272"/>
                <a:gd name="T72" fmla="*/ 1150 w 1169"/>
                <a:gd name="T73" fmla="*/ 148 h 272"/>
                <a:gd name="T74" fmla="*/ 1153 w 1169"/>
                <a:gd name="T75" fmla="*/ 138 h 272"/>
                <a:gd name="T76" fmla="*/ 1151 w 1169"/>
                <a:gd name="T77" fmla="*/ 128 h 272"/>
                <a:gd name="T78" fmla="*/ 1144 w 1169"/>
                <a:gd name="T79" fmla="*/ 117 h 272"/>
                <a:gd name="T80" fmla="*/ 1113 w 1169"/>
                <a:gd name="T81" fmla="*/ 94 h 272"/>
                <a:gd name="T82" fmla="*/ 991 w 1169"/>
                <a:gd name="T83" fmla="*/ 54 h 272"/>
                <a:gd name="T84" fmla="*/ 809 w 1169"/>
                <a:gd name="T85" fmla="*/ 26 h 272"/>
                <a:gd name="T86" fmla="*/ 585 w 1169"/>
                <a:gd name="T87" fmla="*/ 16 h 272"/>
                <a:gd name="T88" fmla="*/ 361 w 1169"/>
                <a:gd name="T89" fmla="*/ 26 h 272"/>
                <a:gd name="T90" fmla="*/ 180 w 1169"/>
                <a:gd name="T91" fmla="*/ 54 h 272"/>
                <a:gd name="T92" fmla="*/ 56 w 1169"/>
                <a:gd name="T93" fmla="*/ 94 h 272"/>
                <a:gd name="T94" fmla="*/ 25 w 1169"/>
                <a:gd name="T95" fmla="*/ 117 h 272"/>
                <a:gd name="T96" fmla="*/ 18 w 1169"/>
                <a:gd name="T97" fmla="*/ 128 h 272"/>
                <a:gd name="T98" fmla="*/ 16 w 1169"/>
                <a:gd name="T99" fmla="*/ 138 h 272"/>
                <a:gd name="T100" fmla="*/ 19 w 1169"/>
                <a:gd name="T101" fmla="*/ 14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9" h="272">
                  <a:moveTo>
                    <a:pt x="1" y="138"/>
                  </a:moveTo>
                  <a:cubicBezTo>
                    <a:pt x="0" y="137"/>
                    <a:pt x="0" y="136"/>
                    <a:pt x="1" y="135"/>
                  </a:cubicBezTo>
                  <a:lnTo>
                    <a:pt x="4" y="122"/>
                  </a:lnTo>
                  <a:cubicBezTo>
                    <a:pt x="4" y="121"/>
                    <a:pt x="4" y="120"/>
                    <a:pt x="5" y="119"/>
                  </a:cubicBezTo>
                  <a:lnTo>
                    <a:pt x="14" y="106"/>
                  </a:lnTo>
                  <a:cubicBezTo>
                    <a:pt x="14" y="105"/>
                    <a:pt x="15" y="105"/>
                    <a:pt x="16" y="104"/>
                  </a:cubicBezTo>
                  <a:lnTo>
                    <a:pt x="49" y="80"/>
                  </a:lnTo>
                  <a:cubicBezTo>
                    <a:pt x="49" y="80"/>
                    <a:pt x="50" y="79"/>
                    <a:pt x="51" y="79"/>
                  </a:cubicBezTo>
                  <a:lnTo>
                    <a:pt x="104" y="58"/>
                  </a:lnTo>
                  <a:lnTo>
                    <a:pt x="175" y="39"/>
                  </a:lnTo>
                  <a:lnTo>
                    <a:pt x="261" y="23"/>
                  </a:lnTo>
                  <a:lnTo>
                    <a:pt x="359" y="11"/>
                  </a:lnTo>
                  <a:lnTo>
                    <a:pt x="468" y="3"/>
                  </a:lnTo>
                  <a:lnTo>
                    <a:pt x="584" y="0"/>
                  </a:lnTo>
                  <a:lnTo>
                    <a:pt x="701" y="3"/>
                  </a:lnTo>
                  <a:lnTo>
                    <a:pt x="810" y="10"/>
                  </a:lnTo>
                  <a:lnTo>
                    <a:pt x="907" y="23"/>
                  </a:lnTo>
                  <a:lnTo>
                    <a:pt x="994" y="39"/>
                  </a:lnTo>
                  <a:lnTo>
                    <a:pt x="1065" y="58"/>
                  </a:lnTo>
                  <a:lnTo>
                    <a:pt x="1118" y="79"/>
                  </a:lnTo>
                  <a:cubicBezTo>
                    <a:pt x="1119" y="79"/>
                    <a:pt x="1120" y="80"/>
                    <a:pt x="1120" y="80"/>
                  </a:cubicBezTo>
                  <a:lnTo>
                    <a:pt x="1153" y="104"/>
                  </a:lnTo>
                  <a:cubicBezTo>
                    <a:pt x="1154" y="105"/>
                    <a:pt x="1155" y="105"/>
                    <a:pt x="1155" y="106"/>
                  </a:cubicBezTo>
                  <a:lnTo>
                    <a:pt x="1164" y="119"/>
                  </a:lnTo>
                  <a:cubicBezTo>
                    <a:pt x="1165" y="120"/>
                    <a:pt x="1165" y="121"/>
                    <a:pt x="1165" y="122"/>
                  </a:cubicBezTo>
                  <a:lnTo>
                    <a:pt x="1168" y="135"/>
                  </a:lnTo>
                  <a:cubicBezTo>
                    <a:pt x="1169" y="136"/>
                    <a:pt x="1169" y="137"/>
                    <a:pt x="1168" y="138"/>
                  </a:cubicBezTo>
                  <a:lnTo>
                    <a:pt x="1165" y="151"/>
                  </a:lnTo>
                  <a:cubicBezTo>
                    <a:pt x="1165" y="152"/>
                    <a:pt x="1165" y="153"/>
                    <a:pt x="1164" y="154"/>
                  </a:cubicBezTo>
                  <a:lnTo>
                    <a:pt x="1155" y="167"/>
                  </a:lnTo>
                  <a:cubicBezTo>
                    <a:pt x="1155" y="168"/>
                    <a:pt x="1154" y="168"/>
                    <a:pt x="1153" y="169"/>
                  </a:cubicBezTo>
                  <a:lnTo>
                    <a:pt x="1120" y="193"/>
                  </a:lnTo>
                  <a:cubicBezTo>
                    <a:pt x="1120" y="193"/>
                    <a:pt x="1119" y="194"/>
                    <a:pt x="1119" y="194"/>
                  </a:cubicBezTo>
                  <a:lnTo>
                    <a:pt x="1066" y="216"/>
                  </a:lnTo>
                  <a:lnTo>
                    <a:pt x="995" y="235"/>
                  </a:lnTo>
                  <a:lnTo>
                    <a:pt x="908" y="250"/>
                  </a:lnTo>
                  <a:lnTo>
                    <a:pt x="810" y="262"/>
                  </a:lnTo>
                  <a:lnTo>
                    <a:pt x="701" y="269"/>
                  </a:lnTo>
                  <a:lnTo>
                    <a:pt x="585" y="272"/>
                  </a:lnTo>
                  <a:lnTo>
                    <a:pt x="468" y="269"/>
                  </a:lnTo>
                  <a:lnTo>
                    <a:pt x="360" y="262"/>
                  </a:lnTo>
                  <a:lnTo>
                    <a:pt x="261" y="250"/>
                  </a:lnTo>
                  <a:lnTo>
                    <a:pt x="176" y="235"/>
                  </a:lnTo>
                  <a:lnTo>
                    <a:pt x="104" y="216"/>
                  </a:lnTo>
                  <a:lnTo>
                    <a:pt x="50" y="194"/>
                  </a:lnTo>
                  <a:cubicBezTo>
                    <a:pt x="50" y="194"/>
                    <a:pt x="49" y="193"/>
                    <a:pt x="49" y="193"/>
                  </a:cubicBezTo>
                  <a:lnTo>
                    <a:pt x="16" y="169"/>
                  </a:lnTo>
                  <a:cubicBezTo>
                    <a:pt x="15" y="168"/>
                    <a:pt x="14" y="168"/>
                    <a:pt x="14" y="167"/>
                  </a:cubicBezTo>
                  <a:lnTo>
                    <a:pt x="5" y="154"/>
                  </a:lnTo>
                  <a:cubicBezTo>
                    <a:pt x="4" y="153"/>
                    <a:pt x="4" y="152"/>
                    <a:pt x="4" y="151"/>
                  </a:cubicBezTo>
                  <a:lnTo>
                    <a:pt x="1" y="138"/>
                  </a:lnTo>
                  <a:close/>
                  <a:moveTo>
                    <a:pt x="19" y="148"/>
                  </a:moveTo>
                  <a:lnTo>
                    <a:pt x="18" y="145"/>
                  </a:lnTo>
                  <a:lnTo>
                    <a:pt x="27" y="158"/>
                  </a:lnTo>
                  <a:lnTo>
                    <a:pt x="25" y="156"/>
                  </a:lnTo>
                  <a:lnTo>
                    <a:pt x="58" y="180"/>
                  </a:lnTo>
                  <a:lnTo>
                    <a:pt x="57" y="179"/>
                  </a:lnTo>
                  <a:lnTo>
                    <a:pt x="109" y="201"/>
                  </a:lnTo>
                  <a:lnTo>
                    <a:pt x="179" y="220"/>
                  </a:lnTo>
                  <a:lnTo>
                    <a:pt x="263" y="235"/>
                  </a:lnTo>
                  <a:lnTo>
                    <a:pt x="361" y="246"/>
                  </a:lnTo>
                  <a:lnTo>
                    <a:pt x="469" y="253"/>
                  </a:lnTo>
                  <a:lnTo>
                    <a:pt x="584" y="256"/>
                  </a:lnTo>
                  <a:lnTo>
                    <a:pt x="700" y="253"/>
                  </a:lnTo>
                  <a:lnTo>
                    <a:pt x="808" y="247"/>
                  </a:lnTo>
                  <a:lnTo>
                    <a:pt x="905" y="235"/>
                  </a:lnTo>
                  <a:lnTo>
                    <a:pt x="990" y="220"/>
                  </a:lnTo>
                  <a:lnTo>
                    <a:pt x="1059" y="201"/>
                  </a:lnTo>
                  <a:lnTo>
                    <a:pt x="1112" y="179"/>
                  </a:lnTo>
                  <a:lnTo>
                    <a:pt x="1111" y="180"/>
                  </a:lnTo>
                  <a:lnTo>
                    <a:pt x="1144" y="156"/>
                  </a:lnTo>
                  <a:lnTo>
                    <a:pt x="1142" y="158"/>
                  </a:lnTo>
                  <a:lnTo>
                    <a:pt x="1151" y="145"/>
                  </a:lnTo>
                  <a:lnTo>
                    <a:pt x="1150" y="148"/>
                  </a:lnTo>
                  <a:lnTo>
                    <a:pt x="1153" y="135"/>
                  </a:lnTo>
                  <a:lnTo>
                    <a:pt x="1153" y="138"/>
                  </a:lnTo>
                  <a:lnTo>
                    <a:pt x="1150" y="125"/>
                  </a:lnTo>
                  <a:lnTo>
                    <a:pt x="1151" y="128"/>
                  </a:lnTo>
                  <a:lnTo>
                    <a:pt x="1142" y="115"/>
                  </a:lnTo>
                  <a:lnTo>
                    <a:pt x="1144" y="117"/>
                  </a:lnTo>
                  <a:lnTo>
                    <a:pt x="1111" y="93"/>
                  </a:lnTo>
                  <a:lnTo>
                    <a:pt x="1113" y="94"/>
                  </a:lnTo>
                  <a:lnTo>
                    <a:pt x="1060" y="73"/>
                  </a:lnTo>
                  <a:lnTo>
                    <a:pt x="991" y="54"/>
                  </a:lnTo>
                  <a:lnTo>
                    <a:pt x="905" y="38"/>
                  </a:lnTo>
                  <a:lnTo>
                    <a:pt x="809" y="26"/>
                  </a:lnTo>
                  <a:lnTo>
                    <a:pt x="700" y="19"/>
                  </a:lnTo>
                  <a:lnTo>
                    <a:pt x="585" y="16"/>
                  </a:lnTo>
                  <a:lnTo>
                    <a:pt x="469" y="19"/>
                  </a:lnTo>
                  <a:lnTo>
                    <a:pt x="361" y="26"/>
                  </a:lnTo>
                  <a:lnTo>
                    <a:pt x="264" y="38"/>
                  </a:lnTo>
                  <a:lnTo>
                    <a:pt x="180" y="54"/>
                  </a:lnTo>
                  <a:lnTo>
                    <a:pt x="109" y="73"/>
                  </a:lnTo>
                  <a:lnTo>
                    <a:pt x="56" y="94"/>
                  </a:lnTo>
                  <a:lnTo>
                    <a:pt x="58" y="93"/>
                  </a:lnTo>
                  <a:lnTo>
                    <a:pt x="25" y="117"/>
                  </a:lnTo>
                  <a:lnTo>
                    <a:pt x="27" y="115"/>
                  </a:lnTo>
                  <a:lnTo>
                    <a:pt x="18" y="128"/>
                  </a:lnTo>
                  <a:lnTo>
                    <a:pt x="19" y="125"/>
                  </a:lnTo>
                  <a:lnTo>
                    <a:pt x="16" y="138"/>
                  </a:lnTo>
                  <a:lnTo>
                    <a:pt x="16" y="135"/>
                  </a:lnTo>
                  <a:lnTo>
                    <a:pt x="19" y="148"/>
                  </a:lnTo>
                  <a:close/>
                </a:path>
              </a:pathLst>
            </a:cu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Rectangle 20"/>
            <p:cNvSpPr>
              <a:spLocks noChangeArrowheads="1"/>
            </p:cNvSpPr>
            <p:nvPr/>
          </p:nvSpPr>
          <p:spPr bwMode="auto">
            <a:xfrm>
              <a:off x="392113" y="2908300"/>
              <a:ext cx="14288" cy="117475"/>
            </a:xfrm>
            <a:prstGeom prst="rect">
              <a:avLst/>
            </a:pr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" name="Rectangle 21"/>
            <p:cNvSpPr>
              <a:spLocks noChangeArrowheads="1"/>
            </p:cNvSpPr>
            <p:nvPr/>
          </p:nvSpPr>
          <p:spPr bwMode="auto">
            <a:xfrm>
              <a:off x="1450976" y="2908300"/>
              <a:ext cx="15875" cy="117475"/>
            </a:xfrm>
            <a:prstGeom prst="rect">
              <a:avLst/>
            </a:pr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33400" y="1977659"/>
            <a:ext cx="354664" cy="121016"/>
            <a:chOff x="392113" y="2063750"/>
            <a:chExt cx="1074738" cy="366713"/>
          </a:xfrm>
        </p:grpSpPr>
        <p:sp>
          <p:nvSpPr>
            <p:cNvPr id="76" name="Freeform 27"/>
            <p:cNvSpPr>
              <a:spLocks/>
            </p:cNvSpPr>
            <p:nvPr/>
          </p:nvSpPr>
          <p:spPr bwMode="auto">
            <a:xfrm>
              <a:off x="400051" y="2189163"/>
              <a:ext cx="1058863" cy="234950"/>
            </a:xfrm>
            <a:custGeom>
              <a:avLst/>
              <a:gdLst>
                <a:gd name="T0" fmla="*/ 0 w 1152"/>
                <a:gd name="T1" fmla="*/ 128 h 256"/>
                <a:gd name="T2" fmla="*/ 576 w 1152"/>
                <a:gd name="T3" fmla="*/ 0 h 256"/>
                <a:gd name="T4" fmla="*/ 576 w 1152"/>
                <a:gd name="T5" fmla="*/ 0 h 256"/>
                <a:gd name="T6" fmla="*/ 1152 w 1152"/>
                <a:gd name="T7" fmla="*/ 128 h 256"/>
                <a:gd name="T8" fmla="*/ 1152 w 1152"/>
                <a:gd name="T9" fmla="*/ 128 h 256"/>
                <a:gd name="T10" fmla="*/ 1152 w 1152"/>
                <a:gd name="T11" fmla="*/ 128 h 256"/>
                <a:gd name="T12" fmla="*/ 576 w 1152"/>
                <a:gd name="T13" fmla="*/ 256 h 256"/>
                <a:gd name="T14" fmla="*/ 576 w 1152"/>
                <a:gd name="T15" fmla="*/ 256 h 256"/>
                <a:gd name="T16" fmla="*/ 576 w 1152"/>
                <a:gd name="T17" fmla="*/ 256 h 256"/>
                <a:gd name="T18" fmla="*/ 0 w 1152"/>
                <a:gd name="T19" fmla="*/ 128 h 256"/>
                <a:gd name="T20" fmla="*/ 0 w 1152"/>
                <a:gd name="T21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2" h="256">
                  <a:moveTo>
                    <a:pt x="0" y="128"/>
                  </a:moveTo>
                  <a:cubicBezTo>
                    <a:pt x="0" y="58"/>
                    <a:pt x="258" y="0"/>
                    <a:pt x="576" y="0"/>
                  </a:cubicBezTo>
                  <a:lnTo>
                    <a:pt x="576" y="0"/>
                  </a:lnTo>
                  <a:cubicBezTo>
                    <a:pt x="895" y="0"/>
                    <a:pt x="1152" y="58"/>
                    <a:pt x="1152" y="128"/>
                  </a:cubicBezTo>
                  <a:cubicBezTo>
                    <a:pt x="1152" y="128"/>
                    <a:pt x="1152" y="128"/>
                    <a:pt x="1152" y="128"/>
                  </a:cubicBezTo>
                  <a:lnTo>
                    <a:pt x="1152" y="128"/>
                  </a:lnTo>
                  <a:cubicBezTo>
                    <a:pt x="1152" y="199"/>
                    <a:pt x="895" y="256"/>
                    <a:pt x="576" y="256"/>
                  </a:cubicBezTo>
                  <a:cubicBezTo>
                    <a:pt x="576" y="256"/>
                    <a:pt x="576" y="256"/>
                    <a:pt x="576" y="256"/>
                  </a:cubicBezTo>
                  <a:lnTo>
                    <a:pt x="576" y="256"/>
                  </a:lnTo>
                  <a:cubicBezTo>
                    <a:pt x="258" y="256"/>
                    <a:pt x="0" y="199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lose/>
                </a:path>
              </a:pathLst>
            </a:custGeom>
            <a:solidFill>
              <a:srgbClr val="77933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Freeform 28"/>
            <p:cNvSpPr>
              <a:spLocks noEditPoints="1"/>
            </p:cNvSpPr>
            <p:nvPr/>
          </p:nvSpPr>
          <p:spPr bwMode="auto">
            <a:xfrm>
              <a:off x="392113" y="2181225"/>
              <a:ext cx="1074738" cy="249238"/>
            </a:xfrm>
            <a:custGeom>
              <a:avLst/>
              <a:gdLst>
                <a:gd name="T0" fmla="*/ 1 w 1169"/>
                <a:gd name="T1" fmla="*/ 135 h 272"/>
                <a:gd name="T2" fmla="*/ 5 w 1169"/>
                <a:gd name="T3" fmla="*/ 119 h 272"/>
                <a:gd name="T4" fmla="*/ 16 w 1169"/>
                <a:gd name="T5" fmla="*/ 104 h 272"/>
                <a:gd name="T6" fmla="*/ 51 w 1169"/>
                <a:gd name="T7" fmla="*/ 79 h 272"/>
                <a:gd name="T8" fmla="*/ 175 w 1169"/>
                <a:gd name="T9" fmla="*/ 39 h 272"/>
                <a:gd name="T10" fmla="*/ 359 w 1169"/>
                <a:gd name="T11" fmla="*/ 11 h 272"/>
                <a:gd name="T12" fmla="*/ 584 w 1169"/>
                <a:gd name="T13" fmla="*/ 0 h 272"/>
                <a:gd name="T14" fmla="*/ 810 w 1169"/>
                <a:gd name="T15" fmla="*/ 10 h 272"/>
                <a:gd name="T16" fmla="*/ 994 w 1169"/>
                <a:gd name="T17" fmla="*/ 39 h 272"/>
                <a:gd name="T18" fmla="*/ 1118 w 1169"/>
                <a:gd name="T19" fmla="*/ 79 h 272"/>
                <a:gd name="T20" fmla="*/ 1153 w 1169"/>
                <a:gd name="T21" fmla="*/ 104 h 272"/>
                <a:gd name="T22" fmla="*/ 1164 w 1169"/>
                <a:gd name="T23" fmla="*/ 119 h 272"/>
                <a:gd name="T24" fmla="*/ 1168 w 1169"/>
                <a:gd name="T25" fmla="*/ 135 h 272"/>
                <a:gd name="T26" fmla="*/ 1165 w 1169"/>
                <a:gd name="T27" fmla="*/ 151 h 272"/>
                <a:gd name="T28" fmla="*/ 1155 w 1169"/>
                <a:gd name="T29" fmla="*/ 167 h 272"/>
                <a:gd name="T30" fmla="*/ 1120 w 1169"/>
                <a:gd name="T31" fmla="*/ 193 h 272"/>
                <a:gd name="T32" fmla="*/ 1066 w 1169"/>
                <a:gd name="T33" fmla="*/ 216 h 272"/>
                <a:gd name="T34" fmla="*/ 908 w 1169"/>
                <a:gd name="T35" fmla="*/ 250 h 272"/>
                <a:gd name="T36" fmla="*/ 701 w 1169"/>
                <a:gd name="T37" fmla="*/ 269 h 272"/>
                <a:gd name="T38" fmla="*/ 468 w 1169"/>
                <a:gd name="T39" fmla="*/ 269 h 272"/>
                <a:gd name="T40" fmla="*/ 261 w 1169"/>
                <a:gd name="T41" fmla="*/ 250 h 272"/>
                <a:gd name="T42" fmla="*/ 104 w 1169"/>
                <a:gd name="T43" fmla="*/ 216 h 272"/>
                <a:gd name="T44" fmla="*/ 49 w 1169"/>
                <a:gd name="T45" fmla="*/ 193 h 272"/>
                <a:gd name="T46" fmla="*/ 14 w 1169"/>
                <a:gd name="T47" fmla="*/ 167 h 272"/>
                <a:gd name="T48" fmla="*/ 4 w 1169"/>
                <a:gd name="T49" fmla="*/ 151 h 272"/>
                <a:gd name="T50" fmla="*/ 19 w 1169"/>
                <a:gd name="T51" fmla="*/ 148 h 272"/>
                <a:gd name="T52" fmla="*/ 27 w 1169"/>
                <a:gd name="T53" fmla="*/ 158 h 272"/>
                <a:gd name="T54" fmla="*/ 58 w 1169"/>
                <a:gd name="T55" fmla="*/ 180 h 272"/>
                <a:gd name="T56" fmla="*/ 109 w 1169"/>
                <a:gd name="T57" fmla="*/ 201 h 272"/>
                <a:gd name="T58" fmla="*/ 263 w 1169"/>
                <a:gd name="T59" fmla="*/ 235 h 272"/>
                <a:gd name="T60" fmla="*/ 469 w 1169"/>
                <a:gd name="T61" fmla="*/ 253 h 272"/>
                <a:gd name="T62" fmla="*/ 700 w 1169"/>
                <a:gd name="T63" fmla="*/ 253 h 272"/>
                <a:gd name="T64" fmla="*/ 905 w 1169"/>
                <a:gd name="T65" fmla="*/ 235 h 272"/>
                <a:gd name="T66" fmla="*/ 1059 w 1169"/>
                <a:gd name="T67" fmla="*/ 201 h 272"/>
                <a:gd name="T68" fmla="*/ 1111 w 1169"/>
                <a:gd name="T69" fmla="*/ 180 h 272"/>
                <a:gd name="T70" fmla="*/ 1142 w 1169"/>
                <a:gd name="T71" fmla="*/ 158 h 272"/>
                <a:gd name="T72" fmla="*/ 1150 w 1169"/>
                <a:gd name="T73" fmla="*/ 148 h 272"/>
                <a:gd name="T74" fmla="*/ 1153 w 1169"/>
                <a:gd name="T75" fmla="*/ 138 h 272"/>
                <a:gd name="T76" fmla="*/ 1151 w 1169"/>
                <a:gd name="T77" fmla="*/ 128 h 272"/>
                <a:gd name="T78" fmla="*/ 1144 w 1169"/>
                <a:gd name="T79" fmla="*/ 117 h 272"/>
                <a:gd name="T80" fmla="*/ 1113 w 1169"/>
                <a:gd name="T81" fmla="*/ 94 h 272"/>
                <a:gd name="T82" fmla="*/ 991 w 1169"/>
                <a:gd name="T83" fmla="*/ 54 h 272"/>
                <a:gd name="T84" fmla="*/ 809 w 1169"/>
                <a:gd name="T85" fmla="*/ 26 h 272"/>
                <a:gd name="T86" fmla="*/ 585 w 1169"/>
                <a:gd name="T87" fmla="*/ 16 h 272"/>
                <a:gd name="T88" fmla="*/ 361 w 1169"/>
                <a:gd name="T89" fmla="*/ 26 h 272"/>
                <a:gd name="T90" fmla="*/ 180 w 1169"/>
                <a:gd name="T91" fmla="*/ 54 h 272"/>
                <a:gd name="T92" fmla="*/ 56 w 1169"/>
                <a:gd name="T93" fmla="*/ 94 h 272"/>
                <a:gd name="T94" fmla="*/ 25 w 1169"/>
                <a:gd name="T95" fmla="*/ 117 h 272"/>
                <a:gd name="T96" fmla="*/ 18 w 1169"/>
                <a:gd name="T97" fmla="*/ 128 h 272"/>
                <a:gd name="T98" fmla="*/ 16 w 1169"/>
                <a:gd name="T99" fmla="*/ 138 h 272"/>
                <a:gd name="T100" fmla="*/ 19 w 1169"/>
                <a:gd name="T101" fmla="*/ 14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9" h="272">
                  <a:moveTo>
                    <a:pt x="1" y="138"/>
                  </a:moveTo>
                  <a:cubicBezTo>
                    <a:pt x="0" y="137"/>
                    <a:pt x="0" y="136"/>
                    <a:pt x="1" y="135"/>
                  </a:cubicBezTo>
                  <a:lnTo>
                    <a:pt x="4" y="122"/>
                  </a:lnTo>
                  <a:cubicBezTo>
                    <a:pt x="4" y="121"/>
                    <a:pt x="4" y="120"/>
                    <a:pt x="5" y="119"/>
                  </a:cubicBezTo>
                  <a:lnTo>
                    <a:pt x="14" y="106"/>
                  </a:lnTo>
                  <a:cubicBezTo>
                    <a:pt x="14" y="105"/>
                    <a:pt x="15" y="105"/>
                    <a:pt x="16" y="104"/>
                  </a:cubicBezTo>
                  <a:lnTo>
                    <a:pt x="49" y="80"/>
                  </a:lnTo>
                  <a:cubicBezTo>
                    <a:pt x="49" y="80"/>
                    <a:pt x="50" y="79"/>
                    <a:pt x="51" y="79"/>
                  </a:cubicBezTo>
                  <a:lnTo>
                    <a:pt x="104" y="58"/>
                  </a:lnTo>
                  <a:lnTo>
                    <a:pt x="175" y="39"/>
                  </a:lnTo>
                  <a:lnTo>
                    <a:pt x="261" y="23"/>
                  </a:lnTo>
                  <a:lnTo>
                    <a:pt x="359" y="11"/>
                  </a:lnTo>
                  <a:lnTo>
                    <a:pt x="468" y="3"/>
                  </a:lnTo>
                  <a:lnTo>
                    <a:pt x="584" y="0"/>
                  </a:lnTo>
                  <a:lnTo>
                    <a:pt x="701" y="3"/>
                  </a:lnTo>
                  <a:lnTo>
                    <a:pt x="810" y="10"/>
                  </a:lnTo>
                  <a:lnTo>
                    <a:pt x="907" y="23"/>
                  </a:lnTo>
                  <a:lnTo>
                    <a:pt x="994" y="39"/>
                  </a:lnTo>
                  <a:lnTo>
                    <a:pt x="1065" y="58"/>
                  </a:lnTo>
                  <a:lnTo>
                    <a:pt x="1118" y="79"/>
                  </a:lnTo>
                  <a:cubicBezTo>
                    <a:pt x="1119" y="79"/>
                    <a:pt x="1120" y="80"/>
                    <a:pt x="1120" y="80"/>
                  </a:cubicBezTo>
                  <a:lnTo>
                    <a:pt x="1153" y="104"/>
                  </a:lnTo>
                  <a:cubicBezTo>
                    <a:pt x="1154" y="105"/>
                    <a:pt x="1155" y="105"/>
                    <a:pt x="1155" y="106"/>
                  </a:cubicBezTo>
                  <a:lnTo>
                    <a:pt x="1164" y="119"/>
                  </a:lnTo>
                  <a:cubicBezTo>
                    <a:pt x="1165" y="120"/>
                    <a:pt x="1165" y="121"/>
                    <a:pt x="1165" y="122"/>
                  </a:cubicBezTo>
                  <a:lnTo>
                    <a:pt x="1168" y="135"/>
                  </a:lnTo>
                  <a:cubicBezTo>
                    <a:pt x="1169" y="136"/>
                    <a:pt x="1169" y="137"/>
                    <a:pt x="1168" y="138"/>
                  </a:cubicBezTo>
                  <a:lnTo>
                    <a:pt x="1165" y="151"/>
                  </a:lnTo>
                  <a:cubicBezTo>
                    <a:pt x="1165" y="152"/>
                    <a:pt x="1165" y="153"/>
                    <a:pt x="1164" y="154"/>
                  </a:cubicBezTo>
                  <a:lnTo>
                    <a:pt x="1155" y="167"/>
                  </a:lnTo>
                  <a:cubicBezTo>
                    <a:pt x="1155" y="168"/>
                    <a:pt x="1154" y="168"/>
                    <a:pt x="1153" y="169"/>
                  </a:cubicBezTo>
                  <a:lnTo>
                    <a:pt x="1120" y="193"/>
                  </a:lnTo>
                  <a:cubicBezTo>
                    <a:pt x="1120" y="193"/>
                    <a:pt x="1119" y="194"/>
                    <a:pt x="1119" y="194"/>
                  </a:cubicBezTo>
                  <a:lnTo>
                    <a:pt x="1066" y="216"/>
                  </a:lnTo>
                  <a:lnTo>
                    <a:pt x="995" y="235"/>
                  </a:lnTo>
                  <a:lnTo>
                    <a:pt x="908" y="250"/>
                  </a:lnTo>
                  <a:lnTo>
                    <a:pt x="810" y="262"/>
                  </a:lnTo>
                  <a:lnTo>
                    <a:pt x="701" y="269"/>
                  </a:lnTo>
                  <a:lnTo>
                    <a:pt x="585" y="272"/>
                  </a:lnTo>
                  <a:lnTo>
                    <a:pt x="468" y="269"/>
                  </a:lnTo>
                  <a:lnTo>
                    <a:pt x="360" y="262"/>
                  </a:lnTo>
                  <a:lnTo>
                    <a:pt x="261" y="250"/>
                  </a:lnTo>
                  <a:lnTo>
                    <a:pt x="176" y="235"/>
                  </a:lnTo>
                  <a:lnTo>
                    <a:pt x="104" y="216"/>
                  </a:lnTo>
                  <a:lnTo>
                    <a:pt x="50" y="194"/>
                  </a:lnTo>
                  <a:cubicBezTo>
                    <a:pt x="50" y="194"/>
                    <a:pt x="49" y="193"/>
                    <a:pt x="49" y="193"/>
                  </a:cubicBezTo>
                  <a:lnTo>
                    <a:pt x="16" y="169"/>
                  </a:lnTo>
                  <a:cubicBezTo>
                    <a:pt x="15" y="168"/>
                    <a:pt x="14" y="168"/>
                    <a:pt x="14" y="167"/>
                  </a:cubicBezTo>
                  <a:lnTo>
                    <a:pt x="5" y="154"/>
                  </a:lnTo>
                  <a:cubicBezTo>
                    <a:pt x="4" y="153"/>
                    <a:pt x="4" y="152"/>
                    <a:pt x="4" y="151"/>
                  </a:cubicBezTo>
                  <a:lnTo>
                    <a:pt x="1" y="138"/>
                  </a:lnTo>
                  <a:close/>
                  <a:moveTo>
                    <a:pt x="19" y="148"/>
                  </a:moveTo>
                  <a:lnTo>
                    <a:pt x="18" y="145"/>
                  </a:lnTo>
                  <a:lnTo>
                    <a:pt x="27" y="158"/>
                  </a:lnTo>
                  <a:lnTo>
                    <a:pt x="25" y="156"/>
                  </a:lnTo>
                  <a:lnTo>
                    <a:pt x="58" y="180"/>
                  </a:lnTo>
                  <a:lnTo>
                    <a:pt x="57" y="179"/>
                  </a:lnTo>
                  <a:lnTo>
                    <a:pt x="109" y="201"/>
                  </a:lnTo>
                  <a:lnTo>
                    <a:pt x="179" y="220"/>
                  </a:lnTo>
                  <a:lnTo>
                    <a:pt x="263" y="235"/>
                  </a:lnTo>
                  <a:lnTo>
                    <a:pt x="361" y="246"/>
                  </a:lnTo>
                  <a:lnTo>
                    <a:pt x="469" y="253"/>
                  </a:lnTo>
                  <a:lnTo>
                    <a:pt x="584" y="256"/>
                  </a:lnTo>
                  <a:lnTo>
                    <a:pt x="700" y="253"/>
                  </a:lnTo>
                  <a:lnTo>
                    <a:pt x="808" y="247"/>
                  </a:lnTo>
                  <a:lnTo>
                    <a:pt x="905" y="235"/>
                  </a:lnTo>
                  <a:lnTo>
                    <a:pt x="990" y="220"/>
                  </a:lnTo>
                  <a:lnTo>
                    <a:pt x="1059" y="201"/>
                  </a:lnTo>
                  <a:lnTo>
                    <a:pt x="1112" y="179"/>
                  </a:lnTo>
                  <a:lnTo>
                    <a:pt x="1111" y="180"/>
                  </a:lnTo>
                  <a:lnTo>
                    <a:pt x="1144" y="156"/>
                  </a:lnTo>
                  <a:lnTo>
                    <a:pt x="1142" y="158"/>
                  </a:lnTo>
                  <a:lnTo>
                    <a:pt x="1151" y="145"/>
                  </a:lnTo>
                  <a:lnTo>
                    <a:pt x="1150" y="148"/>
                  </a:lnTo>
                  <a:lnTo>
                    <a:pt x="1153" y="135"/>
                  </a:lnTo>
                  <a:lnTo>
                    <a:pt x="1153" y="138"/>
                  </a:lnTo>
                  <a:lnTo>
                    <a:pt x="1150" y="125"/>
                  </a:lnTo>
                  <a:lnTo>
                    <a:pt x="1151" y="128"/>
                  </a:lnTo>
                  <a:lnTo>
                    <a:pt x="1142" y="115"/>
                  </a:lnTo>
                  <a:lnTo>
                    <a:pt x="1144" y="117"/>
                  </a:lnTo>
                  <a:lnTo>
                    <a:pt x="1111" y="93"/>
                  </a:lnTo>
                  <a:lnTo>
                    <a:pt x="1113" y="94"/>
                  </a:lnTo>
                  <a:lnTo>
                    <a:pt x="1060" y="73"/>
                  </a:lnTo>
                  <a:lnTo>
                    <a:pt x="991" y="54"/>
                  </a:lnTo>
                  <a:lnTo>
                    <a:pt x="905" y="38"/>
                  </a:lnTo>
                  <a:lnTo>
                    <a:pt x="809" y="26"/>
                  </a:lnTo>
                  <a:lnTo>
                    <a:pt x="700" y="19"/>
                  </a:lnTo>
                  <a:lnTo>
                    <a:pt x="585" y="16"/>
                  </a:lnTo>
                  <a:lnTo>
                    <a:pt x="469" y="19"/>
                  </a:lnTo>
                  <a:lnTo>
                    <a:pt x="361" y="26"/>
                  </a:lnTo>
                  <a:lnTo>
                    <a:pt x="264" y="38"/>
                  </a:lnTo>
                  <a:lnTo>
                    <a:pt x="180" y="54"/>
                  </a:lnTo>
                  <a:lnTo>
                    <a:pt x="109" y="73"/>
                  </a:lnTo>
                  <a:lnTo>
                    <a:pt x="56" y="94"/>
                  </a:lnTo>
                  <a:lnTo>
                    <a:pt x="58" y="93"/>
                  </a:lnTo>
                  <a:lnTo>
                    <a:pt x="25" y="117"/>
                  </a:lnTo>
                  <a:lnTo>
                    <a:pt x="27" y="115"/>
                  </a:lnTo>
                  <a:lnTo>
                    <a:pt x="18" y="128"/>
                  </a:lnTo>
                  <a:lnTo>
                    <a:pt x="19" y="125"/>
                  </a:lnTo>
                  <a:lnTo>
                    <a:pt x="16" y="138"/>
                  </a:lnTo>
                  <a:lnTo>
                    <a:pt x="16" y="135"/>
                  </a:lnTo>
                  <a:lnTo>
                    <a:pt x="19" y="148"/>
                  </a:lnTo>
                  <a:close/>
                </a:path>
              </a:pathLst>
            </a:cu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Rectangle 29"/>
            <p:cNvSpPr>
              <a:spLocks noChangeArrowheads="1"/>
            </p:cNvSpPr>
            <p:nvPr/>
          </p:nvSpPr>
          <p:spPr bwMode="auto">
            <a:xfrm>
              <a:off x="400051" y="2189163"/>
              <a:ext cx="1058863" cy="117475"/>
            </a:xfrm>
            <a:prstGeom prst="rect">
              <a:avLst/>
            </a:prstGeom>
            <a:solidFill>
              <a:srgbClr val="779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Freeform 30"/>
            <p:cNvSpPr>
              <a:spLocks noEditPoints="1"/>
            </p:cNvSpPr>
            <p:nvPr/>
          </p:nvSpPr>
          <p:spPr bwMode="auto">
            <a:xfrm>
              <a:off x="392113" y="2181225"/>
              <a:ext cx="1074738" cy="131763"/>
            </a:xfrm>
            <a:custGeom>
              <a:avLst/>
              <a:gdLst>
                <a:gd name="T0" fmla="*/ 0 w 677"/>
                <a:gd name="T1" fmla="*/ 0 h 83"/>
                <a:gd name="T2" fmla="*/ 677 w 677"/>
                <a:gd name="T3" fmla="*/ 0 h 83"/>
                <a:gd name="T4" fmla="*/ 677 w 677"/>
                <a:gd name="T5" fmla="*/ 83 h 83"/>
                <a:gd name="T6" fmla="*/ 0 w 677"/>
                <a:gd name="T7" fmla="*/ 83 h 83"/>
                <a:gd name="T8" fmla="*/ 0 w 677"/>
                <a:gd name="T9" fmla="*/ 0 h 83"/>
                <a:gd name="T10" fmla="*/ 9 w 677"/>
                <a:gd name="T11" fmla="*/ 79 h 83"/>
                <a:gd name="T12" fmla="*/ 5 w 677"/>
                <a:gd name="T13" fmla="*/ 74 h 83"/>
                <a:gd name="T14" fmla="*/ 672 w 677"/>
                <a:gd name="T15" fmla="*/ 74 h 83"/>
                <a:gd name="T16" fmla="*/ 667 w 677"/>
                <a:gd name="T17" fmla="*/ 79 h 83"/>
                <a:gd name="T18" fmla="*/ 667 w 677"/>
                <a:gd name="T19" fmla="*/ 5 h 83"/>
                <a:gd name="T20" fmla="*/ 672 w 677"/>
                <a:gd name="T21" fmla="*/ 9 h 83"/>
                <a:gd name="T22" fmla="*/ 5 w 677"/>
                <a:gd name="T23" fmla="*/ 9 h 83"/>
                <a:gd name="T24" fmla="*/ 9 w 677"/>
                <a:gd name="T25" fmla="*/ 5 h 83"/>
                <a:gd name="T26" fmla="*/ 9 w 677"/>
                <a:gd name="T27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7" h="83">
                  <a:moveTo>
                    <a:pt x="0" y="0"/>
                  </a:moveTo>
                  <a:lnTo>
                    <a:pt x="677" y="0"/>
                  </a:lnTo>
                  <a:lnTo>
                    <a:pt x="6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9" y="79"/>
                  </a:moveTo>
                  <a:lnTo>
                    <a:pt x="5" y="74"/>
                  </a:lnTo>
                  <a:lnTo>
                    <a:pt x="672" y="74"/>
                  </a:lnTo>
                  <a:lnTo>
                    <a:pt x="667" y="79"/>
                  </a:lnTo>
                  <a:lnTo>
                    <a:pt x="667" y="5"/>
                  </a:lnTo>
                  <a:lnTo>
                    <a:pt x="672" y="9"/>
                  </a:lnTo>
                  <a:lnTo>
                    <a:pt x="5" y="9"/>
                  </a:lnTo>
                  <a:lnTo>
                    <a:pt x="9" y="5"/>
                  </a:lnTo>
                  <a:lnTo>
                    <a:pt x="9" y="79"/>
                  </a:lnTo>
                  <a:close/>
                </a:path>
              </a:pathLst>
            </a:custGeom>
            <a:solidFill>
              <a:srgbClr val="77933C"/>
            </a:solidFill>
            <a:ln w="1" cap="flat">
              <a:solidFill>
                <a:srgbClr val="77933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0" name="Freeform 31"/>
            <p:cNvSpPr>
              <a:spLocks/>
            </p:cNvSpPr>
            <p:nvPr/>
          </p:nvSpPr>
          <p:spPr bwMode="auto">
            <a:xfrm>
              <a:off x="400051" y="2071688"/>
              <a:ext cx="1058863" cy="234950"/>
            </a:xfrm>
            <a:custGeom>
              <a:avLst/>
              <a:gdLst>
                <a:gd name="T0" fmla="*/ 0 w 1152"/>
                <a:gd name="T1" fmla="*/ 128 h 256"/>
                <a:gd name="T2" fmla="*/ 576 w 1152"/>
                <a:gd name="T3" fmla="*/ 0 h 256"/>
                <a:gd name="T4" fmla="*/ 576 w 1152"/>
                <a:gd name="T5" fmla="*/ 0 h 256"/>
                <a:gd name="T6" fmla="*/ 1152 w 1152"/>
                <a:gd name="T7" fmla="*/ 128 h 256"/>
                <a:gd name="T8" fmla="*/ 1152 w 1152"/>
                <a:gd name="T9" fmla="*/ 128 h 256"/>
                <a:gd name="T10" fmla="*/ 1152 w 1152"/>
                <a:gd name="T11" fmla="*/ 128 h 256"/>
                <a:gd name="T12" fmla="*/ 576 w 1152"/>
                <a:gd name="T13" fmla="*/ 256 h 256"/>
                <a:gd name="T14" fmla="*/ 576 w 1152"/>
                <a:gd name="T15" fmla="*/ 256 h 256"/>
                <a:gd name="T16" fmla="*/ 576 w 1152"/>
                <a:gd name="T17" fmla="*/ 256 h 256"/>
                <a:gd name="T18" fmla="*/ 0 w 1152"/>
                <a:gd name="T19" fmla="*/ 128 h 256"/>
                <a:gd name="T20" fmla="*/ 0 w 1152"/>
                <a:gd name="T21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2" h="256">
                  <a:moveTo>
                    <a:pt x="0" y="128"/>
                  </a:moveTo>
                  <a:cubicBezTo>
                    <a:pt x="0" y="58"/>
                    <a:pt x="258" y="0"/>
                    <a:pt x="576" y="0"/>
                  </a:cubicBezTo>
                  <a:lnTo>
                    <a:pt x="576" y="0"/>
                  </a:lnTo>
                  <a:cubicBezTo>
                    <a:pt x="895" y="0"/>
                    <a:pt x="1152" y="58"/>
                    <a:pt x="1152" y="128"/>
                  </a:cubicBezTo>
                  <a:cubicBezTo>
                    <a:pt x="1152" y="128"/>
                    <a:pt x="1152" y="128"/>
                    <a:pt x="1152" y="128"/>
                  </a:cubicBezTo>
                  <a:lnTo>
                    <a:pt x="1152" y="128"/>
                  </a:lnTo>
                  <a:cubicBezTo>
                    <a:pt x="1152" y="199"/>
                    <a:pt x="895" y="256"/>
                    <a:pt x="576" y="256"/>
                  </a:cubicBezTo>
                  <a:cubicBezTo>
                    <a:pt x="576" y="256"/>
                    <a:pt x="576" y="256"/>
                    <a:pt x="576" y="256"/>
                  </a:cubicBezTo>
                  <a:lnTo>
                    <a:pt x="576" y="256"/>
                  </a:lnTo>
                  <a:cubicBezTo>
                    <a:pt x="258" y="256"/>
                    <a:pt x="0" y="199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lose/>
                </a:path>
              </a:pathLst>
            </a:custGeom>
            <a:solidFill>
              <a:srgbClr val="77933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" name="Freeform 32"/>
            <p:cNvSpPr>
              <a:spLocks noEditPoints="1"/>
            </p:cNvSpPr>
            <p:nvPr/>
          </p:nvSpPr>
          <p:spPr bwMode="auto">
            <a:xfrm>
              <a:off x="392113" y="2063750"/>
              <a:ext cx="1074738" cy="249238"/>
            </a:xfrm>
            <a:custGeom>
              <a:avLst/>
              <a:gdLst>
                <a:gd name="T0" fmla="*/ 1 w 1169"/>
                <a:gd name="T1" fmla="*/ 135 h 272"/>
                <a:gd name="T2" fmla="*/ 5 w 1169"/>
                <a:gd name="T3" fmla="*/ 119 h 272"/>
                <a:gd name="T4" fmla="*/ 16 w 1169"/>
                <a:gd name="T5" fmla="*/ 104 h 272"/>
                <a:gd name="T6" fmla="*/ 51 w 1169"/>
                <a:gd name="T7" fmla="*/ 79 h 272"/>
                <a:gd name="T8" fmla="*/ 175 w 1169"/>
                <a:gd name="T9" fmla="*/ 39 h 272"/>
                <a:gd name="T10" fmla="*/ 359 w 1169"/>
                <a:gd name="T11" fmla="*/ 11 h 272"/>
                <a:gd name="T12" fmla="*/ 584 w 1169"/>
                <a:gd name="T13" fmla="*/ 0 h 272"/>
                <a:gd name="T14" fmla="*/ 810 w 1169"/>
                <a:gd name="T15" fmla="*/ 10 h 272"/>
                <a:gd name="T16" fmla="*/ 994 w 1169"/>
                <a:gd name="T17" fmla="*/ 39 h 272"/>
                <a:gd name="T18" fmla="*/ 1118 w 1169"/>
                <a:gd name="T19" fmla="*/ 79 h 272"/>
                <a:gd name="T20" fmla="*/ 1153 w 1169"/>
                <a:gd name="T21" fmla="*/ 104 h 272"/>
                <a:gd name="T22" fmla="*/ 1164 w 1169"/>
                <a:gd name="T23" fmla="*/ 119 h 272"/>
                <a:gd name="T24" fmla="*/ 1168 w 1169"/>
                <a:gd name="T25" fmla="*/ 135 h 272"/>
                <a:gd name="T26" fmla="*/ 1165 w 1169"/>
                <a:gd name="T27" fmla="*/ 151 h 272"/>
                <a:gd name="T28" fmla="*/ 1155 w 1169"/>
                <a:gd name="T29" fmla="*/ 167 h 272"/>
                <a:gd name="T30" fmla="*/ 1120 w 1169"/>
                <a:gd name="T31" fmla="*/ 193 h 272"/>
                <a:gd name="T32" fmla="*/ 1066 w 1169"/>
                <a:gd name="T33" fmla="*/ 216 h 272"/>
                <a:gd name="T34" fmla="*/ 908 w 1169"/>
                <a:gd name="T35" fmla="*/ 250 h 272"/>
                <a:gd name="T36" fmla="*/ 701 w 1169"/>
                <a:gd name="T37" fmla="*/ 269 h 272"/>
                <a:gd name="T38" fmla="*/ 468 w 1169"/>
                <a:gd name="T39" fmla="*/ 269 h 272"/>
                <a:gd name="T40" fmla="*/ 261 w 1169"/>
                <a:gd name="T41" fmla="*/ 250 h 272"/>
                <a:gd name="T42" fmla="*/ 104 w 1169"/>
                <a:gd name="T43" fmla="*/ 216 h 272"/>
                <a:gd name="T44" fmla="*/ 49 w 1169"/>
                <a:gd name="T45" fmla="*/ 193 h 272"/>
                <a:gd name="T46" fmla="*/ 14 w 1169"/>
                <a:gd name="T47" fmla="*/ 167 h 272"/>
                <a:gd name="T48" fmla="*/ 4 w 1169"/>
                <a:gd name="T49" fmla="*/ 151 h 272"/>
                <a:gd name="T50" fmla="*/ 19 w 1169"/>
                <a:gd name="T51" fmla="*/ 148 h 272"/>
                <a:gd name="T52" fmla="*/ 27 w 1169"/>
                <a:gd name="T53" fmla="*/ 158 h 272"/>
                <a:gd name="T54" fmla="*/ 58 w 1169"/>
                <a:gd name="T55" fmla="*/ 180 h 272"/>
                <a:gd name="T56" fmla="*/ 109 w 1169"/>
                <a:gd name="T57" fmla="*/ 201 h 272"/>
                <a:gd name="T58" fmla="*/ 263 w 1169"/>
                <a:gd name="T59" fmla="*/ 235 h 272"/>
                <a:gd name="T60" fmla="*/ 469 w 1169"/>
                <a:gd name="T61" fmla="*/ 253 h 272"/>
                <a:gd name="T62" fmla="*/ 700 w 1169"/>
                <a:gd name="T63" fmla="*/ 253 h 272"/>
                <a:gd name="T64" fmla="*/ 905 w 1169"/>
                <a:gd name="T65" fmla="*/ 235 h 272"/>
                <a:gd name="T66" fmla="*/ 1059 w 1169"/>
                <a:gd name="T67" fmla="*/ 201 h 272"/>
                <a:gd name="T68" fmla="*/ 1111 w 1169"/>
                <a:gd name="T69" fmla="*/ 180 h 272"/>
                <a:gd name="T70" fmla="*/ 1142 w 1169"/>
                <a:gd name="T71" fmla="*/ 158 h 272"/>
                <a:gd name="T72" fmla="*/ 1150 w 1169"/>
                <a:gd name="T73" fmla="*/ 148 h 272"/>
                <a:gd name="T74" fmla="*/ 1153 w 1169"/>
                <a:gd name="T75" fmla="*/ 138 h 272"/>
                <a:gd name="T76" fmla="*/ 1151 w 1169"/>
                <a:gd name="T77" fmla="*/ 128 h 272"/>
                <a:gd name="T78" fmla="*/ 1144 w 1169"/>
                <a:gd name="T79" fmla="*/ 117 h 272"/>
                <a:gd name="T80" fmla="*/ 1113 w 1169"/>
                <a:gd name="T81" fmla="*/ 94 h 272"/>
                <a:gd name="T82" fmla="*/ 991 w 1169"/>
                <a:gd name="T83" fmla="*/ 54 h 272"/>
                <a:gd name="T84" fmla="*/ 809 w 1169"/>
                <a:gd name="T85" fmla="*/ 26 h 272"/>
                <a:gd name="T86" fmla="*/ 585 w 1169"/>
                <a:gd name="T87" fmla="*/ 16 h 272"/>
                <a:gd name="T88" fmla="*/ 361 w 1169"/>
                <a:gd name="T89" fmla="*/ 26 h 272"/>
                <a:gd name="T90" fmla="*/ 180 w 1169"/>
                <a:gd name="T91" fmla="*/ 54 h 272"/>
                <a:gd name="T92" fmla="*/ 56 w 1169"/>
                <a:gd name="T93" fmla="*/ 94 h 272"/>
                <a:gd name="T94" fmla="*/ 25 w 1169"/>
                <a:gd name="T95" fmla="*/ 117 h 272"/>
                <a:gd name="T96" fmla="*/ 18 w 1169"/>
                <a:gd name="T97" fmla="*/ 128 h 272"/>
                <a:gd name="T98" fmla="*/ 16 w 1169"/>
                <a:gd name="T99" fmla="*/ 138 h 272"/>
                <a:gd name="T100" fmla="*/ 19 w 1169"/>
                <a:gd name="T101" fmla="*/ 14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9" h="272">
                  <a:moveTo>
                    <a:pt x="1" y="138"/>
                  </a:moveTo>
                  <a:cubicBezTo>
                    <a:pt x="0" y="137"/>
                    <a:pt x="0" y="136"/>
                    <a:pt x="1" y="135"/>
                  </a:cubicBezTo>
                  <a:lnTo>
                    <a:pt x="4" y="122"/>
                  </a:lnTo>
                  <a:cubicBezTo>
                    <a:pt x="4" y="121"/>
                    <a:pt x="4" y="120"/>
                    <a:pt x="5" y="119"/>
                  </a:cubicBezTo>
                  <a:lnTo>
                    <a:pt x="14" y="106"/>
                  </a:lnTo>
                  <a:cubicBezTo>
                    <a:pt x="14" y="105"/>
                    <a:pt x="15" y="105"/>
                    <a:pt x="16" y="104"/>
                  </a:cubicBezTo>
                  <a:lnTo>
                    <a:pt x="49" y="80"/>
                  </a:lnTo>
                  <a:cubicBezTo>
                    <a:pt x="49" y="80"/>
                    <a:pt x="50" y="79"/>
                    <a:pt x="51" y="79"/>
                  </a:cubicBezTo>
                  <a:lnTo>
                    <a:pt x="104" y="58"/>
                  </a:lnTo>
                  <a:lnTo>
                    <a:pt x="175" y="39"/>
                  </a:lnTo>
                  <a:lnTo>
                    <a:pt x="261" y="23"/>
                  </a:lnTo>
                  <a:lnTo>
                    <a:pt x="359" y="11"/>
                  </a:lnTo>
                  <a:lnTo>
                    <a:pt x="468" y="3"/>
                  </a:lnTo>
                  <a:lnTo>
                    <a:pt x="584" y="0"/>
                  </a:lnTo>
                  <a:lnTo>
                    <a:pt x="701" y="3"/>
                  </a:lnTo>
                  <a:lnTo>
                    <a:pt x="810" y="10"/>
                  </a:lnTo>
                  <a:lnTo>
                    <a:pt x="907" y="23"/>
                  </a:lnTo>
                  <a:lnTo>
                    <a:pt x="994" y="39"/>
                  </a:lnTo>
                  <a:lnTo>
                    <a:pt x="1065" y="58"/>
                  </a:lnTo>
                  <a:lnTo>
                    <a:pt x="1118" y="79"/>
                  </a:lnTo>
                  <a:cubicBezTo>
                    <a:pt x="1119" y="79"/>
                    <a:pt x="1120" y="80"/>
                    <a:pt x="1120" y="80"/>
                  </a:cubicBezTo>
                  <a:lnTo>
                    <a:pt x="1153" y="104"/>
                  </a:lnTo>
                  <a:cubicBezTo>
                    <a:pt x="1154" y="105"/>
                    <a:pt x="1155" y="105"/>
                    <a:pt x="1155" y="106"/>
                  </a:cubicBezTo>
                  <a:lnTo>
                    <a:pt x="1164" y="119"/>
                  </a:lnTo>
                  <a:cubicBezTo>
                    <a:pt x="1165" y="120"/>
                    <a:pt x="1165" y="121"/>
                    <a:pt x="1165" y="122"/>
                  </a:cubicBezTo>
                  <a:lnTo>
                    <a:pt x="1168" y="135"/>
                  </a:lnTo>
                  <a:cubicBezTo>
                    <a:pt x="1169" y="136"/>
                    <a:pt x="1169" y="137"/>
                    <a:pt x="1168" y="138"/>
                  </a:cubicBezTo>
                  <a:lnTo>
                    <a:pt x="1165" y="151"/>
                  </a:lnTo>
                  <a:cubicBezTo>
                    <a:pt x="1165" y="152"/>
                    <a:pt x="1165" y="153"/>
                    <a:pt x="1164" y="154"/>
                  </a:cubicBezTo>
                  <a:lnTo>
                    <a:pt x="1155" y="167"/>
                  </a:lnTo>
                  <a:cubicBezTo>
                    <a:pt x="1155" y="168"/>
                    <a:pt x="1154" y="168"/>
                    <a:pt x="1153" y="169"/>
                  </a:cubicBezTo>
                  <a:lnTo>
                    <a:pt x="1120" y="193"/>
                  </a:lnTo>
                  <a:cubicBezTo>
                    <a:pt x="1120" y="193"/>
                    <a:pt x="1119" y="194"/>
                    <a:pt x="1119" y="194"/>
                  </a:cubicBezTo>
                  <a:lnTo>
                    <a:pt x="1066" y="216"/>
                  </a:lnTo>
                  <a:lnTo>
                    <a:pt x="995" y="235"/>
                  </a:lnTo>
                  <a:lnTo>
                    <a:pt x="908" y="250"/>
                  </a:lnTo>
                  <a:lnTo>
                    <a:pt x="810" y="262"/>
                  </a:lnTo>
                  <a:lnTo>
                    <a:pt x="701" y="269"/>
                  </a:lnTo>
                  <a:lnTo>
                    <a:pt x="585" y="272"/>
                  </a:lnTo>
                  <a:lnTo>
                    <a:pt x="468" y="269"/>
                  </a:lnTo>
                  <a:lnTo>
                    <a:pt x="360" y="262"/>
                  </a:lnTo>
                  <a:lnTo>
                    <a:pt x="261" y="250"/>
                  </a:lnTo>
                  <a:lnTo>
                    <a:pt x="176" y="235"/>
                  </a:lnTo>
                  <a:lnTo>
                    <a:pt x="104" y="216"/>
                  </a:lnTo>
                  <a:lnTo>
                    <a:pt x="50" y="194"/>
                  </a:lnTo>
                  <a:cubicBezTo>
                    <a:pt x="50" y="194"/>
                    <a:pt x="49" y="193"/>
                    <a:pt x="49" y="193"/>
                  </a:cubicBezTo>
                  <a:lnTo>
                    <a:pt x="16" y="169"/>
                  </a:lnTo>
                  <a:cubicBezTo>
                    <a:pt x="15" y="168"/>
                    <a:pt x="14" y="168"/>
                    <a:pt x="14" y="167"/>
                  </a:cubicBezTo>
                  <a:lnTo>
                    <a:pt x="5" y="154"/>
                  </a:lnTo>
                  <a:cubicBezTo>
                    <a:pt x="4" y="153"/>
                    <a:pt x="4" y="152"/>
                    <a:pt x="4" y="151"/>
                  </a:cubicBezTo>
                  <a:lnTo>
                    <a:pt x="1" y="138"/>
                  </a:lnTo>
                  <a:close/>
                  <a:moveTo>
                    <a:pt x="19" y="148"/>
                  </a:moveTo>
                  <a:lnTo>
                    <a:pt x="18" y="145"/>
                  </a:lnTo>
                  <a:lnTo>
                    <a:pt x="27" y="158"/>
                  </a:lnTo>
                  <a:lnTo>
                    <a:pt x="25" y="156"/>
                  </a:lnTo>
                  <a:lnTo>
                    <a:pt x="58" y="180"/>
                  </a:lnTo>
                  <a:lnTo>
                    <a:pt x="57" y="179"/>
                  </a:lnTo>
                  <a:lnTo>
                    <a:pt x="109" y="201"/>
                  </a:lnTo>
                  <a:lnTo>
                    <a:pt x="179" y="220"/>
                  </a:lnTo>
                  <a:lnTo>
                    <a:pt x="263" y="235"/>
                  </a:lnTo>
                  <a:lnTo>
                    <a:pt x="361" y="246"/>
                  </a:lnTo>
                  <a:lnTo>
                    <a:pt x="469" y="253"/>
                  </a:lnTo>
                  <a:lnTo>
                    <a:pt x="584" y="256"/>
                  </a:lnTo>
                  <a:lnTo>
                    <a:pt x="700" y="253"/>
                  </a:lnTo>
                  <a:lnTo>
                    <a:pt x="808" y="247"/>
                  </a:lnTo>
                  <a:lnTo>
                    <a:pt x="905" y="235"/>
                  </a:lnTo>
                  <a:lnTo>
                    <a:pt x="990" y="220"/>
                  </a:lnTo>
                  <a:lnTo>
                    <a:pt x="1059" y="201"/>
                  </a:lnTo>
                  <a:lnTo>
                    <a:pt x="1112" y="179"/>
                  </a:lnTo>
                  <a:lnTo>
                    <a:pt x="1111" y="180"/>
                  </a:lnTo>
                  <a:lnTo>
                    <a:pt x="1144" y="156"/>
                  </a:lnTo>
                  <a:lnTo>
                    <a:pt x="1142" y="158"/>
                  </a:lnTo>
                  <a:lnTo>
                    <a:pt x="1151" y="145"/>
                  </a:lnTo>
                  <a:lnTo>
                    <a:pt x="1150" y="148"/>
                  </a:lnTo>
                  <a:lnTo>
                    <a:pt x="1153" y="135"/>
                  </a:lnTo>
                  <a:lnTo>
                    <a:pt x="1153" y="138"/>
                  </a:lnTo>
                  <a:lnTo>
                    <a:pt x="1150" y="125"/>
                  </a:lnTo>
                  <a:lnTo>
                    <a:pt x="1151" y="128"/>
                  </a:lnTo>
                  <a:lnTo>
                    <a:pt x="1142" y="115"/>
                  </a:lnTo>
                  <a:lnTo>
                    <a:pt x="1144" y="117"/>
                  </a:lnTo>
                  <a:lnTo>
                    <a:pt x="1111" y="93"/>
                  </a:lnTo>
                  <a:lnTo>
                    <a:pt x="1113" y="94"/>
                  </a:lnTo>
                  <a:lnTo>
                    <a:pt x="1060" y="73"/>
                  </a:lnTo>
                  <a:lnTo>
                    <a:pt x="991" y="54"/>
                  </a:lnTo>
                  <a:lnTo>
                    <a:pt x="905" y="38"/>
                  </a:lnTo>
                  <a:lnTo>
                    <a:pt x="809" y="26"/>
                  </a:lnTo>
                  <a:lnTo>
                    <a:pt x="700" y="19"/>
                  </a:lnTo>
                  <a:lnTo>
                    <a:pt x="585" y="16"/>
                  </a:lnTo>
                  <a:lnTo>
                    <a:pt x="469" y="19"/>
                  </a:lnTo>
                  <a:lnTo>
                    <a:pt x="361" y="26"/>
                  </a:lnTo>
                  <a:lnTo>
                    <a:pt x="264" y="38"/>
                  </a:lnTo>
                  <a:lnTo>
                    <a:pt x="180" y="54"/>
                  </a:lnTo>
                  <a:lnTo>
                    <a:pt x="109" y="73"/>
                  </a:lnTo>
                  <a:lnTo>
                    <a:pt x="56" y="94"/>
                  </a:lnTo>
                  <a:lnTo>
                    <a:pt x="58" y="93"/>
                  </a:lnTo>
                  <a:lnTo>
                    <a:pt x="25" y="117"/>
                  </a:lnTo>
                  <a:lnTo>
                    <a:pt x="27" y="115"/>
                  </a:lnTo>
                  <a:lnTo>
                    <a:pt x="18" y="128"/>
                  </a:lnTo>
                  <a:lnTo>
                    <a:pt x="19" y="125"/>
                  </a:lnTo>
                  <a:lnTo>
                    <a:pt x="16" y="138"/>
                  </a:lnTo>
                  <a:lnTo>
                    <a:pt x="16" y="135"/>
                  </a:lnTo>
                  <a:lnTo>
                    <a:pt x="19" y="148"/>
                  </a:lnTo>
                  <a:close/>
                </a:path>
              </a:pathLst>
            </a:cu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Rectangle 33"/>
            <p:cNvSpPr>
              <a:spLocks noChangeArrowheads="1"/>
            </p:cNvSpPr>
            <p:nvPr/>
          </p:nvSpPr>
          <p:spPr bwMode="auto">
            <a:xfrm>
              <a:off x="392113" y="2189163"/>
              <a:ext cx="14288" cy="117475"/>
            </a:xfrm>
            <a:prstGeom prst="rect">
              <a:avLst/>
            </a:pr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Rectangle 34"/>
            <p:cNvSpPr>
              <a:spLocks noChangeArrowheads="1"/>
            </p:cNvSpPr>
            <p:nvPr/>
          </p:nvSpPr>
          <p:spPr bwMode="auto">
            <a:xfrm>
              <a:off x="1450976" y="2189163"/>
              <a:ext cx="15875" cy="117475"/>
            </a:xfrm>
            <a:prstGeom prst="rect">
              <a:avLst/>
            </a:pr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84" name="Straight Arrow Connector 83"/>
          <p:cNvCxnSpPr/>
          <p:nvPr/>
        </p:nvCxnSpPr>
        <p:spPr>
          <a:xfrm>
            <a:off x="1066800" y="1316606"/>
            <a:ext cx="381000" cy="0"/>
          </a:xfrm>
          <a:prstGeom prst="straightConnector1">
            <a:avLst/>
          </a:prstGeom>
          <a:noFill/>
          <a:ln w="127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85" name="Straight Arrow Connector 84"/>
          <p:cNvCxnSpPr/>
          <p:nvPr/>
        </p:nvCxnSpPr>
        <p:spPr>
          <a:xfrm>
            <a:off x="1066800" y="2057400"/>
            <a:ext cx="381000" cy="0"/>
          </a:xfrm>
          <a:prstGeom prst="straightConnector1">
            <a:avLst/>
          </a:prstGeom>
          <a:noFill/>
          <a:ln w="127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86" name="Straight Arrow Connector 85"/>
          <p:cNvCxnSpPr/>
          <p:nvPr/>
        </p:nvCxnSpPr>
        <p:spPr>
          <a:xfrm>
            <a:off x="1066800" y="2743200"/>
            <a:ext cx="381000" cy="0"/>
          </a:xfrm>
          <a:prstGeom prst="straightConnector1">
            <a:avLst/>
          </a:prstGeom>
          <a:noFill/>
          <a:ln w="127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87" name="Straight Arrow Connector 86"/>
          <p:cNvCxnSpPr/>
          <p:nvPr/>
        </p:nvCxnSpPr>
        <p:spPr>
          <a:xfrm>
            <a:off x="2514600" y="1316606"/>
            <a:ext cx="381000" cy="0"/>
          </a:xfrm>
          <a:prstGeom prst="straightConnector1">
            <a:avLst/>
          </a:prstGeom>
          <a:noFill/>
          <a:ln w="127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88" name="Straight Arrow Connector 87"/>
          <p:cNvCxnSpPr/>
          <p:nvPr/>
        </p:nvCxnSpPr>
        <p:spPr>
          <a:xfrm>
            <a:off x="2514600" y="2057400"/>
            <a:ext cx="381000" cy="0"/>
          </a:xfrm>
          <a:prstGeom prst="straightConnector1">
            <a:avLst/>
          </a:prstGeom>
          <a:noFill/>
          <a:ln w="127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89" name="Straight Arrow Connector 88"/>
          <p:cNvCxnSpPr/>
          <p:nvPr/>
        </p:nvCxnSpPr>
        <p:spPr>
          <a:xfrm>
            <a:off x="2514600" y="2743200"/>
            <a:ext cx="381000" cy="0"/>
          </a:xfrm>
          <a:prstGeom prst="straightConnector1">
            <a:avLst/>
          </a:prstGeom>
          <a:noFill/>
          <a:ln w="127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90" name="Straight Arrow Connector 89"/>
          <p:cNvCxnSpPr/>
          <p:nvPr/>
        </p:nvCxnSpPr>
        <p:spPr>
          <a:xfrm>
            <a:off x="4343400" y="1316606"/>
            <a:ext cx="381000" cy="0"/>
          </a:xfrm>
          <a:prstGeom prst="straightConnector1">
            <a:avLst/>
          </a:prstGeom>
          <a:noFill/>
          <a:ln w="127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91" name="Straight Arrow Connector 90"/>
          <p:cNvCxnSpPr/>
          <p:nvPr/>
        </p:nvCxnSpPr>
        <p:spPr>
          <a:xfrm>
            <a:off x="4343400" y="2057400"/>
            <a:ext cx="381000" cy="0"/>
          </a:xfrm>
          <a:prstGeom prst="straightConnector1">
            <a:avLst/>
          </a:prstGeom>
          <a:noFill/>
          <a:ln w="127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92" name="Straight Arrow Connector 91"/>
          <p:cNvCxnSpPr/>
          <p:nvPr/>
        </p:nvCxnSpPr>
        <p:spPr>
          <a:xfrm>
            <a:off x="4343400" y="2743200"/>
            <a:ext cx="381000" cy="0"/>
          </a:xfrm>
          <a:prstGeom prst="straightConnector1">
            <a:avLst/>
          </a:prstGeom>
          <a:noFill/>
          <a:ln w="127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953000" y="1199194"/>
            <a:ext cx="709327" cy="242031"/>
            <a:chOff x="392113" y="1358900"/>
            <a:chExt cx="1074738" cy="366713"/>
          </a:xfrm>
        </p:grpSpPr>
        <p:sp>
          <p:nvSpPr>
            <p:cNvPr id="94" name="Freeform 5"/>
            <p:cNvSpPr>
              <a:spLocks/>
            </p:cNvSpPr>
            <p:nvPr/>
          </p:nvSpPr>
          <p:spPr bwMode="auto">
            <a:xfrm>
              <a:off x="400051" y="1484313"/>
              <a:ext cx="1058863" cy="234950"/>
            </a:xfrm>
            <a:custGeom>
              <a:avLst/>
              <a:gdLst>
                <a:gd name="T0" fmla="*/ 0 w 1152"/>
                <a:gd name="T1" fmla="*/ 128 h 256"/>
                <a:gd name="T2" fmla="*/ 576 w 1152"/>
                <a:gd name="T3" fmla="*/ 0 h 256"/>
                <a:gd name="T4" fmla="*/ 576 w 1152"/>
                <a:gd name="T5" fmla="*/ 0 h 256"/>
                <a:gd name="T6" fmla="*/ 1152 w 1152"/>
                <a:gd name="T7" fmla="*/ 128 h 256"/>
                <a:gd name="T8" fmla="*/ 1152 w 1152"/>
                <a:gd name="T9" fmla="*/ 128 h 256"/>
                <a:gd name="T10" fmla="*/ 1152 w 1152"/>
                <a:gd name="T11" fmla="*/ 128 h 256"/>
                <a:gd name="T12" fmla="*/ 576 w 1152"/>
                <a:gd name="T13" fmla="*/ 256 h 256"/>
                <a:gd name="T14" fmla="*/ 576 w 1152"/>
                <a:gd name="T15" fmla="*/ 256 h 256"/>
                <a:gd name="T16" fmla="*/ 576 w 1152"/>
                <a:gd name="T17" fmla="*/ 256 h 256"/>
                <a:gd name="T18" fmla="*/ 0 w 1152"/>
                <a:gd name="T19" fmla="*/ 128 h 256"/>
                <a:gd name="T20" fmla="*/ 0 w 1152"/>
                <a:gd name="T21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2" h="256">
                  <a:moveTo>
                    <a:pt x="0" y="128"/>
                  </a:moveTo>
                  <a:cubicBezTo>
                    <a:pt x="0" y="58"/>
                    <a:pt x="258" y="0"/>
                    <a:pt x="576" y="0"/>
                  </a:cubicBezTo>
                  <a:lnTo>
                    <a:pt x="576" y="0"/>
                  </a:lnTo>
                  <a:cubicBezTo>
                    <a:pt x="895" y="0"/>
                    <a:pt x="1152" y="58"/>
                    <a:pt x="1152" y="128"/>
                  </a:cubicBezTo>
                  <a:cubicBezTo>
                    <a:pt x="1152" y="128"/>
                    <a:pt x="1152" y="128"/>
                    <a:pt x="1152" y="128"/>
                  </a:cubicBezTo>
                  <a:lnTo>
                    <a:pt x="1152" y="128"/>
                  </a:lnTo>
                  <a:cubicBezTo>
                    <a:pt x="1152" y="199"/>
                    <a:pt x="895" y="256"/>
                    <a:pt x="576" y="256"/>
                  </a:cubicBezTo>
                  <a:cubicBezTo>
                    <a:pt x="576" y="256"/>
                    <a:pt x="576" y="256"/>
                    <a:pt x="576" y="256"/>
                  </a:cubicBezTo>
                  <a:lnTo>
                    <a:pt x="576" y="256"/>
                  </a:lnTo>
                  <a:cubicBezTo>
                    <a:pt x="258" y="256"/>
                    <a:pt x="0" y="199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lose/>
                </a:path>
              </a:pathLst>
            </a:custGeom>
            <a:solidFill>
              <a:srgbClr val="4F81B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5" name="Freeform 6"/>
            <p:cNvSpPr>
              <a:spLocks noEditPoints="1"/>
            </p:cNvSpPr>
            <p:nvPr/>
          </p:nvSpPr>
          <p:spPr bwMode="auto">
            <a:xfrm>
              <a:off x="392113" y="1476375"/>
              <a:ext cx="1074738" cy="249238"/>
            </a:xfrm>
            <a:custGeom>
              <a:avLst/>
              <a:gdLst>
                <a:gd name="T0" fmla="*/ 1 w 1169"/>
                <a:gd name="T1" fmla="*/ 135 h 272"/>
                <a:gd name="T2" fmla="*/ 5 w 1169"/>
                <a:gd name="T3" fmla="*/ 119 h 272"/>
                <a:gd name="T4" fmla="*/ 16 w 1169"/>
                <a:gd name="T5" fmla="*/ 104 h 272"/>
                <a:gd name="T6" fmla="*/ 51 w 1169"/>
                <a:gd name="T7" fmla="*/ 79 h 272"/>
                <a:gd name="T8" fmla="*/ 175 w 1169"/>
                <a:gd name="T9" fmla="*/ 39 h 272"/>
                <a:gd name="T10" fmla="*/ 359 w 1169"/>
                <a:gd name="T11" fmla="*/ 11 h 272"/>
                <a:gd name="T12" fmla="*/ 584 w 1169"/>
                <a:gd name="T13" fmla="*/ 0 h 272"/>
                <a:gd name="T14" fmla="*/ 810 w 1169"/>
                <a:gd name="T15" fmla="*/ 10 h 272"/>
                <a:gd name="T16" fmla="*/ 994 w 1169"/>
                <a:gd name="T17" fmla="*/ 39 h 272"/>
                <a:gd name="T18" fmla="*/ 1118 w 1169"/>
                <a:gd name="T19" fmla="*/ 79 h 272"/>
                <a:gd name="T20" fmla="*/ 1153 w 1169"/>
                <a:gd name="T21" fmla="*/ 104 h 272"/>
                <a:gd name="T22" fmla="*/ 1164 w 1169"/>
                <a:gd name="T23" fmla="*/ 119 h 272"/>
                <a:gd name="T24" fmla="*/ 1168 w 1169"/>
                <a:gd name="T25" fmla="*/ 135 h 272"/>
                <a:gd name="T26" fmla="*/ 1165 w 1169"/>
                <a:gd name="T27" fmla="*/ 151 h 272"/>
                <a:gd name="T28" fmla="*/ 1155 w 1169"/>
                <a:gd name="T29" fmla="*/ 167 h 272"/>
                <a:gd name="T30" fmla="*/ 1120 w 1169"/>
                <a:gd name="T31" fmla="*/ 193 h 272"/>
                <a:gd name="T32" fmla="*/ 1066 w 1169"/>
                <a:gd name="T33" fmla="*/ 216 h 272"/>
                <a:gd name="T34" fmla="*/ 908 w 1169"/>
                <a:gd name="T35" fmla="*/ 250 h 272"/>
                <a:gd name="T36" fmla="*/ 701 w 1169"/>
                <a:gd name="T37" fmla="*/ 269 h 272"/>
                <a:gd name="T38" fmla="*/ 468 w 1169"/>
                <a:gd name="T39" fmla="*/ 269 h 272"/>
                <a:gd name="T40" fmla="*/ 261 w 1169"/>
                <a:gd name="T41" fmla="*/ 250 h 272"/>
                <a:gd name="T42" fmla="*/ 104 w 1169"/>
                <a:gd name="T43" fmla="*/ 216 h 272"/>
                <a:gd name="T44" fmla="*/ 49 w 1169"/>
                <a:gd name="T45" fmla="*/ 193 h 272"/>
                <a:gd name="T46" fmla="*/ 14 w 1169"/>
                <a:gd name="T47" fmla="*/ 167 h 272"/>
                <a:gd name="T48" fmla="*/ 4 w 1169"/>
                <a:gd name="T49" fmla="*/ 151 h 272"/>
                <a:gd name="T50" fmla="*/ 19 w 1169"/>
                <a:gd name="T51" fmla="*/ 148 h 272"/>
                <a:gd name="T52" fmla="*/ 27 w 1169"/>
                <a:gd name="T53" fmla="*/ 158 h 272"/>
                <a:gd name="T54" fmla="*/ 58 w 1169"/>
                <a:gd name="T55" fmla="*/ 180 h 272"/>
                <a:gd name="T56" fmla="*/ 109 w 1169"/>
                <a:gd name="T57" fmla="*/ 201 h 272"/>
                <a:gd name="T58" fmla="*/ 263 w 1169"/>
                <a:gd name="T59" fmla="*/ 235 h 272"/>
                <a:gd name="T60" fmla="*/ 469 w 1169"/>
                <a:gd name="T61" fmla="*/ 253 h 272"/>
                <a:gd name="T62" fmla="*/ 700 w 1169"/>
                <a:gd name="T63" fmla="*/ 253 h 272"/>
                <a:gd name="T64" fmla="*/ 905 w 1169"/>
                <a:gd name="T65" fmla="*/ 235 h 272"/>
                <a:gd name="T66" fmla="*/ 1059 w 1169"/>
                <a:gd name="T67" fmla="*/ 201 h 272"/>
                <a:gd name="T68" fmla="*/ 1111 w 1169"/>
                <a:gd name="T69" fmla="*/ 180 h 272"/>
                <a:gd name="T70" fmla="*/ 1142 w 1169"/>
                <a:gd name="T71" fmla="*/ 158 h 272"/>
                <a:gd name="T72" fmla="*/ 1150 w 1169"/>
                <a:gd name="T73" fmla="*/ 148 h 272"/>
                <a:gd name="T74" fmla="*/ 1153 w 1169"/>
                <a:gd name="T75" fmla="*/ 138 h 272"/>
                <a:gd name="T76" fmla="*/ 1151 w 1169"/>
                <a:gd name="T77" fmla="*/ 128 h 272"/>
                <a:gd name="T78" fmla="*/ 1144 w 1169"/>
                <a:gd name="T79" fmla="*/ 117 h 272"/>
                <a:gd name="T80" fmla="*/ 1113 w 1169"/>
                <a:gd name="T81" fmla="*/ 94 h 272"/>
                <a:gd name="T82" fmla="*/ 991 w 1169"/>
                <a:gd name="T83" fmla="*/ 54 h 272"/>
                <a:gd name="T84" fmla="*/ 809 w 1169"/>
                <a:gd name="T85" fmla="*/ 26 h 272"/>
                <a:gd name="T86" fmla="*/ 585 w 1169"/>
                <a:gd name="T87" fmla="*/ 16 h 272"/>
                <a:gd name="T88" fmla="*/ 361 w 1169"/>
                <a:gd name="T89" fmla="*/ 26 h 272"/>
                <a:gd name="T90" fmla="*/ 180 w 1169"/>
                <a:gd name="T91" fmla="*/ 54 h 272"/>
                <a:gd name="T92" fmla="*/ 56 w 1169"/>
                <a:gd name="T93" fmla="*/ 94 h 272"/>
                <a:gd name="T94" fmla="*/ 25 w 1169"/>
                <a:gd name="T95" fmla="*/ 117 h 272"/>
                <a:gd name="T96" fmla="*/ 18 w 1169"/>
                <a:gd name="T97" fmla="*/ 128 h 272"/>
                <a:gd name="T98" fmla="*/ 16 w 1169"/>
                <a:gd name="T99" fmla="*/ 138 h 272"/>
                <a:gd name="T100" fmla="*/ 19 w 1169"/>
                <a:gd name="T101" fmla="*/ 14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9" h="272">
                  <a:moveTo>
                    <a:pt x="1" y="138"/>
                  </a:moveTo>
                  <a:cubicBezTo>
                    <a:pt x="0" y="137"/>
                    <a:pt x="0" y="136"/>
                    <a:pt x="1" y="135"/>
                  </a:cubicBezTo>
                  <a:lnTo>
                    <a:pt x="4" y="122"/>
                  </a:lnTo>
                  <a:cubicBezTo>
                    <a:pt x="4" y="121"/>
                    <a:pt x="4" y="120"/>
                    <a:pt x="5" y="119"/>
                  </a:cubicBezTo>
                  <a:lnTo>
                    <a:pt x="14" y="106"/>
                  </a:lnTo>
                  <a:cubicBezTo>
                    <a:pt x="14" y="105"/>
                    <a:pt x="15" y="105"/>
                    <a:pt x="16" y="104"/>
                  </a:cubicBezTo>
                  <a:lnTo>
                    <a:pt x="49" y="80"/>
                  </a:lnTo>
                  <a:cubicBezTo>
                    <a:pt x="49" y="80"/>
                    <a:pt x="50" y="79"/>
                    <a:pt x="51" y="79"/>
                  </a:cubicBezTo>
                  <a:lnTo>
                    <a:pt x="104" y="58"/>
                  </a:lnTo>
                  <a:lnTo>
                    <a:pt x="175" y="39"/>
                  </a:lnTo>
                  <a:lnTo>
                    <a:pt x="261" y="23"/>
                  </a:lnTo>
                  <a:lnTo>
                    <a:pt x="359" y="11"/>
                  </a:lnTo>
                  <a:lnTo>
                    <a:pt x="468" y="3"/>
                  </a:lnTo>
                  <a:lnTo>
                    <a:pt x="584" y="0"/>
                  </a:lnTo>
                  <a:lnTo>
                    <a:pt x="701" y="3"/>
                  </a:lnTo>
                  <a:lnTo>
                    <a:pt x="810" y="10"/>
                  </a:lnTo>
                  <a:lnTo>
                    <a:pt x="907" y="23"/>
                  </a:lnTo>
                  <a:lnTo>
                    <a:pt x="994" y="39"/>
                  </a:lnTo>
                  <a:lnTo>
                    <a:pt x="1065" y="58"/>
                  </a:lnTo>
                  <a:lnTo>
                    <a:pt x="1118" y="79"/>
                  </a:lnTo>
                  <a:cubicBezTo>
                    <a:pt x="1119" y="79"/>
                    <a:pt x="1120" y="80"/>
                    <a:pt x="1120" y="80"/>
                  </a:cubicBezTo>
                  <a:lnTo>
                    <a:pt x="1153" y="104"/>
                  </a:lnTo>
                  <a:cubicBezTo>
                    <a:pt x="1154" y="105"/>
                    <a:pt x="1155" y="105"/>
                    <a:pt x="1155" y="106"/>
                  </a:cubicBezTo>
                  <a:lnTo>
                    <a:pt x="1164" y="119"/>
                  </a:lnTo>
                  <a:cubicBezTo>
                    <a:pt x="1165" y="120"/>
                    <a:pt x="1165" y="121"/>
                    <a:pt x="1165" y="122"/>
                  </a:cubicBezTo>
                  <a:lnTo>
                    <a:pt x="1168" y="135"/>
                  </a:lnTo>
                  <a:cubicBezTo>
                    <a:pt x="1169" y="136"/>
                    <a:pt x="1169" y="137"/>
                    <a:pt x="1168" y="138"/>
                  </a:cubicBezTo>
                  <a:lnTo>
                    <a:pt x="1165" y="151"/>
                  </a:lnTo>
                  <a:cubicBezTo>
                    <a:pt x="1165" y="152"/>
                    <a:pt x="1165" y="153"/>
                    <a:pt x="1164" y="154"/>
                  </a:cubicBezTo>
                  <a:lnTo>
                    <a:pt x="1155" y="167"/>
                  </a:lnTo>
                  <a:cubicBezTo>
                    <a:pt x="1155" y="168"/>
                    <a:pt x="1154" y="168"/>
                    <a:pt x="1153" y="169"/>
                  </a:cubicBezTo>
                  <a:lnTo>
                    <a:pt x="1120" y="193"/>
                  </a:lnTo>
                  <a:cubicBezTo>
                    <a:pt x="1120" y="193"/>
                    <a:pt x="1119" y="194"/>
                    <a:pt x="1119" y="194"/>
                  </a:cubicBezTo>
                  <a:lnTo>
                    <a:pt x="1066" y="216"/>
                  </a:lnTo>
                  <a:lnTo>
                    <a:pt x="995" y="235"/>
                  </a:lnTo>
                  <a:lnTo>
                    <a:pt x="908" y="250"/>
                  </a:lnTo>
                  <a:lnTo>
                    <a:pt x="810" y="262"/>
                  </a:lnTo>
                  <a:lnTo>
                    <a:pt x="701" y="269"/>
                  </a:lnTo>
                  <a:lnTo>
                    <a:pt x="585" y="272"/>
                  </a:lnTo>
                  <a:lnTo>
                    <a:pt x="468" y="269"/>
                  </a:lnTo>
                  <a:lnTo>
                    <a:pt x="360" y="262"/>
                  </a:lnTo>
                  <a:lnTo>
                    <a:pt x="261" y="250"/>
                  </a:lnTo>
                  <a:lnTo>
                    <a:pt x="176" y="235"/>
                  </a:lnTo>
                  <a:lnTo>
                    <a:pt x="104" y="216"/>
                  </a:lnTo>
                  <a:lnTo>
                    <a:pt x="50" y="194"/>
                  </a:lnTo>
                  <a:cubicBezTo>
                    <a:pt x="50" y="194"/>
                    <a:pt x="49" y="193"/>
                    <a:pt x="49" y="193"/>
                  </a:cubicBezTo>
                  <a:lnTo>
                    <a:pt x="16" y="169"/>
                  </a:lnTo>
                  <a:cubicBezTo>
                    <a:pt x="15" y="168"/>
                    <a:pt x="14" y="168"/>
                    <a:pt x="14" y="167"/>
                  </a:cubicBezTo>
                  <a:lnTo>
                    <a:pt x="5" y="154"/>
                  </a:lnTo>
                  <a:cubicBezTo>
                    <a:pt x="4" y="153"/>
                    <a:pt x="4" y="152"/>
                    <a:pt x="4" y="151"/>
                  </a:cubicBezTo>
                  <a:lnTo>
                    <a:pt x="1" y="138"/>
                  </a:lnTo>
                  <a:close/>
                  <a:moveTo>
                    <a:pt x="19" y="148"/>
                  </a:moveTo>
                  <a:lnTo>
                    <a:pt x="18" y="145"/>
                  </a:lnTo>
                  <a:lnTo>
                    <a:pt x="27" y="158"/>
                  </a:lnTo>
                  <a:lnTo>
                    <a:pt x="25" y="156"/>
                  </a:lnTo>
                  <a:lnTo>
                    <a:pt x="58" y="180"/>
                  </a:lnTo>
                  <a:lnTo>
                    <a:pt x="57" y="179"/>
                  </a:lnTo>
                  <a:lnTo>
                    <a:pt x="109" y="201"/>
                  </a:lnTo>
                  <a:lnTo>
                    <a:pt x="179" y="220"/>
                  </a:lnTo>
                  <a:lnTo>
                    <a:pt x="263" y="235"/>
                  </a:lnTo>
                  <a:lnTo>
                    <a:pt x="361" y="246"/>
                  </a:lnTo>
                  <a:lnTo>
                    <a:pt x="469" y="253"/>
                  </a:lnTo>
                  <a:lnTo>
                    <a:pt x="584" y="256"/>
                  </a:lnTo>
                  <a:lnTo>
                    <a:pt x="700" y="253"/>
                  </a:lnTo>
                  <a:lnTo>
                    <a:pt x="808" y="247"/>
                  </a:lnTo>
                  <a:lnTo>
                    <a:pt x="905" y="235"/>
                  </a:lnTo>
                  <a:lnTo>
                    <a:pt x="990" y="220"/>
                  </a:lnTo>
                  <a:lnTo>
                    <a:pt x="1059" y="201"/>
                  </a:lnTo>
                  <a:lnTo>
                    <a:pt x="1112" y="179"/>
                  </a:lnTo>
                  <a:lnTo>
                    <a:pt x="1111" y="180"/>
                  </a:lnTo>
                  <a:lnTo>
                    <a:pt x="1144" y="156"/>
                  </a:lnTo>
                  <a:lnTo>
                    <a:pt x="1142" y="158"/>
                  </a:lnTo>
                  <a:lnTo>
                    <a:pt x="1151" y="145"/>
                  </a:lnTo>
                  <a:lnTo>
                    <a:pt x="1150" y="148"/>
                  </a:lnTo>
                  <a:lnTo>
                    <a:pt x="1153" y="135"/>
                  </a:lnTo>
                  <a:lnTo>
                    <a:pt x="1153" y="138"/>
                  </a:lnTo>
                  <a:lnTo>
                    <a:pt x="1150" y="125"/>
                  </a:lnTo>
                  <a:lnTo>
                    <a:pt x="1151" y="128"/>
                  </a:lnTo>
                  <a:lnTo>
                    <a:pt x="1142" y="115"/>
                  </a:lnTo>
                  <a:lnTo>
                    <a:pt x="1144" y="117"/>
                  </a:lnTo>
                  <a:lnTo>
                    <a:pt x="1111" y="93"/>
                  </a:lnTo>
                  <a:lnTo>
                    <a:pt x="1113" y="94"/>
                  </a:lnTo>
                  <a:lnTo>
                    <a:pt x="1060" y="73"/>
                  </a:lnTo>
                  <a:lnTo>
                    <a:pt x="991" y="54"/>
                  </a:lnTo>
                  <a:lnTo>
                    <a:pt x="905" y="38"/>
                  </a:lnTo>
                  <a:lnTo>
                    <a:pt x="809" y="26"/>
                  </a:lnTo>
                  <a:lnTo>
                    <a:pt x="700" y="19"/>
                  </a:lnTo>
                  <a:lnTo>
                    <a:pt x="585" y="16"/>
                  </a:lnTo>
                  <a:lnTo>
                    <a:pt x="469" y="19"/>
                  </a:lnTo>
                  <a:lnTo>
                    <a:pt x="361" y="26"/>
                  </a:lnTo>
                  <a:lnTo>
                    <a:pt x="264" y="38"/>
                  </a:lnTo>
                  <a:lnTo>
                    <a:pt x="180" y="54"/>
                  </a:lnTo>
                  <a:lnTo>
                    <a:pt x="109" y="73"/>
                  </a:lnTo>
                  <a:lnTo>
                    <a:pt x="56" y="94"/>
                  </a:lnTo>
                  <a:lnTo>
                    <a:pt x="58" y="93"/>
                  </a:lnTo>
                  <a:lnTo>
                    <a:pt x="25" y="117"/>
                  </a:lnTo>
                  <a:lnTo>
                    <a:pt x="27" y="115"/>
                  </a:lnTo>
                  <a:lnTo>
                    <a:pt x="18" y="128"/>
                  </a:lnTo>
                  <a:lnTo>
                    <a:pt x="19" y="125"/>
                  </a:lnTo>
                  <a:lnTo>
                    <a:pt x="16" y="138"/>
                  </a:lnTo>
                  <a:lnTo>
                    <a:pt x="16" y="135"/>
                  </a:lnTo>
                  <a:lnTo>
                    <a:pt x="19" y="148"/>
                  </a:lnTo>
                  <a:close/>
                </a:path>
              </a:pathLst>
            </a:cu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6" name="Rectangle 7"/>
            <p:cNvSpPr>
              <a:spLocks noChangeArrowheads="1"/>
            </p:cNvSpPr>
            <p:nvPr/>
          </p:nvSpPr>
          <p:spPr bwMode="auto">
            <a:xfrm>
              <a:off x="400051" y="1484313"/>
              <a:ext cx="1058863" cy="117475"/>
            </a:xfrm>
            <a:prstGeom prst="rect">
              <a:avLst/>
            </a:prstGeom>
            <a:solidFill>
              <a:srgbClr val="4F8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7" name="Freeform 8"/>
            <p:cNvSpPr>
              <a:spLocks noEditPoints="1"/>
            </p:cNvSpPr>
            <p:nvPr/>
          </p:nvSpPr>
          <p:spPr bwMode="auto">
            <a:xfrm>
              <a:off x="392113" y="1476375"/>
              <a:ext cx="1074738" cy="131763"/>
            </a:xfrm>
            <a:custGeom>
              <a:avLst/>
              <a:gdLst>
                <a:gd name="T0" fmla="*/ 0 w 677"/>
                <a:gd name="T1" fmla="*/ 0 h 83"/>
                <a:gd name="T2" fmla="*/ 677 w 677"/>
                <a:gd name="T3" fmla="*/ 0 h 83"/>
                <a:gd name="T4" fmla="*/ 677 w 677"/>
                <a:gd name="T5" fmla="*/ 83 h 83"/>
                <a:gd name="T6" fmla="*/ 0 w 677"/>
                <a:gd name="T7" fmla="*/ 83 h 83"/>
                <a:gd name="T8" fmla="*/ 0 w 677"/>
                <a:gd name="T9" fmla="*/ 0 h 83"/>
                <a:gd name="T10" fmla="*/ 9 w 677"/>
                <a:gd name="T11" fmla="*/ 79 h 83"/>
                <a:gd name="T12" fmla="*/ 5 w 677"/>
                <a:gd name="T13" fmla="*/ 74 h 83"/>
                <a:gd name="T14" fmla="*/ 672 w 677"/>
                <a:gd name="T15" fmla="*/ 74 h 83"/>
                <a:gd name="T16" fmla="*/ 667 w 677"/>
                <a:gd name="T17" fmla="*/ 79 h 83"/>
                <a:gd name="T18" fmla="*/ 667 w 677"/>
                <a:gd name="T19" fmla="*/ 5 h 83"/>
                <a:gd name="T20" fmla="*/ 672 w 677"/>
                <a:gd name="T21" fmla="*/ 9 h 83"/>
                <a:gd name="T22" fmla="*/ 5 w 677"/>
                <a:gd name="T23" fmla="*/ 9 h 83"/>
                <a:gd name="T24" fmla="*/ 9 w 677"/>
                <a:gd name="T25" fmla="*/ 5 h 83"/>
                <a:gd name="T26" fmla="*/ 9 w 677"/>
                <a:gd name="T27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7" h="83">
                  <a:moveTo>
                    <a:pt x="0" y="0"/>
                  </a:moveTo>
                  <a:lnTo>
                    <a:pt x="677" y="0"/>
                  </a:lnTo>
                  <a:lnTo>
                    <a:pt x="6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9" y="79"/>
                  </a:moveTo>
                  <a:lnTo>
                    <a:pt x="5" y="74"/>
                  </a:lnTo>
                  <a:lnTo>
                    <a:pt x="672" y="74"/>
                  </a:lnTo>
                  <a:lnTo>
                    <a:pt x="667" y="79"/>
                  </a:lnTo>
                  <a:lnTo>
                    <a:pt x="667" y="5"/>
                  </a:lnTo>
                  <a:lnTo>
                    <a:pt x="672" y="9"/>
                  </a:lnTo>
                  <a:lnTo>
                    <a:pt x="5" y="9"/>
                  </a:lnTo>
                  <a:lnTo>
                    <a:pt x="9" y="5"/>
                  </a:lnTo>
                  <a:lnTo>
                    <a:pt x="9" y="79"/>
                  </a:lnTo>
                  <a:close/>
                </a:path>
              </a:pathLst>
            </a:custGeom>
            <a:solidFill>
              <a:srgbClr val="4F81BD"/>
            </a:solidFill>
            <a:ln w="1" cap="flat">
              <a:solidFill>
                <a:srgbClr val="4F81B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8" name="Freeform 9"/>
            <p:cNvSpPr>
              <a:spLocks/>
            </p:cNvSpPr>
            <p:nvPr/>
          </p:nvSpPr>
          <p:spPr bwMode="auto">
            <a:xfrm>
              <a:off x="400051" y="1366838"/>
              <a:ext cx="1058863" cy="234950"/>
            </a:xfrm>
            <a:custGeom>
              <a:avLst/>
              <a:gdLst>
                <a:gd name="T0" fmla="*/ 0 w 1152"/>
                <a:gd name="T1" fmla="*/ 128 h 256"/>
                <a:gd name="T2" fmla="*/ 576 w 1152"/>
                <a:gd name="T3" fmla="*/ 0 h 256"/>
                <a:gd name="T4" fmla="*/ 576 w 1152"/>
                <a:gd name="T5" fmla="*/ 0 h 256"/>
                <a:gd name="T6" fmla="*/ 1152 w 1152"/>
                <a:gd name="T7" fmla="*/ 128 h 256"/>
                <a:gd name="T8" fmla="*/ 1152 w 1152"/>
                <a:gd name="T9" fmla="*/ 128 h 256"/>
                <a:gd name="T10" fmla="*/ 1152 w 1152"/>
                <a:gd name="T11" fmla="*/ 128 h 256"/>
                <a:gd name="T12" fmla="*/ 576 w 1152"/>
                <a:gd name="T13" fmla="*/ 256 h 256"/>
                <a:gd name="T14" fmla="*/ 576 w 1152"/>
                <a:gd name="T15" fmla="*/ 256 h 256"/>
                <a:gd name="T16" fmla="*/ 576 w 1152"/>
                <a:gd name="T17" fmla="*/ 256 h 256"/>
                <a:gd name="T18" fmla="*/ 0 w 1152"/>
                <a:gd name="T19" fmla="*/ 128 h 256"/>
                <a:gd name="T20" fmla="*/ 0 w 1152"/>
                <a:gd name="T21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2" h="256">
                  <a:moveTo>
                    <a:pt x="0" y="128"/>
                  </a:moveTo>
                  <a:cubicBezTo>
                    <a:pt x="0" y="58"/>
                    <a:pt x="258" y="0"/>
                    <a:pt x="576" y="0"/>
                  </a:cubicBezTo>
                  <a:lnTo>
                    <a:pt x="576" y="0"/>
                  </a:lnTo>
                  <a:cubicBezTo>
                    <a:pt x="895" y="0"/>
                    <a:pt x="1152" y="58"/>
                    <a:pt x="1152" y="128"/>
                  </a:cubicBezTo>
                  <a:cubicBezTo>
                    <a:pt x="1152" y="128"/>
                    <a:pt x="1152" y="128"/>
                    <a:pt x="1152" y="128"/>
                  </a:cubicBezTo>
                  <a:lnTo>
                    <a:pt x="1152" y="128"/>
                  </a:lnTo>
                  <a:cubicBezTo>
                    <a:pt x="1152" y="199"/>
                    <a:pt x="895" y="256"/>
                    <a:pt x="576" y="256"/>
                  </a:cubicBezTo>
                  <a:cubicBezTo>
                    <a:pt x="576" y="256"/>
                    <a:pt x="576" y="256"/>
                    <a:pt x="576" y="256"/>
                  </a:cubicBezTo>
                  <a:lnTo>
                    <a:pt x="576" y="256"/>
                  </a:lnTo>
                  <a:cubicBezTo>
                    <a:pt x="258" y="256"/>
                    <a:pt x="0" y="199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lose/>
                </a:path>
              </a:pathLst>
            </a:custGeom>
            <a:solidFill>
              <a:srgbClr val="4F81B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9" name="Freeform 10"/>
            <p:cNvSpPr>
              <a:spLocks noEditPoints="1"/>
            </p:cNvSpPr>
            <p:nvPr/>
          </p:nvSpPr>
          <p:spPr bwMode="auto">
            <a:xfrm>
              <a:off x="392113" y="1358900"/>
              <a:ext cx="1074738" cy="249238"/>
            </a:xfrm>
            <a:custGeom>
              <a:avLst/>
              <a:gdLst>
                <a:gd name="T0" fmla="*/ 1 w 1169"/>
                <a:gd name="T1" fmla="*/ 135 h 272"/>
                <a:gd name="T2" fmla="*/ 5 w 1169"/>
                <a:gd name="T3" fmla="*/ 119 h 272"/>
                <a:gd name="T4" fmla="*/ 16 w 1169"/>
                <a:gd name="T5" fmla="*/ 104 h 272"/>
                <a:gd name="T6" fmla="*/ 51 w 1169"/>
                <a:gd name="T7" fmla="*/ 79 h 272"/>
                <a:gd name="T8" fmla="*/ 175 w 1169"/>
                <a:gd name="T9" fmla="*/ 39 h 272"/>
                <a:gd name="T10" fmla="*/ 359 w 1169"/>
                <a:gd name="T11" fmla="*/ 11 h 272"/>
                <a:gd name="T12" fmla="*/ 584 w 1169"/>
                <a:gd name="T13" fmla="*/ 0 h 272"/>
                <a:gd name="T14" fmla="*/ 810 w 1169"/>
                <a:gd name="T15" fmla="*/ 10 h 272"/>
                <a:gd name="T16" fmla="*/ 994 w 1169"/>
                <a:gd name="T17" fmla="*/ 39 h 272"/>
                <a:gd name="T18" fmla="*/ 1118 w 1169"/>
                <a:gd name="T19" fmla="*/ 79 h 272"/>
                <a:gd name="T20" fmla="*/ 1153 w 1169"/>
                <a:gd name="T21" fmla="*/ 104 h 272"/>
                <a:gd name="T22" fmla="*/ 1164 w 1169"/>
                <a:gd name="T23" fmla="*/ 119 h 272"/>
                <a:gd name="T24" fmla="*/ 1168 w 1169"/>
                <a:gd name="T25" fmla="*/ 135 h 272"/>
                <a:gd name="T26" fmla="*/ 1165 w 1169"/>
                <a:gd name="T27" fmla="*/ 151 h 272"/>
                <a:gd name="T28" fmla="*/ 1155 w 1169"/>
                <a:gd name="T29" fmla="*/ 167 h 272"/>
                <a:gd name="T30" fmla="*/ 1120 w 1169"/>
                <a:gd name="T31" fmla="*/ 193 h 272"/>
                <a:gd name="T32" fmla="*/ 1066 w 1169"/>
                <a:gd name="T33" fmla="*/ 216 h 272"/>
                <a:gd name="T34" fmla="*/ 908 w 1169"/>
                <a:gd name="T35" fmla="*/ 250 h 272"/>
                <a:gd name="T36" fmla="*/ 701 w 1169"/>
                <a:gd name="T37" fmla="*/ 269 h 272"/>
                <a:gd name="T38" fmla="*/ 468 w 1169"/>
                <a:gd name="T39" fmla="*/ 269 h 272"/>
                <a:gd name="T40" fmla="*/ 261 w 1169"/>
                <a:gd name="T41" fmla="*/ 250 h 272"/>
                <a:gd name="T42" fmla="*/ 104 w 1169"/>
                <a:gd name="T43" fmla="*/ 216 h 272"/>
                <a:gd name="T44" fmla="*/ 49 w 1169"/>
                <a:gd name="T45" fmla="*/ 193 h 272"/>
                <a:gd name="T46" fmla="*/ 14 w 1169"/>
                <a:gd name="T47" fmla="*/ 167 h 272"/>
                <a:gd name="T48" fmla="*/ 4 w 1169"/>
                <a:gd name="T49" fmla="*/ 151 h 272"/>
                <a:gd name="T50" fmla="*/ 19 w 1169"/>
                <a:gd name="T51" fmla="*/ 148 h 272"/>
                <a:gd name="T52" fmla="*/ 27 w 1169"/>
                <a:gd name="T53" fmla="*/ 158 h 272"/>
                <a:gd name="T54" fmla="*/ 58 w 1169"/>
                <a:gd name="T55" fmla="*/ 180 h 272"/>
                <a:gd name="T56" fmla="*/ 109 w 1169"/>
                <a:gd name="T57" fmla="*/ 201 h 272"/>
                <a:gd name="T58" fmla="*/ 263 w 1169"/>
                <a:gd name="T59" fmla="*/ 235 h 272"/>
                <a:gd name="T60" fmla="*/ 469 w 1169"/>
                <a:gd name="T61" fmla="*/ 253 h 272"/>
                <a:gd name="T62" fmla="*/ 700 w 1169"/>
                <a:gd name="T63" fmla="*/ 253 h 272"/>
                <a:gd name="T64" fmla="*/ 905 w 1169"/>
                <a:gd name="T65" fmla="*/ 235 h 272"/>
                <a:gd name="T66" fmla="*/ 1059 w 1169"/>
                <a:gd name="T67" fmla="*/ 201 h 272"/>
                <a:gd name="T68" fmla="*/ 1111 w 1169"/>
                <a:gd name="T69" fmla="*/ 180 h 272"/>
                <a:gd name="T70" fmla="*/ 1142 w 1169"/>
                <a:gd name="T71" fmla="*/ 158 h 272"/>
                <a:gd name="T72" fmla="*/ 1150 w 1169"/>
                <a:gd name="T73" fmla="*/ 148 h 272"/>
                <a:gd name="T74" fmla="*/ 1153 w 1169"/>
                <a:gd name="T75" fmla="*/ 138 h 272"/>
                <a:gd name="T76" fmla="*/ 1151 w 1169"/>
                <a:gd name="T77" fmla="*/ 128 h 272"/>
                <a:gd name="T78" fmla="*/ 1144 w 1169"/>
                <a:gd name="T79" fmla="*/ 117 h 272"/>
                <a:gd name="T80" fmla="*/ 1113 w 1169"/>
                <a:gd name="T81" fmla="*/ 94 h 272"/>
                <a:gd name="T82" fmla="*/ 991 w 1169"/>
                <a:gd name="T83" fmla="*/ 54 h 272"/>
                <a:gd name="T84" fmla="*/ 809 w 1169"/>
                <a:gd name="T85" fmla="*/ 26 h 272"/>
                <a:gd name="T86" fmla="*/ 585 w 1169"/>
                <a:gd name="T87" fmla="*/ 16 h 272"/>
                <a:gd name="T88" fmla="*/ 361 w 1169"/>
                <a:gd name="T89" fmla="*/ 26 h 272"/>
                <a:gd name="T90" fmla="*/ 180 w 1169"/>
                <a:gd name="T91" fmla="*/ 54 h 272"/>
                <a:gd name="T92" fmla="*/ 56 w 1169"/>
                <a:gd name="T93" fmla="*/ 94 h 272"/>
                <a:gd name="T94" fmla="*/ 25 w 1169"/>
                <a:gd name="T95" fmla="*/ 117 h 272"/>
                <a:gd name="T96" fmla="*/ 18 w 1169"/>
                <a:gd name="T97" fmla="*/ 128 h 272"/>
                <a:gd name="T98" fmla="*/ 16 w 1169"/>
                <a:gd name="T99" fmla="*/ 138 h 272"/>
                <a:gd name="T100" fmla="*/ 19 w 1169"/>
                <a:gd name="T101" fmla="*/ 14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9" h="272">
                  <a:moveTo>
                    <a:pt x="1" y="138"/>
                  </a:moveTo>
                  <a:cubicBezTo>
                    <a:pt x="0" y="137"/>
                    <a:pt x="0" y="136"/>
                    <a:pt x="1" y="135"/>
                  </a:cubicBezTo>
                  <a:lnTo>
                    <a:pt x="4" y="122"/>
                  </a:lnTo>
                  <a:cubicBezTo>
                    <a:pt x="4" y="121"/>
                    <a:pt x="4" y="120"/>
                    <a:pt x="5" y="119"/>
                  </a:cubicBezTo>
                  <a:lnTo>
                    <a:pt x="14" y="106"/>
                  </a:lnTo>
                  <a:cubicBezTo>
                    <a:pt x="14" y="105"/>
                    <a:pt x="15" y="105"/>
                    <a:pt x="16" y="104"/>
                  </a:cubicBezTo>
                  <a:lnTo>
                    <a:pt x="49" y="80"/>
                  </a:lnTo>
                  <a:cubicBezTo>
                    <a:pt x="49" y="80"/>
                    <a:pt x="50" y="79"/>
                    <a:pt x="51" y="79"/>
                  </a:cubicBezTo>
                  <a:lnTo>
                    <a:pt x="104" y="58"/>
                  </a:lnTo>
                  <a:lnTo>
                    <a:pt x="175" y="39"/>
                  </a:lnTo>
                  <a:lnTo>
                    <a:pt x="261" y="23"/>
                  </a:lnTo>
                  <a:lnTo>
                    <a:pt x="359" y="11"/>
                  </a:lnTo>
                  <a:lnTo>
                    <a:pt x="468" y="3"/>
                  </a:lnTo>
                  <a:lnTo>
                    <a:pt x="584" y="0"/>
                  </a:lnTo>
                  <a:lnTo>
                    <a:pt x="701" y="3"/>
                  </a:lnTo>
                  <a:lnTo>
                    <a:pt x="810" y="10"/>
                  </a:lnTo>
                  <a:lnTo>
                    <a:pt x="907" y="23"/>
                  </a:lnTo>
                  <a:lnTo>
                    <a:pt x="994" y="39"/>
                  </a:lnTo>
                  <a:lnTo>
                    <a:pt x="1065" y="58"/>
                  </a:lnTo>
                  <a:lnTo>
                    <a:pt x="1118" y="79"/>
                  </a:lnTo>
                  <a:cubicBezTo>
                    <a:pt x="1119" y="79"/>
                    <a:pt x="1120" y="80"/>
                    <a:pt x="1120" y="80"/>
                  </a:cubicBezTo>
                  <a:lnTo>
                    <a:pt x="1153" y="104"/>
                  </a:lnTo>
                  <a:cubicBezTo>
                    <a:pt x="1154" y="105"/>
                    <a:pt x="1155" y="105"/>
                    <a:pt x="1155" y="106"/>
                  </a:cubicBezTo>
                  <a:lnTo>
                    <a:pt x="1164" y="119"/>
                  </a:lnTo>
                  <a:cubicBezTo>
                    <a:pt x="1165" y="120"/>
                    <a:pt x="1165" y="121"/>
                    <a:pt x="1165" y="122"/>
                  </a:cubicBezTo>
                  <a:lnTo>
                    <a:pt x="1168" y="135"/>
                  </a:lnTo>
                  <a:cubicBezTo>
                    <a:pt x="1169" y="136"/>
                    <a:pt x="1169" y="137"/>
                    <a:pt x="1168" y="138"/>
                  </a:cubicBezTo>
                  <a:lnTo>
                    <a:pt x="1165" y="151"/>
                  </a:lnTo>
                  <a:cubicBezTo>
                    <a:pt x="1165" y="152"/>
                    <a:pt x="1165" y="153"/>
                    <a:pt x="1164" y="154"/>
                  </a:cubicBezTo>
                  <a:lnTo>
                    <a:pt x="1155" y="167"/>
                  </a:lnTo>
                  <a:cubicBezTo>
                    <a:pt x="1155" y="168"/>
                    <a:pt x="1154" y="168"/>
                    <a:pt x="1153" y="169"/>
                  </a:cubicBezTo>
                  <a:lnTo>
                    <a:pt x="1120" y="193"/>
                  </a:lnTo>
                  <a:cubicBezTo>
                    <a:pt x="1120" y="193"/>
                    <a:pt x="1119" y="194"/>
                    <a:pt x="1119" y="194"/>
                  </a:cubicBezTo>
                  <a:lnTo>
                    <a:pt x="1066" y="216"/>
                  </a:lnTo>
                  <a:lnTo>
                    <a:pt x="995" y="235"/>
                  </a:lnTo>
                  <a:lnTo>
                    <a:pt x="908" y="250"/>
                  </a:lnTo>
                  <a:lnTo>
                    <a:pt x="810" y="262"/>
                  </a:lnTo>
                  <a:lnTo>
                    <a:pt x="701" y="269"/>
                  </a:lnTo>
                  <a:lnTo>
                    <a:pt x="585" y="272"/>
                  </a:lnTo>
                  <a:lnTo>
                    <a:pt x="468" y="269"/>
                  </a:lnTo>
                  <a:lnTo>
                    <a:pt x="360" y="262"/>
                  </a:lnTo>
                  <a:lnTo>
                    <a:pt x="261" y="250"/>
                  </a:lnTo>
                  <a:lnTo>
                    <a:pt x="176" y="235"/>
                  </a:lnTo>
                  <a:lnTo>
                    <a:pt x="104" y="216"/>
                  </a:lnTo>
                  <a:lnTo>
                    <a:pt x="50" y="194"/>
                  </a:lnTo>
                  <a:cubicBezTo>
                    <a:pt x="50" y="194"/>
                    <a:pt x="49" y="193"/>
                    <a:pt x="49" y="193"/>
                  </a:cubicBezTo>
                  <a:lnTo>
                    <a:pt x="16" y="169"/>
                  </a:lnTo>
                  <a:cubicBezTo>
                    <a:pt x="15" y="168"/>
                    <a:pt x="14" y="168"/>
                    <a:pt x="14" y="167"/>
                  </a:cubicBezTo>
                  <a:lnTo>
                    <a:pt x="5" y="154"/>
                  </a:lnTo>
                  <a:cubicBezTo>
                    <a:pt x="4" y="153"/>
                    <a:pt x="4" y="152"/>
                    <a:pt x="4" y="151"/>
                  </a:cubicBezTo>
                  <a:lnTo>
                    <a:pt x="1" y="138"/>
                  </a:lnTo>
                  <a:close/>
                  <a:moveTo>
                    <a:pt x="19" y="148"/>
                  </a:moveTo>
                  <a:lnTo>
                    <a:pt x="18" y="145"/>
                  </a:lnTo>
                  <a:lnTo>
                    <a:pt x="27" y="158"/>
                  </a:lnTo>
                  <a:lnTo>
                    <a:pt x="25" y="156"/>
                  </a:lnTo>
                  <a:lnTo>
                    <a:pt x="58" y="180"/>
                  </a:lnTo>
                  <a:lnTo>
                    <a:pt x="57" y="179"/>
                  </a:lnTo>
                  <a:lnTo>
                    <a:pt x="109" y="201"/>
                  </a:lnTo>
                  <a:lnTo>
                    <a:pt x="179" y="220"/>
                  </a:lnTo>
                  <a:lnTo>
                    <a:pt x="263" y="235"/>
                  </a:lnTo>
                  <a:lnTo>
                    <a:pt x="361" y="246"/>
                  </a:lnTo>
                  <a:lnTo>
                    <a:pt x="469" y="253"/>
                  </a:lnTo>
                  <a:lnTo>
                    <a:pt x="584" y="256"/>
                  </a:lnTo>
                  <a:lnTo>
                    <a:pt x="700" y="253"/>
                  </a:lnTo>
                  <a:lnTo>
                    <a:pt x="808" y="247"/>
                  </a:lnTo>
                  <a:lnTo>
                    <a:pt x="905" y="235"/>
                  </a:lnTo>
                  <a:lnTo>
                    <a:pt x="990" y="220"/>
                  </a:lnTo>
                  <a:lnTo>
                    <a:pt x="1059" y="201"/>
                  </a:lnTo>
                  <a:lnTo>
                    <a:pt x="1112" y="179"/>
                  </a:lnTo>
                  <a:lnTo>
                    <a:pt x="1111" y="180"/>
                  </a:lnTo>
                  <a:lnTo>
                    <a:pt x="1144" y="156"/>
                  </a:lnTo>
                  <a:lnTo>
                    <a:pt x="1142" y="158"/>
                  </a:lnTo>
                  <a:lnTo>
                    <a:pt x="1151" y="145"/>
                  </a:lnTo>
                  <a:lnTo>
                    <a:pt x="1150" y="148"/>
                  </a:lnTo>
                  <a:lnTo>
                    <a:pt x="1153" y="135"/>
                  </a:lnTo>
                  <a:lnTo>
                    <a:pt x="1153" y="138"/>
                  </a:lnTo>
                  <a:lnTo>
                    <a:pt x="1150" y="125"/>
                  </a:lnTo>
                  <a:lnTo>
                    <a:pt x="1151" y="128"/>
                  </a:lnTo>
                  <a:lnTo>
                    <a:pt x="1142" y="115"/>
                  </a:lnTo>
                  <a:lnTo>
                    <a:pt x="1144" y="117"/>
                  </a:lnTo>
                  <a:lnTo>
                    <a:pt x="1111" y="93"/>
                  </a:lnTo>
                  <a:lnTo>
                    <a:pt x="1113" y="94"/>
                  </a:lnTo>
                  <a:lnTo>
                    <a:pt x="1060" y="73"/>
                  </a:lnTo>
                  <a:lnTo>
                    <a:pt x="991" y="54"/>
                  </a:lnTo>
                  <a:lnTo>
                    <a:pt x="905" y="38"/>
                  </a:lnTo>
                  <a:lnTo>
                    <a:pt x="809" y="26"/>
                  </a:lnTo>
                  <a:lnTo>
                    <a:pt x="700" y="19"/>
                  </a:lnTo>
                  <a:lnTo>
                    <a:pt x="585" y="16"/>
                  </a:lnTo>
                  <a:lnTo>
                    <a:pt x="469" y="19"/>
                  </a:lnTo>
                  <a:lnTo>
                    <a:pt x="361" y="26"/>
                  </a:lnTo>
                  <a:lnTo>
                    <a:pt x="264" y="38"/>
                  </a:lnTo>
                  <a:lnTo>
                    <a:pt x="180" y="54"/>
                  </a:lnTo>
                  <a:lnTo>
                    <a:pt x="109" y="73"/>
                  </a:lnTo>
                  <a:lnTo>
                    <a:pt x="56" y="94"/>
                  </a:lnTo>
                  <a:lnTo>
                    <a:pt x="58" y="93"/>
                  </a:lnTo>
                  <a:lnTo>
                    <a:pt x="25" y="117"/>
                  </a:lnTo>
                  <a:lnTo>
                    <a:pt x="27" y="115"/>
                  </a:lnTo>
                  <a:lnTo>
                    <a:pt x="18" y="128"/>
                  </a:lnTo>
                  <a:lnTo>
                    <a:pt x="19" y="125"/>
                  </a:lnTo>
                  <a:lnTo>
                    <a:pt x="16" y="138"/>
                  </a:lnTo>
                  <a:lnTo>
                    <a:pt x="16" y="135"/>
                  </a:lnTo>
                  <a:lnTo>
                    <a:pt x="19" y="148"/>
                  </a:lnTo>
                  <a:close/>
                </a:path>
              </a:pathLst>
            </a:cu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Rectangle 11"/>
            <p:cNvSpPr>
              <a:spLocks noChangeArrowheads="1"/>
            </p:cNvSpPr>
            <p:nvPr/>
          </p:nvSpPr>
          <p:spPr bwMode="auto">
            <a:xfrm>
              <a:off x="392113" y="1484313"/>
              <a:ext cx="14288" cy="117475"/>
            </a:xfrm>
            <a:prstGeom prst="rect">
              <a:avLst/>
            </a:pr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Rectangle 12"/>
            <p:cNvSpPr>
              <a:spLocks noChangeArrowheads="1"/>
            </p:cNvSpPr>
            <p:nvPr/>
          </p:nvSpPr>
          <p:spPr bwMode="auto">
            <a:xfrm>
              <a:off x="1450976" y="1484313"/>
              <a:ext cx="15875" cy="117475"/>
            </a:xfrm>
            <a:prstGeom prst="rect">
              <a:avLst/>
            </a:pr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4953000" y="2624769"/>
            <a:ext cx="709327" cy="242031"/>
            <a:chOff x="392113" y="2784475"/>
            <a:chExt cx="1074738" cy="366713"/>
          </a:xfrm>
        </p:grpSpPr>
        <p:sp>
          <p:nvSpPr>
            <p:cNvPr id="103" name="Freeform 14"/>
            <p:cNvSpPr>
              <a:spLocks/>
            </p:cNvSpPr>
            <p:nvPr/>
          </p:nvSpPr>
          <p:spPr bwMode="auto">
            <a:xfrm>
              <a:off x="400051" y="2908300"/>
              <a:ext cx="1058863" cy="234950"/>
            </a:xfrm>
            <a:custGeom>
              <a:avLst/>
              <a:gdLst>
                <a:gd name="T0" fmla="*/ 0 w 1152"/>
                <a:gd name="T1" fmla="*/ 128 h 256"/>
                <a:gd name="T2" fmla="*/ 576 w 1152"/>
                <a:gd name="T3" fmla="*/ 0 h 256"/>
                <a:gd name="T4" fmla="*/ 576 w 1152"/>
                <a:gd name="T5" fmla="*/ 0 h 256"/>
                <a:gd name="T6" fmla="*/ 1152 w 1152"/>
                <a:gd name="T7" fmla="*/ 128 h 256"/>
                <a:gd name="T8" fmla="*/ 1152 w 1152"/>
                <a:gd name="T9" fmla="*/ 128 h 256"/>
                <a:gd name="T10" fmla="*/ 1152 w 1152"/>
                <a:gd name="T11" fmla="*/ 128 h 256"/>
                <a:gd name="T12" fmla="*/ 576 w 1152"/>
                <a:gd name="T13" fmla="*/ 256 h 256"/>
                <a:gd name="T14" fmla="*/ 576 w 1152"/>
                <a:gd name="T15" fmla="*/ 256 h 256"/>
                <a:gd name="T16" fmla="*/ 576 w 1152"/>
                <a:gd name="T17" fmla="*/ 256 h 256"/>
                <a:gd name="T18" fmla="*/ 0 w 1152"/>
                <a:gd name="T19" fmla="*/ 128 h 256"/>
                <a:gd name="T20" fmla="*/ 0 w 1152"/>
                <a:gd name="T21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2" h="256">
                  <a:moveTo>
                    <a:pt x="0" y="128"/>
                  </a:moveTo>
                  <a:cubicBezTo>
                    <a:pt x="0" y="58"/>
                    <a:pt x="258" y="0"/>
                    <a:pt x="576" y="0"/>
                  </a:cubicBezTo>
                  <a:lnTo>
                    <a:pt x="576" y="0"/>
                  </a:lnTo>
                  <a:cubicBezTo>
                    <a:pt x="895" y="0"/>
                    <a:pt x="1152" y="58"/>
                    <a:pt x="1152" y="128"/>
                  </a:cubicBezTo>
                  <a:cubicBezTo>
                    <a:pt x="1152" y="128"/>
                    <a:pt x="1152" y="128"/>
                    <a:pt x="1152" y="128"/>
                  </a:cubicBezTo>
                  <a:lnTo>
                    <a:pt x="1152" y="128"/>
                  </a:lnTo>
                  <a:cubicBezTo>
                    <a:pt x="1152" y="199"/>
                    <a:pt x="895" y="256"/>
                    <a:pt x="576" y="256"/>
                  </a:cubicBezTo>
                  <a:cubicBezTo>
                    <a:pt x="576" y="256"/>
                    <a:pt x="576" y="256"/>
                    <a:pt x="576" y="256"/>
                  </a:cubicBezTo>
                  <a:lnTo>
                    <a:pt x="576" y="256"/>
                  </a:lnTo>
                  <a:cubicBezTo>
                    <a:pt x="258" y="256"/>
                    <a:pt x="0" y="199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lose/>
                </a:path>
              </a:pathLst>
            </a:custGeom>
            <a:solidFill>
              <a:srgbClr val="FF669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" name="Freeform 15"/>
            <p:cNvSpPr>
              <a:spLocks noEditPoints="1"/>
            </p:cNvSpPr>
            <p:nvPr/>
          </p:nvSpPr>
          <p:spPr bwMode="auto">
            <a:xfrm>
              <a:off x="392113" y="2901950"/>
              <a:ext cx="1074738" cy="249238"/>
            </a:xfrm>
            <a:custGeom>
              <a:avLst/>
              <a:gdLst>
                <a:gd name="T0" fmla="*/ 1 w 1169"/>
                <a:gd name="T1" fmla="*/ 135 h 272"/>
                <a:gd name="T2" fmla="*/ 5 w 1169"/>
                <a:gd name="T3" fmla="*/ 119 h 272"/>
                <a:gd name="T4" fmla="*/ 16 w 1169"/>
                <a:gd name="T5" fmla="*/ 104 h 272"/>
                <a:gd name="T6" fmla="*/ 51 w 1169"/>
                <a:gd name="T7" fmla="*/ 79 h 272"/>
                <a:gd name="T8" fmla="*/ 175 w 1169"/>
                <a:gd name="T9" fmla="*/ 39 h 272"/>
                <a:gd name="T10" fmla="*/ 359 w 1169"/>
                <a:gd name="T11" fmla="*/ 11 h 272"/>
                <a:gd name="T12" fmla="*/ 584 w 1169"/>
                <a:gd name="T13" fmla="*/ 0 h 272"/>
                <a:gd name="T14" fmla="*/ 810 w 1169"/>
                <a:gd name="T15" fmla="*/ 10 h 272"/>
                <a:gd name="T16" fmla="*/ 994 w 1169"/>
                <a:gd name="T17" fmla="*/ 39 h 272"/>
                <a:gd name="T18" fmla="*/ 1118 w 1169"/>
                <a:gd name="T19" fmla="*/ 79 h 272"/>
                <a:gd name="T20" fmla="*/ 1153 w 1169"/>
                <a:gd name="T21" fmla="*/ 104 h 272"/>
                <a:gd name="T22" fmla="*/ 1164 w 1169"/>
                <a:gd name="T23" fmla="*/ 119 h 272"/>
                <a:gd name="T24" fmla="*/ 1168 w 1169"/>
                <a:gd name="T25" fmla="*/ 135 h 272"/>
                <a:gd name="T26" fmla="*/ 1165 w 1169"/>
                <a:gd name="T27" fmla="*/ 151 h 272"/>
                <a:gd name="T28" fmla="*/ 1155 w 1169"/>
                <a:gd name="T29" fmla="*/ 167 h 272"/>
                <a:gd name="T30" fmla="*/ 1120 w 1169"/>
                <a:gd name="T31" fmla="*/ 193 h 272"/>
                <a:gd name="T32" fmla="*/ 1066 w 1169"/>
                <a:gd name="T33" fmla="*/ 216 h 272"/>
                <a:gd name="T34" fmla="*/ 908 w 1169"/>
                <a:gd name="T35" fmla="*/ 250 h 272"/>
                <a:gd name="T36" fmla="*/ 701 w 1169"/>
                <a:gd name="T37" fmla="*/ 269 h 272"/>
                <a:gd name="T38" fmla="*/ 468 w 1169"/>
                <a:gd name="T39" fmla="*/ 269 h 272"/>
                <a:gd name="T40" fmla="*/ 261 w 1169"/>
                <a:gd name="T41" fmla="*/ 250 h 272"/>
                <a:gd name="T42" fmla="*/ 104 w 1169"/>
                <a:gd name="T43" fmla="*/ 216 h 272"/>
                <a:gd name="T44" fmla="*/ 49 w 1169"/>
                <a:gd name="T45" fmla="*/ 193 h 272"/>
                <a:gd name="T46" fmla="*/ 14 w 1169"/>
                <a:gd name="T47" fmla="*/ 167 h 272"/>
                <a:gd name="T48" fmla="*/ 4 w 1169"/>
                <a:gd name="T49" fmla="*/ 151 h 272"/>
                <a:gd name="T50" fmla="*/ 19 w 1169"/>
                <a:gd name="T51" fmla="*/ 148 h 272"/>
                <a:gd name="T52" fmla="*/ 27 w 1169"/>
                <a:gd name="T53" fmla="*/ 158 h 272"/>
                <a:gd name="T54" fmla="*/ 58 w 1169"/>
                <a:gd name="T55" fmla="*/ 180 h 272"/>
                <a:gd name="T56" fmla="*/ 109 w 1169"/>
                <a:gd name="T57" fmla="*/ 201 h 272"/>
                <a:gd name="T58" fmla="*/ 263 w 1169"/>
                <a:gd name="T59" fmla="*/ 235 h 272"/>
                <a:gd name="T60" fmla="*/ 469 w 1169"/>
                <a:gd name="T61" fmla="*/ 253 h 272"/>
                <a:gd name="T62" fmla="*/ 700 w 1169"/>
                <a:gd name="T63" fmla="*/ 253 h 272"/>
                <a:gd name="T64" fmla="*/ 905 w 1169"/>
                <a:gd name="T65" fmla="*/ 235 h 272"/>
                <a:gd name="T66" fmla="*/ 1059 w 1169"/>
                <a:gd name="T67" fmla="*/ 201 h 272"/>
                <a:gd name="T68" fmla="*/ 1111 w 1169"/>
                <a:gd name="T69" fmla="*/ 180 h 272"/>
                <a:gd name="T70" fmla="*/ 1142 w 1169"/>
                <a:gd name="T71" fmla="*/ 158 h 272"/>
                <a:gd name="T72" fmla="*/ 1150 w 1169"/>
                <a:gd name="T73" fmla="*/ 148 h 272"/>
                <a:gd name="T74" fmla="*/ 1153 w 1169"/>
                <a:gd name="T75" fmla="*/ 138 h 272"/>
                <a:gd name="T76" fmla="*/ 1151 w 1169"/>
                <a:gd name="T77" fmla="*/ 128 h 272"/>
                <a:gd name="T78" fmla="*/ 1144 w 1169"/>
                <a:gd name="T79" fmla="*/ 117 h 272"/>
                <a:gd name="T80" fmla="*/ 1113 w 1169"/>
                <a:gd name="T81" fmla="*/ 94 h 272"/>
                <a:gd name="T82" fmla="*/ 991 w 1169"/>
                <a:gd name="T83" fmla="*/ 54 h 272"/>
                <a:gd name="T84" fmla="*/ 809 w 1169"/>
                <a:gd name="T85" fmla="*/ 26 h 272"/>
                <a:gd name="T86" fmla="*/ 585 w 1169"/>
                <a:gd name="T87" fmla="*/ 16 h 272"/>
                <a:gd name="T88" fmla="*/ 361 w 1169"/>
                <a:gd name="T89" fmla="*/ 26 h 272"/>
                <a:gd name="T90" fmla="*/ 180 w 1169"/>
                <a:gd name="T91" fmla="*/ 54 h 272"/>
                <a:gd name="T92" fmla="*/ 56 w 1169"/>
                <a:gd name="T93" fmla="*/ 94 h 272"/>
                <a:gd name="T94" fmla="*/ 25 w 1169"/>
                <a:gd name="T95" fmla="*/ 117 h 272"/>
                <a:gd name="T96" fmla="*/ 18 w 1169"/>
                <a:gd name="T97" fmla="*/ 128 h 272"/>
                <a:gd name="T98" fmla="*/ 16 w 1169"/>
                <a:gd name="T99" fmla="*/ 138 h 272"/>
                <a:gd name="T100" fmla="*/ 19 w 1169"/>
                <a:gd name="T101" fmla="*/ 14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9" h="272">
                  <a:moveTo>
                    <a:pt x="1" y="138"/>
                  </a:moveTo>
                  <a:cubicBezTo>
                    <a:pt x="0" y="137"/>
                    <a:pt x="0" y="136"/>
                    <a:pt x="1" y="135"/>
                  </a:cubicBezTo>
                  <a:lnTo>
                    <a:pt x="4" y="122"/>
                  </a:lnTo>
                  <a:cubicBezTo>
                    <a:pt x="4" y="121"/>
                    <a:pt x="4" y="120"/>
                    <a:pt x="5" y="119"/>
                  </a:cubicBezTo>
                  <a:lnTo>
                    <a:pt x="14" y="106"/>
                  </a:lnTo>
                  <a:cubicBezTo>
                    <a:pt x="14" y="105"/>
                    <a:pt x="15" y="105"/>
                    <a:pt x="16" y="104"/>
                  </a:cubicBezTo>
                  <a:lnTo>
                    <a:pt x="49" y="80"/>
                  </a:lnTo>
                  <a:cubicBezTo>
                    <a:pt x="49" y="80"/>
                    <a:pt x="50" y="79"/>
                    <a:pt x="51" y="79"/>
                  </a:cubicBezTo>
                  <a:lnTo>
                    <a:pt x="104" y="58"/>
                  </a:lnTo>
                  <a:lnTo>
                    <a:pt x="175" y="39"/>
                  </a:lnTo>
                  <a:lnTo>
                    <a:pt x="261" y="23"/>
                  </a:lnTo>
                  <a:lnTo>
                    <a:pt x="359" y="11"/>
                  </a:lnTo>
                  <a:lnTo>
                    <a:pt x="468" y="3"/>
                  </a:lnTo>
                  <a:lnTo>
                    <a:pt x="584" y="0"/>
                  </a:lnTo>
                  <a:lnTo>
                    <a:pt x="701" y="3"/>
                  </a:lnTo>
                  <a:lnTo>
                    <a:pt x="810" y="10"/>
                  </a:lnTo>
                  <a:lnTo>
                    <a:pt x="907" y="23"/>
                  </a:lnTo>
                  <a:lnTo>
                    <a:pt x="994" y="39"/>
                  </a:lnTo>
                  <a:lnTo>
                    <a:pt x="1065" y="58"/>
                  </a:lnTo>
                  <a:lnTo>
                    <a:pt x="1118" y="79"/>
                  </a:lnTo>
                  <a:cubicBezTo>
                    <a:pt x="1119" y="79"/>
                    <a:pt x="1120" y="80"/>
                    <a:pt x="1120" y="80"/>
                  </a:cubicBezTo>
                  <a:lnTo>
                    <a:pt x="1153" y="104"/>
                  </a:lnTo>
                  <a:cubicBezTo>
                    <a:pt x="1154" y="105"/>
                    <a:pt x="1155" y="105"/>
                    <a:pt x="1155" y="106"/>
                  </a:cubicBezTo>
                  <a:lnTo>
                    <a:pt x="1164" y="119"/>
                  </a:lnTo>
                  <a:cubicBezTo>
                    <a:pt x="1165" y="120"/>
                    <a:pt x="1165" y="121"/>
                    <a:pt x="1165" y="122"/>
                  </a:cubicBezTo>
                  <a:lnTo>
                    <a:pt x="1168" y="135"/>
                  </a:lnTo>
                  <a:cubicBezTo>
                    <a:pt x="1169" y="136"/>
                    <a:pt x="1169" y="137"/>
                    <a:pt x="1168" y="138"/>
                  </a:cubicBezTo>
                  <a:lnTo>
                    <a:pt x="1165" y="151"/>
                  </a:lnTo>
                  <a:cubicBezTo>
                    <a:pt x="1165" y="152"/>
                    <a:pt x="1165" y="153"/>
                    <a:pt x="1164" y="154"/>
                  </a:cubicBezTo>
                  <a:lnTo>
                    <a:pt x="1155" y="167"/>
                  </a:lnTo>
                  <a:cubicBezTo>
                    <a:pt x="1155" y="168"/>
                    <a:pt x="1154" y="168"/>
                    <a:pt x="1153" y="169"/>
                  </a:cubicBezTo>
                  <a:lnTo>
                    <a:pt x="1120" y="193"/>
                  </a:lnTo>
                  <a:cubicBezTo>
                    <a:pt x="1120" y="193"/>
                    <a:pt x="1119" y="194"/>
                    <a:pt x="1119" y="194"/>
                  </a:cubicBezTo>
                  <a:lnTo>
                    <a:pt x="1066" y="216"/>
                  </a:lnTo>
                  <a:lnTo>
                    <a:pt x="995" y="235"/>
                  </a:lnTo>
                  <a:lnTo>
                    <a:pt x="908" y="250"/>
                  </a:lnTo>
                  <a:lnTo>
                    <a:pt x="810" y="262"/>
                  </a:lnTo>
                  <a:lnTo>
                    <a:pt x="701" y="269"/>
                  </a:lnTo>
                  <a:lnTo>
                    <a:pt x="585" y="272"/>
                  </a:lnTo>
                  <a:lnTo>
                    <a:pt x="468" y="269"/>
                  </a:lnTo>
                  <a:lnTo>
                    <a:pt x="360" y="262"/>
                  </a:lnTo>
                  <a:lnTo>
                    <a:pt x="261" y="250"/>
                  </a:lnTo>
                  <a:lnTo>
                    <a:pt x="176" y="235"/>
                  </a:lnTo>
                  <a:lnTo>
                    <a:pt x="104" y="216"/>
                  </a:lnTo>
                  <a:lnTo>
                    <a:pt x="50" y="194"/>
                  </a:lnTo>
                  <a:cubicBezTo>
                    <a:pt x="50" y="194"/>
                    <a:pt x="49" y="193"/>
                    <a:pt x="49" y="193"/>
                  </a:cubicBezTo>
                  <a:lnTo>
                    <a:pt x="16" y="169"/>
                  </a:lnTo>
                  <a:cubicBezTo>
                    <a:pt x="15" y="168"/>
                    <a:pt x="14" y="168"/>
                    <a:pt x="14" y="167"/>
                  </a:cubicBezTo>
                  <a:lnTo>
                    <a:pt x="5" y="154"/>
                  </a:lnTo>
                  <a:cubicBezTo>
                    <a:pt x="4" y="153"/>
                    <a:pt x="4" y="152"/>
                    <a:pt x="4" y="151"/>
                  </a:cubicBezTo>
                  <a:lnTo>
                    <a:pt x="1" y="138"/>
                  </a:lnTo>
                  <a:close/>
                  <a:moveTo>
                    <a:pt x="19" y="148"/>
                  </a:moveTo>
                  <a:lnTo>
                    <a:pt x="18" y="145"/>
                  </a:lnTo>
                  <a:lnTo>
                    <a:pt x="27" y="158"/>
                  </a:lnTo>
                  <a:lnTo>
                    <a:pt x="25" y="156"/>
                  </a:lnTo>
                  <a:lnTo>
                    <a:pt x="58" y="180"/>
                  </a:lnTo>
                  <a:lnTo>
                    <a:pt x="57" y="179"/>
                  </a:lnTo>
                  <a:lnTo>
                    <a:pt x="109" y="201"/>
                  </a:lnTo>
                  <a:lnTo>
                    <a:pt x="179" y="220"/>
                  </a:lnTo>
                  <a:lnTo>
                    <a:pt x="263" y="235"/>
                  </a:lnTo>
                  <a:lnTo>
                    <a:pt x="361" y="246"/>
                  </a:lnTo>
                  <a:lnTo>
                    <a:pt x="469" y="253"/>
                  </a:lnTo>
                  <a:lnTo>
                    <a:pt x="584" y="256"/>
                  </a:lnTo>
                  <a:lnTo>
                    <a:pt x="700" y="253"/>
                  </a:lnTo>
                  <a:lnTo>
                    <a:pt x="808" y="247"/>
                  </a:lnTo>
                  <a:lnTo>
                    <a:pt x="905" y="235"/>
                  </a:lnTo>
                  <a:lnTo>
                    <a:pt x="990" y="220"/>
                  </a:lnTo>
                  <a:lnTo>
                    <a:pt x="1059" y="201"/>
                  </a:lnTo>
                  <a:lnTo>
                    <a:pt x="1112" y="179"/>
                  </a:lnTo>
                  <a:lnTo>
                    <a:pt x="1111" y="180"/>
                  </a:lnTo>
                  <a:lnTo>
                    <a:pt x="1144" y="156"/>
                  </a:lnTo>
                  <a:lnTo>
                    <a:pt x="1142" y="158"/>
                  </a:lnTo>
                  <a:lnTo>
                    <a:pt x="1151" y="145"/>
                  </a:lnTo>
                  <a:lnTo>
                    <a:pt x="1150" y="148"/>
                  </a:lnTo>
                  <a:lnTo>
                    <a:pt x="1153" y="135"/>
                  </a:lnTo>
                  <a:lnTo>
                    <a:pt x="1153" y="138"/>
                  </a:lnTo>
                  <a:lnTo>
                    <a:pt x="1150" y="125"/>
                  </a:lnTo>
                  <a:lnTo>
                    <a:pt x="1151" y="128"/>
                  </a:lnTo>
                  <a:lnTo>
                    <a:pt x="1142" y="115"/>
                  </a:lnTo>
                  <a:lnTo>
                    <a:pt x="1144" y="117"/>
                  </a:lnTo>
                  <a:lnTo>
                    <a:pt x="1111" y="93"/>
                  </a:lnTo>
                  <a:lnTo>
                    <a:pt x="1113" y="94"/>
                  </a:lnTo>
                  <a:lnTo>
                    <a:pt x="1060" y="73"/>
                  </a:lnTo>
                  <a:lnTo>
                    <a:pt x="991" y="54"/>
                  </a:lnTo>
                  <a:lnTo>
                    <a:pt x="905" y="38"/>
                  </a:lnTo>
                  <a:lnTo>
                    <a:pt x="809" y="26"/>
                  </a:lnTo>
                  <a:lnTo>
                    <a:pt x="700" y="19"/>
                  </a:lnTo>
                  <a:lnTo>
                    <a:pt x="585" y="16"/>
                  </a:lnTo>
                  <a:lnTo>
                    <a:pt x="469" y="19"/>
                  </a:lnTo>
                  <a:lnTo>
                    <a:pt x="361" y="26"/>
                  </a:lnTo>
                  <a:lnTo>
                    <a:pt x="264" y="38"/>
                  </a:lnTo>
                  <a:lnTo>
                    <a:pt x="180" y="54"/>
                  </a:lnTo>
                  <a:lnTo>
                    <a:pt x="109" y="73"/>
                  </a:lnTo>
                  <a:lnTo>
                    <a:pt x="56" y="94"/>
                  </a:lnTo>
                  <a:lnTo>
                    <a:pt x="58" y="93"/>
                  </a:lnTo>
                  <a:lnTo>
                    <a:pt x="25" y="117"/>
                  </a:lnTo>
                  <a:lnTo>
                    <a:pt x="27" y="115"/>
                  </a:lnTo>
                  <a:lnTo>
                    <a:pt x="18" y="128"/>
                  </a:lnTo>
                  <a:lnTo>
                    <a:pt x="19" y="125"/>
                  </a:lnTo>
                  <a:lnTo>
                    <a:pt x="16" y="138"/>
                  </a:lnTo>
                  <a:lnTo>
                    <a:pt x="16" y="135"/>
                  </a:lnTo>
                  <a:lnTo>
                    <a:pt x="19" y="148"/>
                  </a:lnTo>
                  <a:close/>
                </a:path>
              </a:pathLst>
            </a:cu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" name="Rectangle 16"/>
            <p:cNvSpPr>
              <a:spLocks noChangeArrowheads="1"/>
            </p:cNvSpPr>
            <p:nvPr/>
          </p:nvSpPr>
          <p:spPr bwMode="auto">
            <a:xfrm>
              <a:off x="400051" y="2908300"/>
              <a:ext cx="1058863" cy="117475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6" name="Freeform 17"/>
            <p:cNvSpPr>
              <a:spLocks noEditPoints="1"/>
            </p:cNvSpPr>
            <p:nvPr/>
          </p:nvSpPr>
          <p:spPr bwMode="auto">
            <a:xfrm>
              <a:off x="392113" y="2901950"/>
              <a:ext cx="1074738" cy="131763"/>
            </a:xfrm>
            <a:custGeom>
              <a:avLst/>
              <a:gdLst>
                <a:gd name="T0" fmla="*/ 0 w 677"/>
                <a:gd name="T1" fmla="*/ 0 h 83"/>
                <a:gd name="T2" fmla="*/ 677 w 677"/>
                <a:gd name="T3" fmla="*/ 0 h 83"/>
                <a:gd name="T4" fmla="*/ 677 w 677"/>
                <a:gd name="T5" fmla="*/ 83 h 83"/>
                <a:gd name="T6" fmla="*/ 0 w 677"/>
                <a:gd name="T7" fmla="*/ 83 h 83"/>
                <a:gd name="T8" fmla="*/ 0 w 677"/>
                <a:gd name="T9" fmla="*/ 0 h 83"/>
                <a:gd name="T10" fmla="*/ 9 w 677"/>
                <a:gd name="T11" fmla="*/ 78 h 83"/>
                <a:gd name="T12" fmla="*/ 5 w 677"/>
                <a:gd name="T13" fmla="*/ 74 h 83"/>
                <a:gd name="T14" fmla="*/ 672 w 677"/>
                <a:gd name="T15" fmla="*/ 74 h 83"/>
                <a:gd name="T16" fmla="*/ 667 w 677"/>
                <a:gd name="T17" fmla="*/ 78 h 83"/>
                <a:gd name="T18" fmla="*/ 667 w 677"/>
                <a:gd name="T19" fmla="*/ 4 h 83"/>
                <a:gd name="T20" fmla="*/ 672 w 677"/>
                <a:gd name="T21" fmla="*/ 9 h 83"/>
                <a:gd name="T22" fmla="*/ 5 w 677"/>
                <a:gd name="T23" fmla="*/ 9 h 83"/>
                <a:gd name="T24" fmla="*/ 9 w 677"/>
                <a:gd name="T25" fmla="*/ 4 h 83"/>
                <a:gd name="T26" fmla="*/ 9 w 677"/>
                <a:gd name="T27" fmla="*/ 7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7" h="83">
                  <a:moveTo>
                    <a:pt x="0" y="0"/>
                  </a:moveTo>
                  <a:lnTo>
                    <a:pt x="677" y="0"/>
                  </a:lnTo>
                  <a:lnTo>
                    <a:pt x="6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9" y="78"/>
                  </a:moveTo>
                  <a:lnTo>
                    <a:pt x="5" y="74"/>
                  </a:lnTo>
                  <a:lnTo>
                    <a:pt x="672" y="74"/>
                  </a:lnTo>
                  <a:lnTo>
                    <a:pt x="667" y="78"/>
                  </a:lnTo>
                  <a:lnTo>
                    <a:pt x="667" y="4"/>
                  </a:lnTo>
                  <a:lnTo>
                    <a:pt x="672" y="9"/>
                  </a:lnTo>
                  <a:lnTo>
                    <a:pt x="5" y="9"/>
                  </a:lnTo>
                  <a:lnTo>
                    <a:pt x="9" y="4"/>
                  </a:lnTo>
                  <a:lnTo>
                    <a:pt x="9" y="78"/>
                  </a:lnTo>
                  <a:close/>
                </a:path>
              </a:pathLst>
            </a:custGeom>
            <a:solidFill>
              <a:srgbClr val="FF6699"/>
            </a:solidFill>
            <a:ln w="1" cap="flat">
              <a:solidFill>
                <a:srgbClr val="FF669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7" name="Freeform 18"/>
            <p:cNvSpPr>
              <a:spLocks/>
            </p:cNvSpPr>
            <p:nvPr/>
          </p:nvSpPr>
          <p:spPr bwMode="auto">
            <a:xfrm>
              <a:off x="400051" y="2790825"/>
              <a:ext cx="1058863" cy="234950"/>
            </a:xfrm>
            <a:custGeom>
              <a:avLst/>
              <a:gdLst>
                <a:gd name="T0" fmla="*/ 0 w 1152"/>
                <a:gd name="T1" fmla="*/ 128 h 256"/>
                <a:gd name="T2" fmla="*/ 576 w 1152"/>
                <a:gd name="T3" fmla="*/ 0 h 256"/>
                <a:gd name="T4" fmla="*/ 576 w 1152"/>
                <a:gd name="T5" fmla="*/ 0 h 256"/>
                <a:gd name="T6" fmla="*/ 1152 w 1152"/>
                <a:gd name="T7" fmla="*/ 128 h 256"/>
                <a:gd name="T8" fmla="*/ 1152 w 1152"/>
                <a:gd name="T9" fmla="*/ 128 h 256"/>
                <a:gd name="T10" fmla="*/ 1152 w 1152"/>
                <a:gd name="T11" fmla="*/ 128 h 256"/>
                <a:gd name="T12" fmla="*/ 576 w 1152"/>
                <a:gd name="T13" fmla="*/ 256 h 256"/>
                <a:gd name="T14" fmla="*/ 576 w 1152"/>
                <a:gd name="T15" fmla="*/ 256 h 256"/>
                <a:gd name="T16" fmla="*/ 576 w 1152"/>
                <a:gd name="T17" fmla="*/ 256 h 256"/>
                <a:gd name="T18" fmla="*/ 0 w 1152"/>
                <a:gd name="T19" fmla="*/ 128 h 256"/>
                <a:gd name="T20" fmla="*/ 0 w 1152"/>
                <a:gd name="T21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2" h="256">
                  <a:moveTo>
                    <a:pt x="0" y="128"/>
                  </a:moveTo>
                  <a:cubicBezTo>
                    <a:pt x="0" y="58"/>
                    <a:pt x="258" y="0"/>
                    <a:pt x="576" y="0"/>
                  </a:cubicBezTo>
                  <a:lnTo>
                    <a:pt x="576" y="0"/>
                  </a:lnTo>
                  <a:cubicBezTo>
                    <a:pt x="895" y="0"/>
                    <a:pt x="1152" y="58"/>
                    <a:pt x="1152" y="128"/>
                  </a:cubicBezTo>
                  <a:cubicBezTo>
                    <a:pt x="1152" y="128"/>
                    <a:pt x="1152" y="128"/>
                    <a:pt x="1152" y="128"/>
                  </a:cubicBezTo>
                  <a:lnTo>
                    <a:pt x="1152" y="128"/>
                  </a:lnTo>
                  <a:cubicBezTo>
                    <a:pt x="1152" y="199"/>
                    <a:pt x="895" y="256"/>
                    <a:pt x="576" y="256"/>
                  </a:cubicBezTo>
                  <a:cubicBezTo>
                    <a:pt x="576" y="256"/>
                    <a:pt x="576" y="256"/>
                    <a:pt x="576" y="256"/>
                  </a:cubicBezTo>
                  <a:lnTo>
                    <a:pt x="576" y="256"/>
                  </a:lnTo>
                  <a:cubicBezTo>
                    <a:pt x="258" y="256"/>
                    <a:pt x="0" y="199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lose/>
                </a:path>
              </a:pathLst>
            </a:custGeom>
            <a:solidFill>
              <a:srgbClr val="FF669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" name="Freeform 19"/>
            <p:cNvSpPr>
              <a:spLocks noEditPoints="1"/>
            </p:cNvSpPr>
            <p:nvPr/>
          </p:nvSpPr>
          <p:spPr bwMode="auto">
            <a:xfrm>
              <a:off x="392113" y="2784475"/>
              <a:ext cx="1074738" cy="249238"/>
            </a:xfrm>
            <a:custGeom>
              <a:avLst/>
              <a:gdLst>
                <a:gd name="T0" fmla="*/ 1 w 1169"/>
                <a:gd name="T1" fmla="*/ 135 h 272"/>
                <a:gd name="T2" fmla="*/ 5 w 1169"/>
                <a:gd name="T3" fmla="*/ 119 h 272"/>
                <a:gd name="T4" fmla="*/ 16 w 1169"/>
                <a:gd name="T5" fmla="*/ 104 h 272"/>
                <a:gd name="T6" fmla="*/ 51 w 1169"/>
                <a:gd name="T7" fmla="*/ 79 h 272"/>
                <a:gd name="T8" fmla="*/ 175 w 1169"/>
                <a:gd name="T9" fmla="*/ 39 h 272"/>
                <a:gd name="T10" fmla="*/ 359 w 1169"/>
                <a:gd name="T11" fmla="*/ 11 h 272"/>
                <a:gd name="T12" fmla="*/ 584 w 1169"/>
                <a:gd name="T13" fmla="*/ 0 h 272"/>
                <a:gd name="T14" fmla="*/ 810 w 1169"/>
                <a:gd name="T15" fmla="*/ 10 h 272"/>
                <a:gd name="T16" fmla="*/ 994 w 1169"/>
                <a:gd name="T17" fmla="*/ 39 h 272"/>
                <a:gd name="T18" fmla="*/ 1118 w 1169"/>
                <a:gd name="T19" fmla="*/ 79 h 272"/>
                <a:gd name="T20" fmla="*/ 1153 w 1169"/>
                <a:gd name="T21" fmla="*/ 104 h 272"/>
                <a:gd name="T22" fmla="*/ 1164 w 1169"/>
                <a:gd name="T23" fmla="*/ 119 h 272"/>
                <a:gd name="T24" fmla="*/ 1168 w 1169"/>
                <a:gd name="T25" fmla="*/ 135 h 272"/>
                <a:gd name="T26" fmla="*/ 1165 w 1169"/>
                <a:gd name="T27" fmla="*/ 151 h 272"/>
                <a:gd name="T28" fmla="*/ 1155 w 1169"/>
                <a:gd name="T29" fmla="*/ 167 h 272"/>
                <a:gd name="T30" fmla="*/ 1120 w 1169"/>
                <a:gd name="T31" fmla="*/ 193 h 272"/>
                <a:gd name="T32" fmla="*/ 1066 w 1169"/>
                <a:gd name="T33" fmla="*/ 216 h 272"/>
                <a:gd name="T34" fmla="*/ 908 w 1169"/>
                <a:gd name="T35" fmla="*/ 250 h 272"/>
                <a:gd name="T36" fmla="*/ 701 w 1169"/>
                <a:gd name="T37" fmla="*/ 269 h 272"/>
                <a:gd name="T38" fmla="*/ 468 w 1169"/>
                <a:gd name="T39" fmla="*/ 269 h 272"/>
                <a:gd name="T40" fmla="*/ 261 w 1169"/>
                <a:gd name="T41" fmla="*/ 250 h 272"/>
                <a:gd name="T42" fmla="*/ 104 w 1169"/>
                <a:gd name="T43" fmla="*/ 216 h 272"/>
                <a:gd name="T44" fmla="*/ 49 w 1169"/>
                <a:gd name="T45" fmla="*/ 193 h 272"/>
                <a:gd name="T46" fmla="*/ 14 w 1169"/>
                <a:gd name="T47" fmla="*/ 167 h 272"/>
                <a:gd name="T48" fmla="*/ 4 w 1169"/>
                <a:gd name="T49" fmla="*/ 151 h 272"/>
                <a:gd name="T50" fmla="*/ 19 w 1169"/>
                <a:gd name="T51" fmla="*/ 148 h 272"/>
                <a:gd name="T52" fmla="*/ 27 w 1169"/>
                <a:gd name="T53" fmla="*/ 158 h 272"/>
                <a:gd name="T54" fmla="*/ 58 w 1169"/>
                <a:gd name="T55" fmla="*/ 180 h 272"/>
                <a:gd name="T56" fmla="*/ 109 w 1169"/>
                <a:gd name="T57" fmla="*/ 201 h 272"/>
                <a:gd name="T58" fmla="*/ 263 w 1169"/>
                <a:gd name="T59" fmla="*/ 235 h 272"/>
                <a:gd name="T60" fmla="*/ 469 w 1169"/>
                <a:gd name="T61" fmla="*/ 253 h 272"/>
                <a:gd name="T62" fmla="*/ 700 w 1169"/>
                <a:gd name="T63" fmla="*/ 253 h 272"/>
                <a:gd name="T64" fmla="*/ 905 w 1169"/>
                <a:gd name="T65" fmla="*/ 235 h 272"/>
                <a:gd name="T66" fmla="*/ 1059 w 1169"/>
                <a:gd name="T67" fmla="*/ 201 h 272"/>
                <a:gd name="T68" fmla="*/ 1111 w 1169"/>
                <a:gd name="T69" fmla="*/ 180 h 272"/>
                <a:gd name="T70" fmla="*/ 1142 w 1169"/>
                <a:gd name="T71" fmla="*/ 158 h 272"/>
                <a:gd name="T72" fmla="*/ 1150 w 1169"/>
                <a:gd name="T73" fmla="*/ 148 h 272"/>
                <a:gd name="T74" fmla="*/ 1153 w 1169"/>
                <a:gd name="T75" fmla="*/ 138 h 272"/>
                <a:gd name="T76" fmla="*/ 1151 w 1169"/>
                <a:gd name="T77" fmla="*/ 128 h 272"/>
                <a:gd name="T78" fmla="*/ 1144 w 1169"/>
                <a:gd name="T79" fmla="*/ 117 h 272"/>
                <a:gd name="T80" fmla="*/ 1113 w 1169"/>
                <a:gd name="T81" fmla="*/ 94 h 272"/>
                <a:gd name="T82" fmla="*/ 991 w 1169"/>
                <a:gd name="T83" fmla="*/ 54 h 272"/>
                <a:gd name="T84" fmla="*/ 809 w 1169"/>
                <a:gd name="T85" fmla="*/ 26 h 272"/>
                <a:gd name="T86" fmla="*/ 585 w 1169"/>
                <a:gd name="T87" fmla="*/ 16 h 272"/>
                <a:gd name="T88" fmla="*/ 361 w 1169"/>
                <a:gd name="T89" fmla="*/ 26 h 272"/>
                <a:gd name="T90" fmla="*/ 180 w 1169"/>
                <a:gd name="T91" fmla="*/ 54 h 272"/>
                <a:gd name="T92" fmla="*/ 56 w 1169"/>
                <a:gd name="T93" fmla="*/ 94 h 272"/>
                <a:gd name="T94" fmla="*/ 25 w 1169"/>
                <a:gd name="T95" fmla="*/ 117 h 272"/>
                <a:gd name="T96" fmla="*/ 18 w 1169"/>
                <a:gd name="T97" fmla="*/ 128 h 272"/>
                <a:gd name="T98" fmla="*/ 16 w 1169"/>
                <a:gd name="T99" fmla="*/ 138 h 272"/>
                <a:gd name="T100" fmla="*/ 19 w 1169"/>
                <a:gd name="T101" fmla="*/ 14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9" h="272">
                  <a:moveTo>
                    <a:pt x="1" y="138"/>
                  </a:moveTo>
                  <a:cubicBezTo>
                    <a:pt x="0" y="137"/>
                    <a:pt x="0" y="136"/>
                    <a:pt x="1" y="135"/>
                  </a:cubicBezTo>
                  <a:lnTo>
                    <a:pt x="4" y="122"/>
                  </a:lnTo>
                  <a:cubicBezTo>
                    <a:pt x="4" y="121"/>
                    <a:pt x="4" y="120"/>
                    <a:pt x="5" y="119"/>
                  </a:cubicBezTo>
                  <a:lnTo>
                    <a:pt x="14" y="106"/>
                  </a:lnTo>
                  <a:cubicBezTo>
                    <a:pt x="14" y="105"/>
                    <a:pt x="15" y="105"/>
                    <a:pt x="16" y="104"/>
                  </a:cubicBezTo>
                  <a:lnTo>
                    <a:pt x="49" y="80"/>
                  </a:lnTo>
                  <a:cubicBezTo>
                    <a:pt x="49" y="80"/>
                    <a:pt x="50" y="79"/>
                    <a:pt x="51" y="79"/>
                  </a:cubicBezTo>
                  <a:lnTo>
                    <a:pt x="104" y="58"/>
                  </a:lnTo>
                  <a:lnTo>
                    <a:pt x="175" y="39"/>
                  </a:lnTo>
                  <a:lnTo>
                    <a:pt x="261" y="23"/>
                  </a:lnTo>
                  <a:lnTo>
                    <a:pt x="359" y="11"/>
                  </a:lnTo>
                  <a:lnTo>
                    <a:pt x="468" y="3"/>
                  </a:lnTo>
                  <a:lnTo>
                    <a:pt x="584" y="0"/>
                  </a:lnTo>
                  <a:lnTo>
                    <a:pt x="701" y="3"/>
                  </a:lnTo>
                  <a:lnTo>
                    <a:pt x="810" y="10"/>
                  </a:lnTo>
                  <a:lnTo>
                    <a:pt x="907" y="23"/>
                  </a:lnTo>
                  <a:lnTo>
                    <a:pt x="994" y="39"/>
                  </a:lnTo>
                  <a:lnTo>
                    <a:pt x="1065" y="58"/>
                  </a:lnTo>
                  <a:lnTo>
                    <a:pt x="1118" y="79"/>
                  </a:lnTo>
                  <a:cubicBezTo>
                    <a:pt x="1119" y="79"/>
                    <a:pt x="1120" y="80"/>
                    <a:pt x="1120" y="80"/>
                  </a:cubicBezTo>
                  <a:lnTo>
                    <a:pt x="1153" y="104"/>
                  </a:lnTo>
                  <a:cubicBezTo>
                    <a:pt x="1154" y="105"/>
                    <a:pt x="1155" y="105"/>
                    <a:pt x="1155" y="106"/>
                  </a:cubicBezTo>
                  <a:lnTo>
                    <a:pt x="1164" y="119"/>
                  </a:lnTo>
                  <a:cubicBezTo>
                    <a:pt x="1165" y="120"/>
                    <a:pt x="1165" y="121"/>
                    <a:pt x="1165" y="122"/>
                  </a:cubicBezTo>
                  <a:lnTo>
                    <a:pt x="1168" y="135"/>
                  </a:lnTo>
                  <a:cubicBezTo>
                    <a:pt x="1169" y="136"/>
                    <a:pt x="1169" y="137"/>
                    <a:pt x="1168" y="138"/>
                  </a:cubicBezTo>
                  <a:lnTo>
                    <a:pt x="1165" y="151"/>
                  </a:lnTo>
                  <a:cubicBezTo>
                    <a:pt x="1165" y="152"/>
                    <a:pt x="1165" y="153"/>
                    <a:pt x="1164" y="154"/>
                  </a:cubicBezTo>
                  <a:lnTo>
                    <a:pt x="1155" y="167"/>
                  </a:lnTo>
                  <a:cubicBezTo>
                    <a:pt x="1155" y="168"/>
                    <a:pt x="1154" y="168"/>
                    <a:pt x="1153" y="169"/>
                  </a:cubicBezTo>
                  <a:lnTo>
                    <a:pt x="1120" y="193"/>
                  </a:lnTo>
                  <a:cubicBezTo>
                    <a:pt x="1120" y="193"/>
                    <a:pt x="1119" y="194"/>
                    <a:pt x="1119" y="194"/>
                  </a:cubicBezTo>
                  <a:lnTo>
                    <a:pt x="1066" y="216"/>
                  </a:lnTo>
                  <a:lnTo>
                    <a:pt x="995" y="235"/>
                  </a:lnTo>
                  <a:lnTo>
                    <a:pt x="908" y="250"/>
                  </a:lnTo>
                  <a:lnTo>
                    <a:pt x="810" y="262"/>
                  </a:lnTo>
                  <a:lnTo>
                    <a:pt x="701" y="269"/>
                  </a:lnTo>
                  <a:lnTo>
                    <a:pt x="585" y="272"/>
                  </a:lnTo>
                  <a:lnTo>
                    <a:pt x="468" y="269"/>
                  </a:lnTo>
                  <a:lnTo>
                    <a:pt x="360" y="262"/>
                  </a:lnTo>
                  <a:lnTo>
                    <a:pt x="261" y="250"/>
                  </a:lnTo>
                  <a:lnTo>
                    <a:pt x="176" y="235"/>
                  </a:lnTo>
                  <a:lnTo>
                    <a:pt x="104" y="216"/>
                  </a:lnTo>
                  <a:lnTo>
                    <a:pt x="50" y="194"/>
                  </a:lnTo>
                  <a:cubicBezTo>
                    <a:pt x="50" y="194"/>
                    <a:pt x="49" y="193"/>
                    <a:pt x="49" y="193"/>
                  </a:cubicBezTo>
                  <a:lnTo>
                    <a:pt x="16" y="169"/>
                  </a:lnTo>
                  <a:cubicBezTo>
                    <a:pt x="15" y="168"/>
                    <a:pt x="14" y="168"/>
                    <a:pt x="14" y="167"/>
                  </a:cubicBezTo>
                  <a:lnTo>
                    <a:pt x="5" y="154"/>
                  </a:lnTo>
                  <a:cubicBezTo>
                    <a:pt x="4" y="153"/>
                    <a:pt x="4" y="152"/>
                    <a:pt x="4" y="151"/>
                  </a:cubicBezTo>
                  <a:lnTo>
                    <a:pt x="1" y="138"/>
                  </a:lnTo>
                  <a:close/>
                  <a:moveTo>
                    <a:pt x="19" y="148"/>
                  </a:moveTo>
                  <a:lnTo>
                    <a:pt x="18" y="145"/>
                  </a:lnTo>
                  <a:lnTo>
                    <a:pt x="27" y="158"/>
                  </a:lnTo>
                  <a:lnTo>
                    <a:pt x="25" y="156"/>
                  </a:lnTo>
                  <a:lnTo>
                    <a:pt x="58" y="180"/>
                  </a:lnTo>
                  <a:lnTo>
                    <a:pt x="57" y="179"/>
                  </a:lnTo>
                  <a:lnTo>
                    <a:pt x="109" y="201"/>
                  </a:lnTo>
                  <a:lnTo>
                    <a:pt x="179" y="220"/>
                  </a:lnTo>
                  <a:lnTo>
                    <a:pt x="263" y="235"/>
                  </a:lnTo>
                  <a:lnTo>
                    <a:pt x="361" y="246"/>
                  </a:lnTo>
                  <a:lnTo>
                    <a:pt x="469" y="253"/>
                  </a:lnTo>
                  <a:lnTo>
                    <a:pt x="584" y="256"/>
                  </a:lnTo>
                  <a:lnTo>
                    <a:pt x="700" y="253"/>
                  </a:lnTo>
                  <a:lnTo>
                    <a:pt x="808" y="247"/>
                  </a:lnTo>
                  <a:lnTo>
                    <a:pt x="905" y="235"/>
                  </a:lnTo>
                  <a:lnTo>
                    <a:pt x="990" y="220"/>
                  </a:lnTo>
                  <a:lnTo>
                    <a:pt x="1059" y="201"/>
                  </a:lnTo>
                  <a:lnTo>
                    <a:pt x="1112" y="179"/>
                  </a:lnTo>
                  <a:lnTo>
                    <a:pt x="1111" y="180"/>
                  </a:lnTo>
                  <a:lnTo>
                    <a:pt x="1144" y="156"/>
                  </a:lnTo>
                  <a:lnTo>
                    <a:pt x="1142" y="158"/>
                  </a:lnTo>
                  <a:lnTo>
                    <a:pt x="1151" y="145"/>
                  </a:lnTo>
                  <a:lnTo>
                    <a:pt x="1150" y="148"/>
                  </a:lnTo>
                  <a:lnTo>
                    <a:pt x="1153" y="135"/>
                  </a:lnTo>
                  <a:lnTo>
                    <a:pt x="1153" y="138"/>
                  </a:lnTo>
                  <a:lnTo>
                    <a:pt x="1150" y="125"/>
                  </a:lnTo>
                  <a:lnTo>
                    <a:pt x="1151" y="128"/>
                  </a:lnTo>
                  <a:lnTo>
                    <a:pt x="1142" y="115"/>
                  </a:lnTo>
                  <a:lnTo>
                    <a:pt x="1144" y="117"/>
                  </a:lnTo>
                  <a:lnTo>
                    <a:pt x="1111" y="93"/>
                  </a:lnTo>
                  <a:lnTo>
                    <a:pt x="1113" y="94"/>
                  </a:lnTo>
                  <a:lnTo>
                    <a:pt x="1060" y="73"/>
                  </a:lnTo>
                  <a:lnTo>
                    <a:pt x="991" y="54"/>
                  </a:lnTo>
                  <a:lnTo>
                    <a:pt x="905" y="38"/>
                  </a:lnTo>
                  <a:lnTo>
                    <a:pt x="809" y="26"/>
                  </a:lnTo>
                  <a:lnTo>
                    <a:pt x="700" y="19"/>
                  </a:lnTo>
                  <a:lnTo>
                    <a:pt x="585" y="16"/>
                  </a:lnTo>
                  <a:lnTo>
                    <a:pt x="469" y="19"/>
                  </a:lnTo>
                  <a:lnTo>
                    <a:pt x="361" y="26"/>
                  </a:lnTo>
                  <a:lnTo>
                    <a:pt x="264" y="38"/>
                  </a:lnTo>
                  <a:lnTo>
                    <a:pt x="180" y="54"/>
                  </a:lnTo>
                  <a:lnTo>
                    <a:pt x="109" y="73"/>
                  </a:lnTo>
                  <a:lnTo>
                    <a:pt x="56" y="94"/>
                  </a:lnTo>
                  <a:lnTo>
                    <a:pt x="58" y="93"/>
                  </a:lnTo>
                  <a:lnTo>
                    <a:pt x="25" y="117"/>
                  </a:lnTo>
                  <a:lnTo>
                    <a:pt x="27" y="115"/>
                  </a:lnTo>
                  <a:lnTo>
                    <a:pt x="18" y="128"/>
                  </a:lnTo>
                  <a:lnTo>
                    <a:pt x="19" y="125"/>
                  </a:lnTo>
                  <a:lnTo>
                    <a:pt x="16" y="138"/>
                  </a:lnTo>
                  <a:lnTo>
                    <a:pt x="16" y="135"/>
                  </a:lnTo>
                  <a:lnTo>
                    <a:pt x="19" y="148"/>
                  </a:lnTo>
                  <a:close/>
                </a:path>
              </a:pathLst>
            </a:cu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9" name="Rectangle 20"/>
            <p:cNvSpPr>
              <a:spLocks noChangeArrowheads="1"/>
            </p:cNvSpPr>
            <p:nvPr/>
          </p:nvSpPr>
          <p:spPr bwMode="auto">
            <a:xfrm>
              <a:off x="392113" y="2908300"/>
              <a:ext cx="14288" cy="117475"/>
            </a:xfrm>
            <a:prstGeom prst="rect">
              <a:avLst/>
            </a:pr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0" name="Rectangle 21"/>
            <p:cNvSpPr>
              <a:spLocks noChangeArrowheads="1"/>
            </p:cNvSpPr>
            <p:nvPr/>
          </p:nvSpPr>
          <p:spPr bwMode="auto">
            <a:xfrm>
              <a:off x="1450976" y="2908300"/>
              <a:ext cx="15875" cy="117475"/>
            </a:xfrm>
            <a:prstGeom prst="rect">
              <a:avLst/>
            </a:pr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953000" y="1904044"/>
            <a:ext cx="709327" cy="242031"/>
            <a:chOff x="392113" y="2063750"/>
            <a:chExt cx="1074738" cy="366713"/>
          </a:xfrm>
        </p:grpSpPr>
        <p:sp>
          <p:nvSpPr>
            <p:cNvPr id="112" name="Freeform 27"/>
            <p:cNvSpPr>
              <a:spLocks/>
            </p:cNvSpPr>
            <p:nvPr/>
          </p:nvSpPr>
          <p:spPr bwMode="auto">
            <a:xfrm>
              <a:off x="400051" y="2189163"/>
              <a:ext cx="1058863" cy="234950"/>
            </a:xfrm>
            <a:custGeom>
              <a:avLst/>
              <a:gdLst>
                <a:gd name="T0" fmla="*/ 0 w 1152"/>
                <a:gd name="T1" fmla="*/ 128 h 256"/>
                <a:gd name="T2" fmla="*/ 576 w 1152"/>
                <a:gd name="T3" fmla="*/ 0 h 256"/>
                <a:gd name="T4" fmla="*/ 576 w 1152"/>
                <a:gd name="T5" fmla="*/ 0 h 256"/>
                <a:gd name="T6" fmla="*/ 1152 w 1152"/>
                <a:gd name="T7" fmla="*/ 128 h 256"/>
                <a:gd name="T8" fmla="*/ 1152 w 1152"/>
                <a:gd name="T9" fmla="*/ 128 h 256"/>
                <a:gd name="T10" fmla="*/ 1152 w 1152"/>
                <a:gd name="T11" fmla="*/ 128 h 256"/>
                <a:gd name="T12" fmla="*/ 576 w 1152"/>
                <a:gd name="T13" fmla="*/ 256 h 256"/>
                <a:gd name="T14" fmla="*/ 576 w 1152"/>
                <a:gd name="T15" fmla="*/ 256 h 256"/>
                <a:gd name="T16" fmla="*/ 576 w 1152"/>
                <a:gd name="T17" fmla="*/ 256 h 256"/>
                <a:gd name="T18" fmla="*/ 0 w 1152"/>
                <a:gd name="T19" fmla="*/ 128 h 256"/>
                <a:gd name="T20" fmla="*/ 0 w 1152"/>
                <a:gd name="T21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2" h="256">
                  <a:moveTo>
                    <a:pt x="0" y="128"/>
                  </a:moveTo>
                  <a:cubicBezTo>
                    <a:pt x="0" y="58"/>
                    <a:pt x="258" y="0"/>
                    <a:pt x="576" y="0"/>
                  </a:cubicBezTo>
                  <a:lnTo>
                    <a:pt x="576" y="0"/>
                  </a:lnTo>
                  <a:cubicBezTo>
                    <a:pt x="895" y="0"/>
                    <a:pt x="1152" y="58"/>
                    <a:pt x="1152" y="128"/>
                  </a:cubicBezTo>
                  <a:cubicBezTo>
                    <a:pt x="1152" y="128"/>
                    <a:pt x="1152" y="128"/>
                    <a:pt x="1152" y="128"/>
                  </a:cubicBezTo>
                  <a:lnTo>
                    <a:pt x="1152" y="128"/>
                  </a:lnTo>
                  <a:cubicBezTo>
                    <a:pt x="1152" y="199"/>
                    <a:pt x="895" y="256"/>
                    <a:pt x="576" y="256"/>
                  </a:cubicBezTo>
                  <a:cubicBezTo>
                    <a:pt x="576" y="256"/>
                    <a:pt x="576" y="256"/>
                    <a:pt x="576" y="256"/>
                  </a:cubicBezTo>
                  <a:lnTo>
                    <a:pt x="576" y="256"/>
                  </a:lnTo>
                  <a:cubicBezTo>
                    <a:pt x="258" y="256"/>
                    <a:pt x="0" y="199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lose/>
                </a:path>
              </a:pathLst>
            </a:custGeom>
            <a:solidFill>
              <a:srgbClr val="77933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3" name="Freeform 28"/>
            <p:cNvSpPr>
              <a:spLocks noEditPoints="1"/>
            </p:cNvSpPr>
            <p:nvPr/>
          </p:nvSpPr>
          <p:spPr bwMode="auto">
            <a:xfrm>
              <a:off x="392113" y="2181225"/>
              <a:ext cx="1074738" cy="249238"/>
            </a:xfrm>
            <a:custGeom>
              <a:avLst/>
              <a:gdLst>
                <a:gd name="T0" fmla="*/ 1 w 1169"/>
                <a:gd name="T1" fmla="*/ 135 h 272"/>
                <a:gd name="T2" fmla="*/ 5 w 1169"/>
                <a:gd name="T3" fmla="*/ 119 h 272"/>
                <a:gd name="T4" fmla="*/ 16 w 1169"/>
                <a:gd name="T5" fmla="*/ 104 h 272"/>
                <a:gd name="T6" fmla="*/ 51 w 1169"/>
                <a:gd name="T7" fmla="*/ 79 h 272"/>
                <a:gd name="T8" fmla="*/ 175 w 1169"/>
                <a:gd name="T9" fmla="*/ 39 h 272"/>
                <a:gd name="T10" fmla="*/ 359 w 1169"/>
                <a:gd name="T11" fmla="*/ 11 h 272"/>
                <a:gd name="T12" fmla="*/ 584 w 1169"/>
                <a:gd name="T13" fmla="*/ 0 h 272"/>
                <a:gd name="T14" fmla="*/ 810 w 1169"/>
                <a:gd name="T15" fmla="*/ 10 h 272"/>
                <a:gd name="T16" fmla="*/ 994 w 1169"/>
                <a:gd name="T17" fmla="*/ 39 h 272"/>
                <a:gd name="T18" fmla="*/ 1118 w 1169"/>
                <a:gd name="T19" fmla="*/ 79 h 272"/>
                <a:gd name="T20" fmla="*/ 1153 w 1169"/>
                <a:gd name="T21" fmla="*/ 104 h 272"/>
                <a:gd name="T22" fmla="*/ 1164 w 1169"/>
                <a:gd name="T23" fmla="*/ 119 h 272"/>
                <a:gd name="T24" fmla="*/ 1168 w 1169"/>
                <a:gd name="T25" fmla="*/ 135 h 272"/>
                <a:gd name="T26" fmla="*/ 1165 w 1169"/>
                <a:gd name="T27" fmla="*/ 151 h 272"/>
                <a:gd name="T28" fmla="*/ 1155 w 1169"/>
                <a:gd name="T29" fmla="*/ 167 h 272"/>
                <a:gd name="T30" fmla="*/ 1120 w 1169"/>
                <a:gd name="T31" fmla="*/ 193 h 272"/>
                <a:gd name="T32" fmla="*/ 1066 w 1169"/>
                <a:gd name="T33" fmla="*/ 216 h 272"/>
                <a:gd name="T34" fmla="*/ 908 w 1169"/>
                <a:gd name="T35" fmla="*/ 250 h 272"/>
                <a:gd name="T36" fmla="*/ 701 w 1169"/>
                <a:gd name="T37" fmla="*/ 269 h 272"/>
                <a:gd name="T38" fmla="*/ 468 w 1169"/>
                <a:gd name="T39" fmla="*/ 269 h 272"/>
                <a:gd name="T40" fmla="*/ 261 w 1169"/>
                <a:gd name="T41" fmla="*/ 250 h 272"/>
                <a:gd name="T42" fmla="*/ 104 w 1169"/>
                <a:gd name="T43" fmla="*/ 216 h 272"/>
                <a:gd name="T44" fmla="*/ 49 w 1169"/>
                <a:gd name="T45" fmla="*/ 193 h 272"/>
                <a:gd name="T46" fmla="*/ 14 w 1169"/>
                <a:gd name="T47" fmla="*/ 167 h 272"/>
                <a:gd name="T48" fmla="*/ 4 w 1169"/>
                <a:gd name="T49" fmla="*/ 151 h 272"/>
                <a:gd name="T50" fmla="*/ 19 w 1169"/>
                <a:gd name="T51" fmla="*/ 148 h 272"/>
                <a:gd name="T52" fmla="*/ 27 w 1169"/>
                <a:gd name="T53" fmla="*/ 158 h 272"/>
                <a:gd name="T54" fmla="*/ 58 w 1169"/>
                <a:gd name="T55" fmla="*/ 180 h 272"/>
                <a:gd name="T56" fmla="*/ 109 w 1169"/>
                <a:gd name="T57" fmla="*/ 201 h 272"/>
                <a:gd name="T58" fmla="*/ 263 w 1169"/>
                <a:gd name="T59" fmla="*/ 235 h 272"/>
                <a:gd name="T60" fmla="*/ 469 w 1169"/>
                <a:gd name="T61" fmla="*/ 253 h 272"/>
                <a:gd name="T62" fmla="*/ 700 w 1169"/>
                <a:gd name="T63" fmla="*/ 253 h 272"/>
                <a:gd name="T64" fmla="*/ 905 w 1169"/>
                <a:gd name="T65" fmla="*/ 235 h 272"/>
                <a:gd name="T66" fmla="*/ 1059 w 1169"/>
                <a:gd name="T67" fmla="*/ 201 h 272"/>
                <a:gd name="T68" fmla="*/ 1111 w 1169"/>
                <a:gd name="T69" fmla="*/ 180 h 272"/>
                <a:gd name="T70" fmla="*/ 1142 w 1169"/>
                <a:gd name="T71" fmla="*/ 158 h 272"/>
                <a:gd name="T72" fmla="*/ 1150 w 1169"/>
                <a:gd name="T73" fmla="*/ 148 h 272"/>
                <a:gd name="T74" fmla="*/ 1153 w 1169"/>
                <a:gd name="T75" fmla="*/ 138 h 272"/>
                <a:gd name="T76" fmla="*/ 1151 w 1169"/>
                <a:gd name="T77" fmla="*/ 128 h 272"/>
                <a:gd name="T78" fmla="*/ 1144 w 1169"/>
                <a:gd name="T79" fmla="*/ 117 h 272"/>
                <a:gd name="T80" fmla="*/ 1113 w 1169"/>
                <a:gd name="T81" fmla="*/ 94 h 272"/>
                <a:gd name="T82" fmla="*/ 991 w 1169"/>
                <a:gd name="T83" fmla="*/ 54 h 272"/>
                <a:gd name="T84" fmla="*/ 809 w 1169"/>
                <a:gd name="T85" fmla="*/ 26 h 272"/>
                <a:gd name="T86" fmla="*/ 585 w 1169"/>
                <a:gd name="T87" fmla="*/ 16 h 272"/>
                <a:gd name="T88" fmla="*/ 361 w 1169"/>
                <a:gd name="T89" fmla="*/ 26 h 272"/>
                <a:gd name="T90" fmla="*/ 180 w 1169"/>
                <a:gd name="T91" fmla="*/ 54 h 272"/>
                <a:gd name="T92" fmla="*/ 56 w 1169"/>
                <a:gd name="T93" fmla="*/ 94 h 272"/>
                <a:gd name="T94" fmla="*/ 25 w 1169"/>
                <a:gd name="T95" fmla="*/ 117 h 272"/>
                <a:gd name="T96" fmla="*/ 18 w 1169"/>
                <a:gd name="T97" fmla="*/ 128 h 272"/>
                <a:gd name="T98" fmla="*/ 16 w 1169"/>
                <a:gd name="T99" fmla="*/ 138 h 272"/>
                <a:gd name="T100" fmla="*/ 19 w 1169"/>
                <a:gd name="T101" fmla="*/ 14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9" h="272">
                  <a:moveTo>
                    <a:pt x="1" y="138"/>
                  </a:moveTo>
                  <a:cubicBezTo>
                    <a:pt x="0" y="137"/>
                    <a:pt x="0" y="136"/>
                    <a:pt x="1" y="135"/>
                  </a:cubicBezTo>
                  <a:lnTo>
                    <a:pt x="4" y="122"/>
                  </a:lnTo>
                  <a:cubicBezTo>
                    <a:pt x="4" y="121"/>
                    <a:pt x="4" y="120"/>
                    <a:pt x="5" y="119"/>
                  </a:cubicBezTo>
                  <a:lnTo>
                    <a:pt x="14" y="106"/>
                  </a:lnTo>
                  <a:cubicBezTo>
                    <a:pt x="14" y="105"/>
                    <a:pt x="15" y="105"/>
                    <a:pt x="16" y="104"/>
                  </a:cubicBezTo>
                  <a:lnTo>
                    <a:pt x="49" y="80"/>
                  </a:lnTo>
                  <a:cubicBezTo>
                    <a:pt x="49" y="80"/>
                    <a:pt x="50" y="79"/>
                    <a:pt x="51" y="79"/>
                  </a:cubicBezTo>
                  <a:lnTo>
                    <a:pt x="104" y="58"/>
                  </a:lnTo>
                  <a:lnTo>
                    <a:pt x="175" y="39"/>
                  </a:lnTo>
                  <a:lnTo>
                    <a:pt x="261" y="23"/>
                  </a:lnTo>
                  <a:lnTo>
                    <a:pt x="359" y="11"/>
                  </a:lnTo>
                  <a:lnTo>
                    <a:pt x="468" y="3"/>
                  </a:lnTo>
                  <a:lnTo>
                    <a:pt x="584" y="0"/>
                  </a:lnTo>
                  <a:lnTo>
                    <a:pt x="701" y="3"/>
                  </a:lnTo>
                  <a:lnTo>
                    <a:pt x="810" y="10"/>
                  </a:lnTo>
                  <a:lnTo>
                    <a:pt x="907" y="23"/>
                  </a:lnTo>
                  <a:lnTo>
                    <a:pt x="994" y="39"/>
                  </a:lnTo>
                  <a:lnTo>
                    <a:pt x="1065" y="58"/>
                  </a:lnTo>
                  <a:lnTo>
                    <a:pt x="1118" y="79"/>
                  </a:lnTo>
                  <a:cubicBezTo>
                    <a:pt x="1119" y="79"/>
                    <a:pt x="1120" y="80"/>
                    <a:pt x="1120" y="80"/>
                  </a:cubicBezTo>
                  <a:lnTo>
                    <a:pt x="1153" y="104"/>
                  </a:lnTo>
                  <a:cubicBezTo>
                    <a:pt x="1154" y="105"/>
                    <a:pt x="1155" y="105"/>
                    <a:pt x="1155" y="106"/>
                  </a:cubicBezTo>
                  <a:lnTo>
                    <a:pt x="1164" y="119"/>
                  </a:lnTo>
                  <a:cubicBezTo>
                    <a:pt x="1165" y="120"/>
                    <a:pt x="1165" y="121"/>
                    <a:pt x="1165" y="122"/>
                  </a:cubicBezTo>
                  <a:lnTo>
                    <a:pt x="1168" y="135"/>
                  </a:lnTo>
                  <a:cubicBezTo>
                    <a:pt x="1169" y="136"/>
                    <a:pt x="1169" y="137"/>
                    <a:pt x="1168" y="138"/>
                  </a:cubicBezTo>
                  <a:lnTo>
                    <a:pt x="1165" y="151"/>
                  </a:lnTo>
                  <a:cubicBezTo>
                    <a:pt x="1165" y="152"/>
                    <a:pt x="1165" y="153"/>
                    <a:pt x="1164" y="154"/>
                  </a:cubicBezTo>
                  <a:lnTo>
                    <a:pt x="1155" y="167"/>
                  </a:lnTo>
                  <a:cubicBezTo>
                    <a:pt x="1155" y="168"/>
                    <a:pt x="1154" y="168"/>
                    <a:pt x="1153" y="169"/>
                  </a:cubicBezTo>
                  <a:lnTo>
                    <a:pt x="1120" y="193"/>
                  </a:lnTo>
                  <a:cubicBezTo>
                    <a:pt x="1120" y="193"/>
                    <a:pt x="1119" y="194"/>
                    <a:pt x="1119" y="194"/>
                  </a:cubicBezTo>
                  <a:lnTo>
                    <a:pt x="1066" y="216"/>
                  </a:lnTo>
                  <a:lnTo>
                    <a:pt x="995" y="235"/>
                  </a:lnTo>
                  <a:lnTo>
                    <a:pt x="908" y="250"/>
                  </a:lnTo>
                  <a:lnTo>
                    <a:pt x="810" y="262"/>
                  </a:lnTo>
                  <a:lnTo>
                    <a:pt x="701" y="269"/>
                  </a:lnTo>
                  <a:lnTo>
                    <a:pt x="585" y="272"/>
                  </a:lnTo>
                  <a:lnTo>
                    <a:pt x="468" y="269"/>
                  </a:lnTo>
                  <a:lnTo>
                    <a:pt x="360" y="262"/>
                  </a:lnTo>
                  <a:lnTo>
                    <a:pt x="261" y="250"/>
                  </a:lnTo>
                  <a:lnTo>
                    <a:pt x="176" y="235"/>
                  </a:lnTo>
                  <a:lnTo>
                    <a:pt x="104" y="216"/>
                  </a:lnTo>
                  <a:lnTo>
                    <a:pt x="50" y="194"/>
                  </a:lnTo>
                  <a:cubicBezTo>
                    <a:pt x="50" y="194"/>
                    <a:pt x="49" y="193"/>
                    <a:pt x="49" y="193"/>
                  </a:cubicBezTo>
                  <a:lnTo>
                    <a:pt x="16" y="169"/>
                  </a:lnTo>
                  <a:cubicBezTo>
                    <a:pt x="15" y="168"/>
                    <a:pt x="14" y="168"/>
                    <a:pt x="14" y="167"/>
                  </a:cubicBezTo>
                  <a:lnTo>
                    <a:pt x="5" y="154"/>
                  </a:lnTo>
                  <a:cubicBezTo>
                    <a:pt x="4" y="153"/>
                    <a:pt x="4" y="152"/>
                    <a:pt x="4" y="151"/>
                  </a:cubicBezTo>
                  <a:lnTo>
                    <a:pt x="1" y="138"/>
                  </a:lnTo>
                  <a:close/>
                  <a:moveTo>
                    <a:pt x="19" y="148"/>
                  </a:moveTo>
                  <a:lnTo>
                    <a:pt x="18" y="145"/>
                  </a:lnTo>
                  <a:lnTo>
                    <a:pt x="27" y="158"/>
                  </a:lnTo>
                  <a:lnTo>
                    <a:pt x="25" y="156"/>
                  </a:lnTo>
                  <a:lnTo>
                    <a:pt x="58" y="180"/>
                  </a:lnTo>
                  <a:lnTo>
                    <a:pt x="57" y="179"/>
                  </a:lnTo>
                  <a:lnTo>
                    <a:pt x="109" y="201"/>
                  </a:lnTo>
                  <a:lnTo>
                    <a:pt x="179" y="220"/>
                  </a:lnTo>
                  <a:lnTo>
                    <a:pt x="263" y="235"/>
                  </a:lnTo>
                  <a:lnTo>
                    <a:pt x="361" y="246"/>
                  </a:lnTo>
                  <a:lnTo>
                    <a:pt x="469" y="253"/>
                  </a:lnTo>
                  <a:lnTo>
                    <a:pt x="584" y="256"/>
                  </a:lnTo>
                  <a:lnTo>
                    <a:pt x="700" y="253"/>
                  </a:lnTo>
                  <a:lnTo>
                    <a:pt x="808" y="247"/>
                  </a:lnTo>
                  <a:lnTo>
                    <a:pt x="905" y="235"/>
                  </a:lnTo>
                  <a:lnTo>
                    <a:pt x="990" y="220"/>
                  </a:lnTo>
                  <a:lnTo>
                    <a:pt x="1059" y="201"/>
                  </a:lnTo>
                  <a:lnTo>
                    <a:pt x="1112" y="179"/>
                  </a:lnTo>
                  <a:lnTo>
                    <a:pt x="1111" y="180"/>
                  </a:lnTo>
                  <a:lnTo>
                    <a:pt x="1144" y="156"/>
                  </a:lnTo>
                  <a:lnTo>
                    <a:pt x="1142" y="158"/>
                  </a:lnTo>
                  <a:lnTo>
                    <a:pt x="1151" y="145"/>
                  </a:lnTo>
                  <a:lnTo>
                    <a:pt x="1150" y="148"/>
                  </a:lnTo>
                  <a:lnTo>
                    <a:pt x="1153" y="135"/>
                  </a:lnTo>
                  <a:lnTo>
                    <a:pt x="1153" y="138"/>
                  </a:lnTo>
                  <a:lnTo>
                    <a:pt x="1150" y="125"/>
                  </a:lnTo>
                  <a:lnTo>
                    <a:pt x="1151" y="128"/>
                  </a:lnTo>
                  <a:lnTo>
                    <a:pt x="1142" y="115"/>
                  </a:lnTo>
                  <a:lnTo>
                    <a:pt x="1144" y="117"/>
                  </a:lnTo>
                  <a:lnTo>
                    <a:pt x="1111" y="93"/>
                  </a:lnTo>
                  <a:lnTo>
                    <a:pt x="1113" y="94"/>
                  </a:lnTo>
                  <a:lnTo>
                    <a:pt x="1060" y="73"/>
                  </a:lnTo>
                  <a:lnTo>
                    <a:pt x="991" y="54"/>
                  </a:lnTo>
                  <a:lnTo>
                    <a:pt x="905" y="38"/>
                  </a:lnTo>
                  <a:lnTo>
                    <a:pt x="809" y="26"/>
                  </a:lnTo>
                  <a:lnTo>
                    <a:pt x="700" y="19"/>
                  </a:lnTo>
                  <a:lnTo>
                    <a:pt x="585" y="16"/>
                  </a:lnTo>
                  <a:lnTo>
                    <a:pt x="469" y="19"/>
                  </a:lnTo>
                  <a:lnTo>
                    <a:pt x="361" y="26"/>
                  </a:lnTo>
                  <a:lnTo>
                    <a:pt x="264" y="38"/>
                  </a:lnTo>
                  <a:lnTo>
                    <a:pt x="180" y="54"/>
                  </a:lnTo>
                  <a:lnTo>
                    <a:pt x="109" y="73"/>
                  </a:lnTo>
                  <a:lnTo>
                    <a:pt x="56" y="94"/>
                  </a:lnTo>
                  <a:lnTo>
                    <a:pt x="58" y="93"/>
                  </a:lnTo>
                  <a:lnTo>
                    <a:pt x="25" y="117"/>
                  </a:lnTo>
                  <a:lnTo>
                    <a:pt x="27" y="115"/>
                  </a:lnTo>
                  <a:lnTo>
                    <a:pt x="18" y="128"/>
                  </a:lnTo>
                  <a:lnTo>
                    <a:pt x="19" y="125"/>
                  </a:lnTo>
                  <a:lnTo>
                    <a:pt x="16" y="138"/>
                  </a:lnTo>
                  <a:lnTo>
                    <a:pt x="16" y="135"/>
                  </a:lnTo>
                  <a:lnTo>
                    <a:pt x="19" y="148"/>
                  </a:lnTo>
                  <a:close/>
                </a:path>
              </a:pathLst>
            </a:cu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4" name="Rectangle 29"/>
            <p:cNvSpPr>
              <a:spLocks noChangeArrowheads="1"/>
            </p:cNvSpPr>
            <p:nvPr/>
          </p:nvSpPr>
          <p:spPr bwMode="auto">
            <a:xfrm>
              <a:off x="400051" y="2189163"/>
              <a:ext cx="1058863" cy="117475"/>
            </a:xfrm>
            <a:prstGeom prst="rect">
              <a:avLst/>
            </a:prstGeom>
            <a:solidFill>
              <a:srgbClr val="779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5" name="Freeform 30"/>
            <p:cNvSpPr>
              <a:spLocks noEditPoints="1"/>
            </p:cNvSpPr>
            <p:nvPr/>
          </p:nvSpPr>
          <p:spPr bwMode="auto">
            <a:xfrm>
              <a:off x="392113" y="2181225"/>
              <a:ext cx="1074738" cy="131763"/>
            </a:xfrm>
            <a:custGeom>
              <a:avLst/>
              <a:gdLst>
                <a:gd name="T0" fmla="*/ 0 w 677"/>
                <a:gd name="T1" fmla="*/ 0 h 83"/>
                <a:gd name="T2" fmla="*/ 677 w 677"/>
                <a:gd name="T3" fmla="*/ 0 h 83"/>
                <a:gd name="T4" fmla="*/ 677 w 677"/>
                <a:gd name="T5" fmla="*/ 83 h 83"/>
                <a:gd name="T6" fmla="*/ 0 w 677"/>
                <a:gd name="T7" fmla="*/ 83 h 83"/>
                <a:gd name="T8" fmla="*/ 0 w 677"/>
                <a:gd name="T9" fmla="*/ 0 h 83"/>
                <a:gd name="T10" fmla="*/ 9 w 677"/>
                <a:gd name="T11" fmla="*/ 79 h 83"/>
                <a:gd name="T12" fmla="*/ 5 w 677"/>
                <a:gd name="T13" fmla="*/ 74 h 83"/>
                <a:gd name="T14" fmla="*/ 672 w 677"/>
                <a:gd name="T15" fmla="*/ 74 h 83"/>
                <a:gd name="T16" fmla="*/ 667 w 677"/>
                <a:gd name="T17" fmla="*/ 79 h 83"/>
                <a:gd name="T18" fmla="*/ 667 w 677"/>
                <a:gd name="T19" fmla="*/ 5 h 83"/>
                <a:gd name="T20" fmla="*/ 672 w 677"/>
                <a:gd name="T21" fmla="*/ 9 h 83"/>
                <a:gd name="T22" fmla="*/ 5 w 677"/>
                <a:gd name="T23" fmla="*/ 9 h 83"/>
                <a:gd name="T24" fmla="*/ 9 w 677"/>
                <a:gd name="T25" fmla="*/ 5 h 83"/>
                <a:gd name="T26" fmla="*/ 9 w 677"/>
                <a:gd name="T27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7" h="83">
                  <a:moveTo>
                    <a:pt x="0" y="0"/>
                  </a:moveTo>
                  <a:lnTo>
                    <a:pt x="677" y="0"/>
                  </a:lnTo>
                  <a:lnTo>
                    <a:pt x="6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9" y="79"/>
                  </a:moveTo>
                  <a:lnTo>
                    <a:pt x="5" y="74"/>
                  </a:lnTo>
                  <a:lnTo>
                    <a:pt x="672" y="74"/>
                  </a:lnTo>
                  <a:lnTo>
                    <a:pt x="667" y="79"/>
                  </a:lnTo>
                  <a:lnTo>
                    <a:pt x="667" y="5"/>
                  </a:lnTo>
                  <a:lnTo>
                    <a:pt x="672" y="9"/>
                  </a:lnTo>
                  <a:lnTo>
                    <a:pt x="5" y="9"/>
                  </a:lnTo>
                  <a:lnTo>
                    <a:pt x="9" y="5"/>
                  </a:lnTo>
                  <a:lnTo>
                    <a:pt x="9" y="79"/>
                  </a:lnTo>
                  <a:close/>
                </a:path>
              </a:pathLst>
            </a:custGeom>
            <a:solidFill>
              <a:srgbClr val="77933C"/>
            </a:solidFill>
            <a:ln w="1" cap="flat">
              <a:solidFill>
                <a:srgbClr val="77933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6" name="Freeform 31"/>
            <p:cNvSpPr>
              <a:spLocks/>
            </p:cNvSpPr>
            <p:nvPr/>
          </p:nvSpPr>
          <p:spPr bwMode="auto">
            <a:xfrm>
              <a:off x="400051" y="2071688"/>
              <a:ext cx="1058863" cy="234950"/>
            </a:xfrm>
            <a:custGeom>
              <a:avLst/>
              <a:gdLst>
                <a:gd name="T0" fmla="*/ 0 w 1152"/>
                <a:gd name="T1" fmla="*/ 128 h 256"/>
                <a:gd name="T2" fmla="*/ 576 w 1152"/>
                <a:gd name="T3" fmla="*/ 0 h 256"/>
                <a:gd name="T4" fmla="*/ 576 w 1152"/>
                <a:gd name="T5" fmla="*/ 0 h 256"/>
                <a:gd name="T6" fmla="*/ 1152 w 1152"/>
                <a:gd name="T7" fmla="*/ 128 h 256"/>
                <a:gd name="T8" fmla="*/ 1152 w 1152"/>
                <a:gd name="T9" fmla="*/ 128 h 256"/>
                <a:gd name="T10" fmla="*/ 1152 w 1152"/>
                <a:gd name="T11" fmla="*/ 128 h 256"/>
                <a:gd name="T12" fmla="*/ 576 w 1152"/>
                <a:gd name="T13" fmla="*/ 256 h 256"/>
                <a:gd name="T14" fmla="*/ 576 w 1152"/>
                <a:gd name="T15" fmla="*/ 256 h 256"/>
                <a:gd name="T16" fmla="*/ 576 w 1152"/>
                <a:gd name="T17" fmla="*/ 256 h 256"/>
                <a:gd name="T18" fmla="*/ 0 w 1152"/>
                <a:gd name="T19" fmla="*/ 128 h 256"/>
                <a:gd name="T20" fmla="*/ 0 w 1152"/>
                <a:gd name="T21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2" h="256">
                  <a:moveTo>
                    <a:pt x="0" y="128"/>
                  </a:moveTo>
                  <a:cubicBezTo>
                    <a:pt x="0" y="58"/>
                    <a:pt x="258" y="0"/>
                    <a:pt x="576" y="0"/>
                  </a:cubicBezTo>
                  <a:lnTo>
                    <a:pt x="576" y="0"/>
                  </a:lnTo>
                  <a:cubicBezTo>
                    <a:pt x="895" y="0"/>
                    <a:pt x="1152" y="58"/>
                    <a:pt x="1152" y="128"/>
                  </a:cubicBezTo>
                  <a:cubicBezTo>
                    <a:pt x="1152" y="128"/>
                    <a:pt x="1152" y="128"/>
                    <a:pt x="1152" y="128"/>
                  </a:cubicBezTo>
                  <a:lnTo>
                    <a:pt x="1152" y="128"/>
                  </a:lnTo>
                  <a:cubicBezTo>
                    <a:pt x="1152" y="199"/>
                    <a:pt x="895" y="256"/>
                    <a:pt x="576" y="256"/>
                  </a:cubicBezTo>
                  <a:cubicBezTo>
                    <a:pt x="576" y="256"/>
                    <a:pt x="576" y="256"/>
                    <a:pt x="576" y="256"/>
                  </a:cubicBezTo>
                  <a:lnTo>
                    <a:pt x="576" y="256"/>
                  </a:lnTo>
                  <a:cubicBezTo>
                    <a:pt x="258" y="256"/>
                    <a:pt x="0" y="199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lose/>
                </a:path>
              </a:pathLst>
            </a:custGeom>
            <a:solidFill>
              <a:srgbClr val="77933C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7" name="Freeform 32"/>
            <p:cNvSpPr>
              <a:spLocks noEditPoints="1"/>
            </p:cNvSpPr>
            <p:nvPr/>
          </p:nvSpPr>
          <p:spPr bwMode="auto">
            <a:xfrm>
              <a:off x="392113" y="2063750"/>
              <a:ext cx="1074738" cy="249238"/>
            </a:xfrm>
            <a:custGeom>
              <a:avLst/>
              <a:gdLst>
                <a:gd name="T0" fmla="*/ 1 w 1169"/>
                <a:gd name="T1" fmla="*/ 135 h 272"/>
                <a:gd name="T2" fmla="*/ 5 w 1169"/>
                <a:gd name="T3" fmla="*/ 119 h 272"/>
                <a:gd name="T4" fmla="*/ 16 w 1169"/>
                <a:gd name="T5" fmla="*/ 104 h 272"/>
                <a:gd name="T6" fmla="*/ 51 w 1169"/>
                <a:gd name="T7" fmla="*/ 79 h 272"/>
                <a:gd name="T8" fmla="*/ 175 w 1169"/>
                <a:gd name="T9" fmla="*/ 39 h 272"/>
                <a:gd name="T10" fmla="*/ 359 w 1169"/>
                <a:gd name="T11" fmla="*/ 11 h 272"/>
                <a:gd name="T12" fmla="*/ 584 w 1169"/>
                <a:gd name="T13" fmla="*/ 0 h 272"/>
                <a:gd name="T14" fmla="*/ 810 w 1169"/>
                <a:gd name="T15" fmla="*/ 10 h 272"/>
                <a:gd name="T16" fmla="*/ 994 w 1169"/>
                <a:gd name="T17" fmla="*/ 39 h 272"/>
                <a:gd name="T18" fmla="*/ 1118 w 1169"/>
                <a:gd name="T19" fmla="*/ 79 h 272"/>
                <a:gd name="T20" fmla="*/ 1153 w 1169"/>
                <a:gd name="T21" fmla="*/ 104 h 272"/>
                <a:gd name="T22" fmla="*/ 1164 w 1169"/>
                <a:gd name="T23" fmla="*/ 119 h 272"/>
                <a:gd name="T24" fmla="*/ 1168 w 1169"/>
                <a:gd name="T25" fmla="*/ 135 h 272"/>
                <a:gd name="T26" fmla="*/ 1165 w 1169"/>
                <a:gd name="T27" fmla="*/ 151 h 272"/>
                <a:gd name="T28" fmla="*/ 1155 w 1169"/>
                <a:gd name="T29" fmla="*/ 167 h 272"/>
                <a:gd name="T30" fmla="*/ 1120 w 1169"/>
                <a:gd name="T31" fmla="*/ 193 h 272"/>
                <a:gd name="T32" fmla="*/ 1066 w 1169"/>
                <a:gd name="T33" fmla="*/ 216 h 272"/>
                <a:gd name="T34" fmla="*/ 908 w 1169"/>
                <a:gd name="T35" fmla="*/ 250 h 272"/>
                <a:gd name="T36" fmla="*/ 701 w 1169"/>
                <a:gd name="T37" fmla="*/ 269 h 272"/>
                <a:gd name="T38" fmla="*/ 468 w 1169"/>
                <a:gd name="T39" fmla="*/ 269 h 272"/>
                <a:gd name="T40" fmla="*/ 261 w 1169"/>
                <a:gd name="T41" fmla="*/ 250 h 272"/>
                <a:gd name="T42" fmla="*/ 104 w 1169"/>
                <a:gd name="T43" fmla="*/ 216 h 272"/>
                <a:gd name="T44" fmla="*/ 49 w 1169"/>
                <a:gd name="T45" fmla="*/ 193 h 272"/>
                <a:gd name="T46" fmla="*/ 14 w 1169"/>
                <a:gd name="T47" fmla="*/ 167 h 272"/>
                <a:gd name="T48" fmla="*/ 4 w 1169"/>
                <a:gd name="T49" fmla="*/ 151 h 272"/>
                <a:gd name="T50" fmla="*/ 19 w 1169"/>
                <a:gd name="T51" fmla="*/ 148 h 272"/>
                <a:gd name="T52" fmla="*/ 27 w 1169"/>
                <a:gd name="T53" fmla="*/ 158 h 272"/>
                <a:gd name="T54" fmla="*/ 58 w 1169"/>
                <a:gd name="T55" fmla="*/ 180 h 272"/>
                <a:gd name="T56" fmla="*/ 109 w 1169"/>
                <a:gd name="T57" fmla="*/ 201 h 272"/>
                <a:gd name="T58" fmla="*/ 263 w 1169"/>
                <a:gd name="T59" fmla="*/ 235 h 272"/>
                <a:gd name="T60" fmla="*/ 469 w 1169"/>
                <a:gd name="T61" fmla="*/ 253 h 272"/>
                <a:gd name="T62" fmla="*/ 700 w 1169"/>
                <a:gd name="T63" fmla="*/ 253 h 272"/>
                <a:gd name="T64" fmla="*/ 905 w 1169"/>
                <a:gd name="T65" fmla="*/ 235 h 272"/>
                <a:gd name="T66" fmla="*/ 1059 w 1169"/>
                <a:gd name="T67" fmla="*/ 201 h 272"/>
                <a:gd name="T68" fmla="*/ 1111 w 1169"/>
                <a:gd name="T69" fmla="*/ 180 h 272"/>
                <a:gd name="T70" fmla="*/ 1142 w 1169"/>
                <a:gd name="T71" fmla="*/ 158 h 272"/>
                <a:gd name="T72" fmla="*/ 1150 w 1169"/>
                <a:gd name="T73" fmla="*/ 148 h 272"/>
                <a:gd name="T74" fmla="*/ 1153 w 1169"/>
                <a:gd name="T75" fmla="*/ 138 h 272"/>
                <a:gd name="T76" fmla="*/ 1151 w 1169"/>
                <a:gd name="T77" fmla="*/ 128 h 272"/>
                <a:gd name="T78" fmla="*/ 1144 w 1169"/>
                <a:gd name="T79" fmla="*/ 117 h 272"/>
                <a:gd name="T80" fmla="*/ 1113 w 1169"/>
                <a:gd name="T81" fmla="*/ 94 h 272"/>
                <a:gd name="T82" fmla="*/ 991 w 1169"/>
                <a:gd name="T83" fmla="*/ 54 h 272"/>
                <a:gd name="T84" fmla="*/ 809 w 1169"/>
                <a:gd name="T85" fmla="*/ 26 h 272"/>
                <a:gd name="T86" fmla="*/ 585 w 1169"/>
                <a:gd name="T87" fmla="*/ 16 h 272"/>
                <a:gd name="T88" fmla="*/ 361 w 1169"/>
                <a:gd name="T89" fmla="*/ 26 h 272"/>
                <a:gd name="T90" fmla="*/ 180 w 1169"/>
                <a:gd name="T91" fmla="*/ 54 h 272"/>
                <a:gd name="T92" fmla="*/ 56 w 1169"/>
                <a:gd name="T93" fmla="*/ 94 h 272"/>
                <a:gd name="T94" fmla="*/ 25 w 1169"/>
                <a:gd name="T95" fmla="*/ 117 h 272"/>
                <a:gd name="T96" fmla="*/ 18 w 1169"/>
                <a:gd name="T97" fmla="*/ 128 h 272"/>
                <a:gd name="T98" fmla="*/ 16 w 1169"/>
                <a:gd name="T99" fmla="*/ 138 h 272"/>
                <a:gd name="T100" fmla="*/ 19 w 1169"/>
                <a:gd name="T101" fmla="*/ 14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9" h="272">
                  <a:moveTo>
                    <a:pt x="1" y="138"/>
                  </a:moveTo>
                  <a:cubicBezTo>
                    <a:pt x="0" y="137"/>
                    <a:pt x="0" y="136"/>
                    <a:pt x="1" y="135"/>
                  </a:cubicBezTo>
                  <a:lnTo>
                    <a:pt x="4" y="122"/>
                  </a:lnTo>
                  <a:cubicBezTo>
                    <a:pt x="4" y="121"/>
                    <a:pt x="4" y="120"/>
                    <a:pt x="5" y="119"/>
                  </a:cubicBezTo>
                  <a:lnTo>
                    <a:pt x="14" y="106"/>
                  </a:lnTo>
                  <a:cubicBezTo>
                    <a:pt x="14" y="105"/>
                    <a:pt x="15" y="105"/>
                    <a:pt x="16" y="104"/>
                  </a:cubicBezTo>
                  <a:lnTo>
                    <a:pt x="49" y="80"/>
                  </a:lnTo>
                  <a:cubicBezTo>
                    <a:pt x="49" y="80"/>
                    <a:pt x="50" y="79"/>
                    <a:pt x="51" y="79"/>
                  </a:cubicBezTo>
                  <a:lnTo>
                    <a:pt x="104" y="58"/>
                  </a:lnTo>
                  <a:lnTo>
                    <a:pt x="175" y="39"/>
                  </a:lnTo>
                  <a:lnTo>
                    <a:pt x="261" y="23"/>
                  </a:lnTo>
                  <a:lnTo>
                    <a:pt x="359" y="11"/>
                  </a:lnTo>
                  <a:lnTo>
                    <a:pt x="468" y="3"/>
                  </a:lnTo>
                  <a:lnTo>
                    <a:pt x="584" y="0"/>
                  </a:lnTo>
                  <a:lnTo>
                    <a:pt x="701" y="3"/>
                  </a:lnTo>
                  <a:lnTo>
                    <a:pt x="810" y="10"/>
                  </a:lnTo>
                  <a:lnTo>
                    <a:pt x="907" y="23"/>
                  </a:lnTo>
                  <a:lnTo>
                    <a:pt x="994" y="39"/>
                  </a:lnTo>
                  <a:lnTo>
                    <a:pt x="1065" y="58"/>
                  </a:lnTo>
                  <a:lnTo>
                    <a:pt x="1118" y="79"/>
                  </a:lnTo>
                  <a:cubicBezTo>
                    <a:pt x="1119" y="79"/>
                    <a:pt x="1120" y="80"/>
                    <a:pt x="1120" y="80"/>
                  </a:cubicBezTo>
                  <a:lnTo>
                    <a:pt x="1153" y="104"/>
                  </a:lnTo>
                  <a:cubicBezTo>
                    <a:pt x="1154" y="105"/>
                    <a:pt x="1155" y="105"/>
                    <a:pt x="1155" y="106"/>
                  </a:cubicBezTo>
                  <a:lnTo>
                    <a:pt x="1164" y="119"/>
                  </a:lnTo>
                  <a:cubicBezTo>
                    <a:pt x="1165" y="120"/>
                    <a:pt x="1165" y="121"/>
                    <a:pt x="1165" y="122"/>
                  </a:cubicBezTo>
                  <a:lnTo>
                    <a:pt x="1168" y="135"/>
                  </a:lnTo>
                  <a:cubicBezTo>
                    <a:pt x="1169" y="136"/>
                    <a:pt x="1169" y="137"/>
                    <a:pt x="1168" y="138"/>
                  </a:cubicBezTo>
                  <a:lnTo>
                    <a:pt x="1165" y="151"/>
                  </a:lnTo>
                  <a:cubicBezTo>
                    <a:pt x="1165" y="152"/>
                    <a:pt x="1165" y="153"/>
                    <a:pt x="1164" y="154"/>
                  </a:cubicBezTo>
                  <a:lnTo>
                    <a:pt x="1155" y="167"/>
                  </a:lnTo>
                  <a:cubicBezTo>
                    <a:pt x="1155" y="168"/>
                    <a:pt x="1154" y="168"/>
                    <a:pt x="1153" y="169"/>
                  </a:cubicBezTo>
                  <a:lnTo>
                    <a:pt x="1120" y="193"/>
                  </a:lnTo>
                  <a:cubicBezTo>
                    <a:pt x="1120" y="193"/>
                    <a:pt x="1119" y="194"/>
                    <a:pt x="1119" y="194"/>
                  </a:cubicBezTo>
                  <a:lnTo>
                    <a:pt x="1066" y="216"/>
                  </a:lnTo>
                  <a:lnTo>
                    <a:pt x="995" y="235"/>
                  </a:lnTo>
                  <a:lnTo>
                    <a:pt x="908" y="250"/>
                  </a:lnTo>
                  <a:lnTo>
                    <a:pt x="810" y="262"/>
                  </a:lnTo>
                  <a:lnTo>
                    <a:pt x="701" y="269"/>
                  </a:lnTo>
                  <a:lnTo>
                    <a:pt x="585" y="272"/>
                  </a:lnTo>
                  <a:lnTo>
                    <a:pt x="468" y="269"/>
                  </a:lnTo>
                  <a:lnTo>
                    <a:pt x="360" y="262"/>
                  </a:lnTo>
                  <a:lnTo>
                    <a:pt x="261" y="250"/>
                  </a:lnTo>
                  <a:lnTo>
                    <a:pt x="176" y="235"/>
                  </a:lnTo>
                  <a:lnTo>
                    <a:pt x="104" y="216"/>
                  </a:lnTo>
                  <a:lnTo>
                    <a:pt x="50" y="194"/>
                  </a:lnTo>
                  <a:cubicBezTo>
                    <a:pt x="50" y="194"/>
                    <a:pt x="49" y="193"/>
                    <a:pt x="49" y="193"/>
                  </a:cubicBezTo>
                  <a:lnTo>
                    <a:pt x="16" y="169"/>
                  </a:lnTo>
                  <a:cubicBezTo>
                    <a:pt x="15" y="168"/>
                    <a:pt x="14" y="168"/>
                    <a:pt x="14" y="167"/>
                  </a:cubicBezTo>
                  <a:lnTo>
                    <a:pt x="5" y="154"/>
                  </a:lnTo>
                  <a:cubicBezTo>
                    <a:pt x="4" y="153"/>
                    <a:pt x="4" y="152"/>
                    <a:pt x="4" y="151"/>
                  </a:cubicBezTo>
                  <a:lnTo>
                    <a:pt x="1" y="138"/>
                  </a:lnTo>
                  <a:close/>
                  <a:moveTo>
                    <a:pt x="19" y="148"/>
                  </a:moveTo>
                  <a:lnTo>
                    <a:pt x="18" y="145"/>
                  </a:lnTo>
                  <a:lnTo>
                    <a:pt x="27" y="158"/>
                  </a:lnTo>
                  <a:lnTo>
                    <a:pt x="25" y="156"/>
                  </a:lnTo>
                  <a:lnTo>
                    <a:pt x="58" y="180"/>
                  </a:lnTo>
                  <a:lnTo>
                    <a:pt x="57" y="179"/>
                  </a:lnTo>
                  <a:lnTo>
                    <a:pt x="109" y="201"/>
                  </a:lnTo>
                  <a:lnTo>
                    <a:pt x="179" y="220"/>
                  </a:lnTo>
                  <a:lnTo>
                    <a:pt x="263" y="235"/>
                  </a:lnTo>
                  <a:lnTo>
                    <a:pt x="361" y="246"/>
                  </a:lnTo>
                  <a:lnTo>
                    <a:pt x="469" y="253"/>
                  </a:lnTo>
                  <a:lnTo>
                    <a:pt x="584" y="256"/>
                  </a:lnTo>
                  <a:lnTo>
                    <a:pt x="700" y="253"/>
                  </a:lnTo>
                  <a:lnTo>
                    <a:pt x="808" y="247"/>
                  </a:lnTo>
                  <a:lnTo>
                    <a:pt x="905" y="235"/>
                  </a:lnTo>
                  <a:lnTo>
                    <a:pt x="990" y="220"/>
                  </a:lnTo>
                  <a:lnTo>
                    <a:pt x="1059" y="201"/>
                  </a:lnTo>
                  <a:lnTo>
                    <a:pt x="1112" y="179"/>
                  </a:lnTo>
                  <a:lnTo>
                    <a:pt x="1111" y="180"/>
                  </a:lnTo>
                  <a:lnTo>
                    <a:pt x="1144" y="156"/>
                  </a:lnTo>
                  <a:lnTo>
                    <a:pt x="1142" y="158"/>
                  </a:lnTo>
                  <a:lnTo>
                    <a:pt x="1151" y="145"/>
                  </a:lnTo>
                  <a:lnTo>
                    <a:pt x="1150" y="148"/>
                  </a:lnTo>
                  <a:lnTo>
                    <a:pt x="1153" y="135"/>
                  </a:lnTo>
                  <a:lnTo>
                    <a:pt x="1153" y="138"/>
                  </a:lnTo>
                  <a:lnTo>
                    <a:pt x="1150" y="125"/>
                  </a:lnTo>
                  <a:lnTo>
                    <a:pt x="1151" y="128"/>
                  </a:lnTo>
                  <a:lnTo>
                    <a:pt x="1142" y="115"/>
                  </a:lnTo>
                  <a:lnTo>
                    <a:pt x="1144" y="117"/>
                  </a:lnTo>
                  <a:lnTo>
                    <a:pt x="1111" y="93"/>
                  </a:lnTo>
                  <a:lnTo>
                    <a:pt x="1113" y="94"/>
                  </a:lnTo>
                  <a:lnTo>
                    <a:pt x="1060" y="73"/>
                  </a:lnTo>
                  <a:lnTo>
                    <a:pt x="991" y="54"/>
                  </a:lnTo>
                  <a:lnTo>
                    <a:pt x="905" y="38"/>
                  </a:lnTo>
                  <a:lnTo>
                    <a:pt x="809" y="26"/>
                  </a:lnTo>
                  <a:lnTo>
                    <a:pt x="700" y="19"/>
                  </a:lnTo>
                  <a:lnTo>
                    <a:pt x="585" y="16"/>
                  </a:lnTo>
                  <a:lnTo>
                    <a:pt x="469" y="19"/>
                  </a:lnTo>
                  <a:lnTo>
                    <a:pt x="361" y="26"/>
                  </a:lnTo>
                  <a:lnTo>
                    <a:pt x="264" y="38"/>
                  </a:lnTo>
                  <a:lnTo>
                    <a:pt x="180" y="54"/>
                  </a:lnTo>
                  <a:lnTo>
                    <a:pt x="109" y="73"/>
                  </a:lnTo>
                  <a:lnTo>
                    <a:pt x="56" y="94"/>
                  </a:lnTo>
                  <a:lnTo>
                    <a:pt x="58" y="93"/>
                  </a:lnTo>
                  <a:lnTo>
                    <a:pt x="25" y="117"/>
                  </a:lnTo>
                  <a:lnTo>
                    <a:pt x="27" y="115"/>
                  </a:lnTo>
                  <a:lnTo>
                    <a:pt x="18" y="128"/>
                  </a:lnTo>
                  <a:lnTo>
                    <a:pt x="19" y="125"/>
                  </a:lnTo>
                  <a:lnTo>
                    <a:pt x="16" y="138"/>
                  </a:lnTo>
                  <a:lnTo>
                    <a:pt x="16" y="135"/>
                  </a:lnTo>
                  <a:lnTo>
                    <a:pt x="19" y="148"/>
                  </a:lnTo>
                  <a:close/>
                </a:path>
              </a:pathLst>
            </a:cu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8" name="Rectangle 33"/>
            <p:cNvSpPr>
              <a:spLocks noChangeArrowheads="1"/>
            </p:cNvSpPr>
            <p:nvPr/>
          </p:nvSpPr>
          <p:spPr bwMode="auto">
            <a:xfrm>
              <a:off x="392113" y="2189163"/>
              <a:ext cx="14288" cy="117475"/>
            </a:xfrm>
            <a:prstGeom prst="rect">
              <a:avLst/>
            </a:pr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9" name="Rectangle 34"/>
            <p:cNvSpPr>
              <a:spLocks noChangeArrowheads="1"/>
            </p:cNvSpPr>
            <p:nvPr/>
          </p:nvSpPr>
          <p:spPr bwMode="auto">
            <a:xfrm>
              <a:off x="1450976" y="2189163"/>
              <a:ext cx="15875" cy="117475"/>
            </a:xfrm>
            <a:prstGeom prst="rect">
              <a:avLst/>
            </a:prstGeom>
            <a:solidFill>
              <a:srgbClr val="000000"/>
            </a:solidFill>
            <a:ln w="1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5715000" y="1895519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x13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726244" y="1166845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x13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726244" y="2590800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x13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6248400" y="1316606"/>
            <a:ext cx="381000" cy="0"/>
          </a:xfrm>
          <a:prstGeom prst="straightConnector1">
            <a:avLst/>
          </a:prstGeom>
          <a:noFill/>
          <a:ln w="127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24" name="Straight Arrow Connector 123"/>
          <p:cNvCxnSpPr/>
          <p:nvPr/>
        </p:nvCxnSpPr>
        <p:spPr>
          <a:xfrm>
            <a:off x="6248400" y="2057400"/>
            <a:ext cx="381000" cy="0"/>
          </a:xfrm>
          <a:prstGeom prst="straightConnector1">
            <a:avLst/>
          </a:prstGeom>
          <a:noFill/>
          <a:ln w="127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25" name="Straight Arrow Connector 124"/>
          <p:cNvCxnSpPr/>
          <p:nvPr/>
        </p:nvCxnSpPr>
        <p:spPr>
          <a:xfrm>
            <a:off x="6248400" y="2743200"/>
            <a:ext cx="381000" cy="0"/>
          </a:xfrm>
          <a:prstGeom prst="straightConnector1">
            <a:avLst/>
          </a:prstGeom>
          <a:noFill/>
          <a:ln w="127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126" name="TextBox 125"/>
          <p:cNvSpPr txBox="1"/>
          <p:nvPr/>
        </p:nvSpPr>
        <p:spPr>
          <a:xfrm>
            <a:off x="6731386" y="1170801"/>
            <a:ext cx="583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DMSO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27" name="Picture 164" descr="http://upload.wikimedia.org/wikipedia/commons/thumb/b/b5/Mesalazine_structure.svg/200px-Mesalazine_structur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186" y="1731867"/>
            <a:ext cx="554184" cy="58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66" descr="http://upload.wikimedia.org/wikipedia/commons/thumb/5/5f/Captopril.svg/200px-Captopril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698" y="2535237"/>
            <a:ext cx="757902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9" name="Straight Arrow Connector 128"/>
          <p:cNvCxnSpPr/>
          <p:nvPr/>
        </p:nvCxnSpPr>
        <p:spPr>
          <a:xfrm>
            <a:off x="7620000" y="1316606"/>
            <a:ext cx="381000" cy="0"/>
          </a:xfrm>
          <a:prstGeom prst="straightConnector1">
            <a:avLst/>
          </a:prstGeom>
          <a:noFill/>
          <a:ln w="127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30" name="Straight Arrow Connector 129"/>
          <p:cNvCxnSpPr/>
          <p:nvPr/>
        </p:nvCxnSpPr>
        <p:spPr>
          <a:xfrm>
            <a:off x="7620000" y="2057400"/>
            <a:ext cx="381000" cy="0"/>
          </a:xfrm>
          <a:prstGeom prst="straightConnector1">
            <a:avLst/>
          </a:prstGeom>
          <a:noFill/>
          <a:ln w="127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31" name="Straight Arrow Connector 130"/>
          <p:cNvCxnSpPr/>
          <p:nvPr/>
        </p:nvCxnSpPr>
        <p:spPr>
          <a:xfrm>
            <a:off x="7620000" y="2743200"/>
            <a:ext cx="381000" cy="0"/>
          </a:xfrm>
          <a:prstGeom prst="straightConnector1">
            <a:avLst/>
          </a:prstGeom>
          <a:noFill/>
          <a:ln w="127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grpSp>
        <p:nvGrpSpPr>
          <p:cNvPr id="132" name="Group 131"/>
          <p:cNvGrpSpPr/>
          <p:nvPr/>
        </p:nvGrpSpPr>
        <p:grpSpPr>
          <a:xfrm>
            <a:off x="8229600" y="1216126"/>
            <a:ext cx="114300" cy="228600"/>
            <a:chOff x="2705100" y="4267200"/>
            <a:chExt cx="266700" cy="533400"/>
          </a:xfrm>
        </p:grpSpPr>
        <p:sp>
          <p:nvSpPr>
            <p:cNvPr id="133" name="Oval 132"/>
            <p:cNvSpPr/>
            <p:nvPr/>
          </p:nvSpPr>
          <p:spPr>
            <a:xfrm>
              <a:off x="2705100" y="4343400"/>
              <a:ext cx="266700" cy="457200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2705100" y="4267200"/>
              <a:ext cx="266700" cy="304800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8229600" y="1945200"/>
            <a:ext cx="114300" cy="228600"/>
            <a:chOff x="2705100" y="4267200"/>
            <a:chExt cx="266700" cy="533400"/>
          </a:xfrm>
          <a:solidFill>
            <a:srgbClr val="9BBB59">
              <a:lumMod val="75000"/>
            </a:srgbClr>
          </a:solidFill>
        </p:grpSpPr>
        <p:sp>
          <p:nvSpPr>
            <p:cNvPr id="136" name="Oval 135"/>
            <p:cNvSpPr/>
            <p:nvPr/>
          </p:nvSpPr>
          <p:spPr>
            <a:xfrm>
              <a:off x="2705100" y="4343400"/>
              <a:ext cx="266700" cy="457200"/>
            </a:xfrm>
            <a:prstGeom prst="ellipse">
              <a:avLst/>
            </a:prstGeom>
            <a:grpFill/>
            <a:ln w="25400" cap="flat" cmpd="sng" algn="ctr">
              <a:solidFill>
                <a:srgbClr val="9BBB59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2705100" y="4267200"/>
              <a:ext cx="266700" cy="304800"/>
            </a:xfrm>
            <a:prstGeom prst="rect">
              <a:avLst/>
            </a:prstGeom>
            <a:grpFill/>
            <a:ln w="25400" cap="flat" cmpd="sng" algn="ctr">
              <a:solidFill>
                <a:srgbClr val="9BBB59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8229600" y="2645400"/>
            <a:ext cx="114300" cy="228600"/>
            <a:chOff x="2705100" y="4267200"/>
            <a:chExt cx="266700" cy="533400"/>
          </a:xfrm>
          <a:solidFill>
            <a:srgbClr val="FF6699"/>
          </a:solidFill>
        </p:grpSpPr>
        <p:sp>
          <p:nvSpPr>
            <p:cNvPr id="139" name="Oval 138"/>
            <p:cNvSpPr/>
            <p:nvPr/>
          </p:nvSpPr>
          <p:spPr>
            <a:xfrm>
              <a:off x="2705100" y="4343400"/>
              <a:ext cx="266700" cy="457200"/>
            </a:xfrm>
            <a:prstGeom prst="ellipse">
              <a:avLst/>
            </a:prstGeom>
            <a:grpFill/>
            <a:ln w="25400" cap="flat" cmpd="sng" algn="ctr">
              <a:solidFill>
                <a:srgbClr val="FF669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2705100" y="4267200"/>
              <a:ext cx="266700" cy="304800"/>
            </a:xfrm>
            <a:prstGeom prst="rect">
              <a:avLst/>
            </a:prstGeom>
            <a:grpFill/>
            <a:ln w="25400" cap="flat" cmpd="sng" algn="ctr">
              <a:solidFill>
                <a:srgbClr val="FF669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914400" y="2938790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1.5 days</a:t>
            </a:r>
            <a:endParaRPr lang="en-US" sz="11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2362200" y="2938790"/>
            <a:ext cx="5485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2 days</a:t>
            </a:r>
            <a:endParaRPr lang="en-US" sz="11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252052" y="2895600"/>
            <a:ext cx="5485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3 days</a:t>
            </a:r>
            <a:endParaRPr lang="en-US" sz="11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157052" y="2895600"/>
            <a:ext cx="5485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0" smtClean="0">
                <a:solidFill>
                  <a:prstClr val="black"/>
                </a:solidFill>
                <a:latin typeface="Calibri"/>
              </a:rPr>
              <a:t>3 </a:t>
            </a:r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days</a:t>
            </a:r>
            <a:endParaRPr lang="en-US" sz="11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543800" y="2895600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prstClr val="black"/>
                </a:solidFill>
                <a:latin typeface="Calibri"/>
              </a:rPr>
              <a:t>6 hours</a:t>
            </a:r>
            <a:endParaRPr lang="en-US" sz="11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6429526" y="6248400"/>
            <a:ext cx="237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prstClr val="black"/>
                </a:solidFill>
                <a:latin typeface="Calibri"/>
              </a:rPr>
              <a:t>Xiaodong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 Lu, </a:t>
            </a:r>
            <a:r>
              <a:rPr lang="en-US" dirty="0" err="1" smtClean="0">
                <a:solidFill>
                  <a:prstClr val="black"/>
                </a:solidFill>
                <a:latin typeface="Calibri"/>
              </a:rPr>
              <a:t>Jinal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 Patel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2618867" y="3962400"/>
            <a:ext cx="1219200" cy="228600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MCF7-1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3228467" y="4191000"/>
            <a:ext cx="1219200" cy="228600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MCF7-2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3838067" y="3962400"/>
            <a:ext cx="1219200" cy="228600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PC3-1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4447667" y="4191000"/>
            <a:ext cx="1219200" cy="228600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PC3-2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5057267" y="3962400"/>
            <a:ext cx="1219200" cy="228600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HL60-1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5666867" y="4191000"/>
            <a:ext cx="1219200" cy="228600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HL60-2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2189734" y="4507468"/>
            <a:ext cx="88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Week 1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6428867" y="4507468"/>
            <a:ext cx="88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Week 7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1371600" y="3962400"/>
            <a:ext cx="1219200" cy="228600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Timing Estimates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914400" y="4495800"/>
            <a:ext cx="95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Week -2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2057400" y="5334000"/>
            <a:ext cx="4767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More than 7.5 x 10</a:t>
            </a:r>
            <a:r>
              <a:rPr lang="en-US" baseline="30000" dirty="0" smtClean="0">
                <a:solidFill>
                  <a:prstClr val="black"/>
                </a:solidFill>
                <a:latin typeface="Calibri"/>
              </a:rPr>
              <a:t>8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 cells grown for experiments!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True bio-replicates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52400" y="114300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L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52400" y="184046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M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152400" y="2571988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H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3957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Alternate Process 4"/>
          <p:cNvSpPr/>
          <p:nvPr/>
        </p:nvSpPr>
        <p:spPr>
          <a:xfrm>
            <a:off x="838200" y="2209800"/>
            <a:ext cx="1371600" cy="9144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Run 1: Top12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3" name="Flowchart: Alternate Process 122"/>
          <p:cNvSpPr/>
          <p:nvPr/>
        </p:nvSpPr>
        <p:spPr>
          <a:xfrm>
            <a:off x="3695700" y="2209800"/>
            <a:ext cx="1371600" cy="9144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Run 2: Top12 AMEX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4" name="Flowchart: Alternate Process 123"/>
          <p:cNvSpPr/>
          <p:nvPr/>
        </p:nvSpPr>
        <p:spPr>
          <a:xfrm>
            <a:off x="6553200" y="2209800"/>
            <a:ext cx="1371600" cy="9144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Run 3: Top12 AIMS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8" name="Straight Arrow Connector 7"/>
          <p:cNvCxnSpPr>
            <a:stCxn id="5" idx="3"/>
            <a:endCxn id="123" idx="1"/>
          </p:cNvCxnSpPr>
          <p:nvPr/>
        </p:nvCxnSpPr>
        <p:spPr>
          <a:xfrm>
            <a:off x="2209800" y="2667000"/>
            <a:ext cx="14859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23" idx="3"/>
            <a:endCxn id="124" idx="1"/>
          </p:cNvCxnSpPr>
          <p:nvPr/>
        </p:nvCxnSpPr>
        <p:spPr>
          <a:xfrm>
            <a:off x="5067300" y="2667000"/>
            <a:ext cx="14859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609600" y="32882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See what’s there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3276600" y="3283800"/>
            <a:ext cx="222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See what else is there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6381415" y="3276600"/>
            <a:ext cx="16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Fill in the blanks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7620" y="-30480"/>
            <a:ext cx="8915400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Computational Fractionation Acquisition </a:t>
            </a: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Strategy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29556" y="6248400"/>
            <a:ext cx="4219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Rudomin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J. Proteome Res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8:3145-60 (2009)</a:t>
            </a: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Jaffe et al., 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Mol. Cell. Proteomics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7:1952-62 (2008)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304800" y="685800"/>
            <a:ext cx="86106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·"/>
              <a:defRPr sz="1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·"/>
              <a:defRPr sz="1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·"/>
              <a:defRPr sz="1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·"/>
              <a:defRPr sz="1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·"/>
              <a:defRPr sz="1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All experiments performed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 on a Q-</a:t>
            </a:r>
            <a:r>
              <a:rPr kumimoji="0" lang="en-US" sz="2400" b="0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Exactive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 mass spectrometer</a:t>
            </a:r>
          </a:p>
          <a:p>
            <a:pPr lvl="1" indent="-342900"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1600" kern="0" baseline="0" dirty="0" smtClean="0">
                <a:solidFill>
                  <a:srgbClr val="000000"/>
                </a:solidFill>
                <a:latin typeface="Calibri"/>
                <a:cs typeface="Arial"/>
              </a:rPr>
              <a:t>2 hour, “Top 12” shotgun proteomics experiments</a:t>
            </a:r>
          </a:p>
          <a:p>
            <a:pPr lvl="1" indent="-342900">
              <a:buClr>
                <a:srgbClr val="FF0000"/>
              </a:buClr>
              <a:buFont typeface="Wingdings" pitchFamily="2" charset="2"/>
              <a:buChar char="§"/>
            </a:pP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Arial"/>
              </a:rPr>
              <a:t>Each sample analyzed 3 times: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304800" y="4253073"/>
            <a:ext cx="8610600" cy="471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·"/>
              <a:defRPr sz="1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·"/>
              <a:defRPr sz="1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·"/>
              <a:defRPr sz="1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·"/>
              <a:defRPr sz="1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·"/>
              <a:defRPr sz="1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Primary interpretation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 and quantification in </a:t>
            </a:r>
            <a:r>
              <a:rPr kumimoji="0" lang="en-US" sz="2400" b="0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MaxQuant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2364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Differences from Previous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the first time we have attempted this course</a:t>
            </a:r>
          </a:p>
          <a:p>
            <a:pPr lvl="1"/>
            <a:r>
              <a:rPr lang="en-US" dirty="0" smtClean="0"/>
              <a:t>Expect some bumps in the road!</a:t>
            </a:r>
          </a:p>
          <a:p>
            <a:pPr lvl="1"/>
            <a:endParaRPr lang="en-US" dirty="0"/>
          </a:p>
          <a:p>
            <a:r>
              <a:rPr lang="en-US" dirty="0" smtClean="0"/>
              <a:t>Hackathons, not exercises</a:t>
            </a:r>
          </a:p>
          <a:p>
            <a:pPr lvl="1"/>
            <a:r>
              <a:rPr lang="en-US" dirty="0" smtClean="0"/>
              <a:t>Put into practice all you have learned so far</a:t>
            </a:r>
          </a:p>
          <a:p>
            <a:pPr lvl="1"/>
            <a:r>
              <a:rPr lang="en-US" dirty="0" smtClean="0"/>
              <a:t>Team-based work</a:t>
            </a:r>
          </a:p>
          <a:p>
            <a:pPr lvl="1"/>
            <a:r>
              <a:rPr lang="en-US" dirty="0" smtClean="0"/>
              <a:t>There are no right or wrong answers</a:t>
            </a:r>
          </a:p>
          <a:p>
            <a:pPr lvl="1"/>
            <a:r>
              <a:rPr lang="en-US" dirty="0" smtClean="0"/>
              <a:t>Key learning comes from sharing of experiences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11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533400"/>
          </a:xfrm>
        </p:spPr>
        <p:txBody>
          <a:bodyPr/>
          <a:lstStyle/>
          <a:p>
            <a:r>
              <a:rPr lang="en-US" dirty="0" smtClean="0"/>
              <a:t>P100 Source Dataset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41891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01409" y="1337151"/>
            <a:ext cx="699191" cy="276999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Sites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-964352" y="3239774"/>
            <a:ext cx="2475041" cy="184666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Treatments/Cell lines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4800" y="4800600"/>
            <a:ext cx="8610600" cy="13716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·"/>
              <a:defRPr sz="1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·"/>
              <a:defRPr sz="1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·"/>
              <a:defRPr sz="1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·"/>
              <a:defRPr sz="1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·"/>
              <a:defRPr sz="1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kern="0" dirty="0" smtClean="0"/>
              <a:t>Large </a:t>
            </a:r>
            <a:r>
              <a:rPr lang="en-US" kern="0" dirty="0"/>
              <a:t>systematic set of perturbations with </a:t>
            </a:r>
            <a:r>
              <a:rPr lang="en-US" kern="0" dirty="0" err="1"/>
              <a:t>phosphoproteomics</a:t>
            </a:r>
            <a:r>
              <a:rPr lang="en-US" kern="0" dirty="0"/>
              <a:t> </a:t>
            </a:r>
            <a:r>
              <a:rPr lang="en-US" kern="0" dirty="0" smtClean="0"/>
              <a:t>readout</a:t>
            </a:r>
            <a:endParaRPr lang="en-US" kern="0" dirty="0"/>
          </a:p>
          <a:p>
            <a:pPr lvl="1"/>
            <a:r>
              <a:rPr lang="en-US" kern="0" dirty="0"/>
              <a:t>Over 10,000 </a:t>
            </a:r>
            <a:r>
              <a:rPr lang="en-US" kern="0" dirty="0" err="1"/>
              <a:t>phosphosites</a:t>
            </a:r>
            <a:r>
              <a:rPr lang="en-US" kern="0" dirty="0"/>
              <a:t> observed</a:t>
            </a:r>
          </a:p>
          <a:p>
            <a:r>
              <a:rPr lang="en-US" kern="0" dirty="0"/>
              <a:t>Over 1,200 sites present in &gt;75% of all experiments</a:t>
            </a:r>
          </a:p>
          <a:p>
            <a:endParaRPr lang="en-US" kern="0" dirty="0"/>
          </a:p>
        </p:txBody>
      </p:sp>
      <p:sp>
        <p:nvSpPr>
          <p:cNvPr id="8" name="TextBox 7"/>
          <p:cNvSpPr txBox="1"/>
          <p:nvPr/>
        </p:nvSpPr>
        <p:spPr>
          <a:xfrm>
            <a:off x="7239000" y="609600"/>
            <a:ext cx="18373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i="1" dirty="0" err="1" smtClean="0">
                <a:solidFill>
                  <a:prstClr val="black"/>
                </a:solidFill>
                <a:latin typeface="Calibri"/>
              </a:rPr>
              <a:t>Jinal</a:t>
            </a:r>
            <a:r>
              <a:rPr lang="en-US" sz="1200" i="1" dirty="0" smtClean="0">
                <a:solidFill>
                  <a:prstClr val="black"/>
                </a:solidFill>
                <a:latin typeface="Calibri"/>
              </a:rPr>
              <a:t> Patel, </a:t>
            </a:r>
            <a:r>
              <a:rPr lang="en-US" sz="1200" i="1" dirty="0" err="1" smtClean="0">
                <a:solidFill>
                  <a:prstClr val="black"/>
                </a:solidFill>
                <a:latin typeface="Calibri"/>
              </a:rPr>
              <a:t>Xiaodong</a:t>
            </a:r>
            <a:r>
              <a:rPr lang="en-US" sz="1200" i="1" dirty="0" smtClean="0">
                <a:solidFill>
                  <a:prstClr val="black"/>
                </a:solidFill>
                <a:latin typeface="Calibri"/>
              </a:rPr>
              <a:t> Lu</a:t>
            </a:r>
            <a:endParaRPr lang="en-US" sz="1200" i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443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" y="-30480"/>
            <a:ext cx="8915400" cy="715962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Will it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763000" cy="5715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rgbClr val="0000CC"/>
                </a:solidFill>
                <a:latin typeface="+mj-lt"/>
              </a:rPr>
              <a:t>Are there a set of </a:t>
            </a:r>
            <a:r>
              <a:rPr lang="en-US" sz="2400" b="1" dirty="0" err="1" smtClean="0">
                <a:solidFill>
                  <a:srgbClr val="0000CC"/>
                </a:solidFill>
                <a:latin typeface="+mj-lt"/>
              </a:rPr>
              <a:t>phosphosites</a:t>
            </a:r>
            <a:r>
              <a:rPr lang="en-US" sz="2400" b="1" dirty="0" smtClean="0">
                <a:solidFill>
                  <a:srgbClr val="0000CC"/>
                </a:solidFill>
                <a:latin typeface="+mj-lt"/>
              </a:rPr>
              <a:t> that we can (almost) always observe?</a:t>
            </a:r>
          </a:p>
          <a:p>
            <a:endParaRPr lang="en-US" sz="1400" b="1" dirty="0">
              <a:solidFill>
                <a:srgbClr val="0000CC"/>
              </a:solidFill>
              <a:latin typeface="+mj-lt"/>
            </a:endParaRPr>
          </a:p>
          <a:p>
            <a:r>
              <a:rPr lang="en-US" sz="2400" b="1" dirty="0" smtClean="0">
                <a:solidFill>
                  <a:srgbClr val="CCECFF"/>
                </a:solidFill>
                <a:latin typeface="+mj-lt"/>
              </a:rPr>
              <a:t>Do these </a:t>
            </a:r>
            <a:r>
              <a:rPr lang="en-US" sz="2400" b="1" dirty="0" err="1" smtClean="0">
                <a:solidFill>
                  <a:srgbClr val="CCECFF"/>
                </a:solidFill>
                <a:latin typeface="+mj-lt"/>
              </a:rPr>
              <a:t>phosphosites</a:t>
            </a:r>
            <a:r>
              <a:rPr lang="en-US" sz="2400" b="1" dirty="0" smtClean="0">
                <a:solidFill>
                  <a:srgbClr val="CCECFF"/>
                </a:solidFill>
                <a:latin typeface="+mj-lt"/>
              </a:rPr>
              <a:t> behave in interesting ways in response to perturbations?</a:t>
            </a:r>
          </a:p>
          <a:p>
            <a:endParaRPr lang="en-US" sz="1400" b="1" dirty="0">
              <a:solidFill>
                <a:srgbClr val="CCECFF"/>
              </a:solidFill>
              <a:latin typeface="+mj-lt"/>
            </a:endParaRPr>
          </a:p>
          <a:p>
            <a:r>
              <a:rPr lang="en-US" sz="2400" b="1" dirty="0" smtClean="0">
                <a:solidFill>
                  <a:srgbClr val="CCECFF"/>
                </a:solidFill>
                <a:latin typeface="+mj-lt"/>
              </a:rPr>
              <a:t>Do we gain anything over gene expression measurements?</a:t>
            </a:r>
          </a:p>
          <a:p>
            <a:endParaRPr lang="en-US" sz="1400" b="1" dirty="0">
              <a:solidFill>
                <a:srgbClr val="CCECFF"/>
              </a:solidFill>
              <a:latin typeface="+mj-lt"/>
            </a:endParaRPr>
          </a:p>
          <a:p>
            <a:r>
              <a:rPr lang="en-US" sz="2400" b="1" dirty="0" smtClean="0">
                <a:solidFill>
                  <a:srgbClr val="CCECFF"/>
                </a:solidFill>
                <a:latin typeface="+mj-lt"/>
              </a:rPr>
              <a:t>Can we pick a (small) set of highly informative </a:t>
            </a:r>
            <a:r>
              <a:rPr lang="en-US" sz="2400" b="1" dirty="0" err="1" smtClean="0">
                <a:solidFill>
                  <a:srgbClr val="CCECFF"/>
                </a:solidFill>
                <a:latin typeface="+mj-lt"/>
              </a:rPr>
              <a:t>phosphopeptides</a:t>
            </a:r>
            <a:r>
              <a:rPr lang="en-US" sz="2400" b="1" dirty="0" smtClean="0">
                <a:solidFill>
                  <a:srgbClr val="CCECFF"/>
                </a:solidFill>
                <a:latin typeface="+mj-lt"/>
              </a:rPr>
              <a:t>?</a:t>
            </a:r>
          </a:p>
          <a:p>
            <a:endParaRPr lang="en-US" sz="1400" b="1" dirty="0">
              <a:solidFill>
                <a:srgbClr val="CCECFF"/>
              </a:solidFill>
            </a:endParaRPr>
          </a:p>
          <a:p>
            <a:r>
              <a:rPr lang="en-US" b="1" dirty="0" smtClean="0">
                <a:solidFill>
                  <a:srgbClr val="CCECFF"/>
                </a:solidFill>
                <a:latin typeface="+mj-lt"/>
              </a:rPr>
              <a:t>Could profiling these peptides </a:t>
            </a:r>
            <a:r>
              <a:rPr lang="en-US" b="1" dirty="0">
                <a:solidFill>
                  <a:srgbClr val="CCECFF"/>
                </a:solidFill>
                <a:latin typeface="+mj-lt"/>
              </a:rPr>
              <a:t>reproduce the observations of </a:t>
            </a:r>
            <a:r>
              <a:rPr lang="en-US" b="1" dirty="0" smtClean="0">
                <a:solidFill>
                  <a:srgbClr val="CCECFF"/>
                </a:solidFill>
                <a:latin typeface="+mj-lt"/>
              </a:rPr>
              <a:t>a deeper experiment?</a:t>
            </a:r>
            <a:endParaRPr lang="en-US" b="1" dirty="0">
              <a:solidFill>
                <a:srgbClr val="CCECFF"/>
              </a:solidFill>
              <a:latin typeface="+mj-lt"/>
            </a:endParaRPr>
          </a:p>
          <a:p>
            <a:endParaRPr lang="en-US" sz="1400" b="1" dirty="0">
              <a:solidFill>
                <a:srgbClr val="CCECFF"/>
              </a:solidFill>
            </a:endParaRPr>
          </a:p>
          <a:p>
            <a:r>
              <a:rPr lang="en-US" b="1" dirty="0" smtClean="0">
                <a:solidFill>
                  <a:srgbClr val="CCECFF"/>
                </a:solidFill>
                <a:latin typeface="+mj-lt"/>
              </a:rPr>
              <a:t>Is </a:t>
            </a:r>
            <a:r>
              <a:rPr lang="en-US" b="1" dirty="0">
                <a:solidFill>
                  <a:srgbClr val="CCECFF"/>
                </a:solidFill>
                <a:latin typeface="+mj-lt"/>
              </a:rPr>
              <a:t>the assay </a:t>
            </a:r>
            <a:r>
              <a:rPr lang="en-US" b="1" dirty="0" smtClean="0">
                <a:solidFill>
                  <a:srgbClr val="CCECFF"/>
                </a:solidFill>
                <a:latin typeface="+mj-lt"/>
              </a:rPr>
              <a:t>generally </a:t>
            </a:r>
            <a:r>
              <a:rPr lang="en-US" b="1" dirty="0">
                <a:solidFill>
                  <a:srgbClr val="CCECFF"/>
                </a:solidFill>
                <a:latin typeface="+mj-lt"/>
              </a:rPr>
              <a:t>useful?</a:t>
            </a:r>
          </a:p>
          <a:p>
            <a:endParaRPr lang="en-US" sz="2400" b="1" dirty="0" smtClean="0">
              <a:solidFill>
                <a:srgbClr val="0000C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05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8610600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2800" b="1">
                <a:solidFill>
                  <a:srgbClr val="0000CC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2pPr>
            <a:lvl3pPr eaLnBrk="1" hangingPunct="1"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3pPr>
            <a:lvl4pPr eaLnBrk="1" hangingPunct="1"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4pPr>
            <a:lvl5pPr eaLnBrk="1" hangingPunct="1"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dirty="0"/>
              <a:t>Signals span lineages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" t="9606" r="13318" b="3300"/>
          <a:stretch/>
        </p:blipFill>
        <p:spPr bwMode="auto">
          <a:xfrm>
            <a:off x="457199" y="685800"/>
            <a:ext cx="8294075" cy="518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273168" y="5943600"/>
            <a:ext cx="8718432" cy="40812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342900" indent="-342900" eaLnBrk="1" hangingPunct="1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 kern="0">
                <a:latin typeface="+mn-lt"/>
              </a:defRPr>
            </a:lvl1pPr>
            <a:lvl2pPr marL="742950" lvl="1" indent="-285750" eaLnBrk="1" hangingPunct="1">
              <a:spcBef>
                <a:spcPct val="20000"/>
              </a:spcBef>
              <a:buClr>
                <a:srgbClr val="008000"/>
              </a:buClr>
              <a:buFont typeface="Times" pitchFamily="18" charset="0"/>
              <a:buChar char="•"/>
              <a:defRPr sz="2000" kern="0">
                <a:latin typeface="+mn-lt"/>
              </a:defRPr>
            </a:lvl2pPr>
            <a:lvl3pPr marL="1143000" indent="-228600" eaLnBrk="1" hangingPunct="1">
              <a:spcBef>
                <a:spcPct val="20000"/>
              </a:spcBef>
              <a:buClr>
                <a:srgbClr val="0000CC"/>
              </a:buClr>
              <a:buChar char="–"/>
              <a:defRPr>
                <a:latin typeface="+mn-lt"/>
              </a:defRPr>
            </a:lvl3pPr>
            <a:lvl4pPr marL="1600200" indent="-228600" eaLnBrk="1" hangingPunct="1">
              <a:spcBef>
                <a:spcPct val="20000"/>
              </a:spcBef>
              <a:buClr>
                <a:srgbClr val="FF3300"/>
              </a:buClr>
              <a:buChar char="»"/>
              <a:defRPr sz="1600">
                <a:latin typeface="+mn-lt"/>
              </a:defRPr>
            </a:lvl4pPr>
            <a:lvl5pPr marL="2057400" indent="-228600" eaLnBrk="1" hangingPunct="1">
              <a:spcBef>
                <a:spcPct val="20000"/>
              </a:spcBef>
              <a:buChar char="·"/>
              <a:defRPr sz="1400">
                <a:latin typeface="+mn-lt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·"/>
              <a:defRPr sz="1400"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·"/>
              <a:defRPr sz="1400"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·"/>
              <a:defRPr sz="1400"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·"/>
              <a:defRPr sz="1400">
                <a:latin typeface="+mn-lt"/>
              </a:defRPr>
            </a:lvl9pPr>
          </a:lstStyle>
          <a:p>
            <a:r>
              <a:rPr lang="en-US" sz="2000" dirty="0"/>
              <a:t>All 6 </a:t>
            </a:r>
            <a:r>
              <a:rPr lang="en-US" sz="2000" dirty="0" err="1"/>
              <a:t>Taxol</a:t>
            </a:r>
            <a:r>
              <a:rPr lang="en-US" sz="2000" dirty="0"/>
              <a:t> treatments cluster – regardless of lineage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7027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8610600" cy="41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eaLnBrk="1" hangingPunct="1">
              <a:defRPr sz="2800" b="1">
                <a:solidFill>
                  <a:srgbClr val="0000CC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2pPr>
            <a:lvl3pPr eaLnBrk="1" hangingPunct="1"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3pPr>
            <a:lvl4pPr eaLnBrk="1" hangingPunct="1"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4pPr>
            <a:lvl5pPr eaLnBrk="1" hangingPunct="1"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dirty="0"/>
              <a:t>Signals group related compounds and replicates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" t="8276" r="59167" b="2414"/>
          <a:stretch/>
        </p:blipFill>
        <p:spPr bwMode="auto">
          <a:xfrm>
            <a:off x="293988" y="609600"/>
            <a:ext cx="4125612" cy="576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648200" y="4098503"/>
            <a:ext cx="4271746" cy="1083097"/>
            <a:chOff x="4648200" y="4191000"/>
            <a:chExt cx="4271746" cy="1083097"/>
          </a:xfrm>
        </p:grpSpPr>
        <p:pic>
          <p:nvPicPr>
            <p:cNvPr id="4100" name="Picture 4" descr="File:Lanatoside C.sv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4191000"/>
              <a:ext cx="2705100" cy="1083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7543800" y="4547882"/>
              <a:ext cx="137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Lanatoside</a:t>
              </a:r>
              <a:r>
                <a:rPr lang="en-US" dirty="0" smtClean="0"/>
                <a:t> C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257800" y="3007435"/>
            <a:ext cx="3165087" cy="874871"/>
            <a:chOff x="5257800" y="1219200"/>
            <a:chExt cx="3165087" cy="874871"/>
          </a:xfrm>
        </p:grpSpPr>
        <p:pic>
          <p:nvPicPr>
            <p:cNvPr id="4102" name="Picture 6" descr="http://upload.wikimedia.org/wikipedia/commons/thumb/b/b0/Digoxin_structure.svg/400px-Digoxin_structure.sv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0" y="1219200"/>
              <a:ext cx="2095500" cy="874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7543800" y="1471969"/>
              <a:ext cx="8790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Digoxin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305550" y="903342"/>
            <a:ext cx="2514561" cy="832961"/>
            <a:chOff x="6305550" y="2371827"/>
            <a:chExt cx="2514561" cy="832961"/>
          </a:xfrm>
        </p:grpSpPr>
        <p:pic>
          <p:nvPicPr>
            <p:cNvPr id="4104" name="Picture 8" descr="http://upload.wikimedia.org/wikipedia/commons/thumb/e/e5/Digoxigenin_acsv.svg/200px-Digoxigenin_acsv.svg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5550" y="2371827"/>
              <a:ext cx="1047750" cy="83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7543800" y="2603641"/>
              <a:ext cx="1276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Digoxigenin</a:t>
              </a:r>
              <a:endParaRPr lang="en-US" dirty="0"/>
            </a:p>
          </p:txBody>
        </p:sp>
      </p:grpSp>
      <p:pic>
        <p:nvPicPr>
          <p:cNvPr id="4106" name="Picture 10" descr="http://upload.wikimedia.org/wikipedia/commons/thumb/4/44/Digitoxigenin.png/200px-Digitoxigeni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875" y="1952499"/>
            <a:ext cx="1048425" cy="83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543800" y="2145268"/>
            <a:ext cx="1405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Digitoxigenin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00750" y="5410200"/>
            <a:ext cx="2919196" cy="91440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304875" y="5538951"/>
            <a:ext cx="2496770" cy="633249"/>
            <a:chOff x="6304875" y="5715000"/>
            <a:chExt cx="2496770" cy="633249"/>
          </a:xfrm>
        </p:grpSpPr>
        <p:pic>
          <p:nvPicPr>
            <p:cNvPr id="22" name="Picture 12" descr="http://upload.wikimedia.org/wikipedia/commons/thumb/3/36/Anisomycin_structure.png/250px-Anisomycin_structure.png"/>
            <p:cNvPicPr>
              <a:picLocks noChangeAspect="1" noChangeArrowheads="1"/>
            </p:cNvPicPr>
            <p:nvPr/>
          </p:nvPicPr>
          <p:blipFill>
            <a:blip r:embed="rId7">
              <a:duotone>
                <a:srgbClr val="4BACC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4875" y="5715000"/>
              <a:ext cx="1048425" cy="633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7543800" y="5846958"/>
              <a:ext cx="125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latin typeface="Calibri"/>
                </a:rPr>
                <a:t>Anisomycin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236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" y="-30480"/>
            <a:ext cx="8915400" cy="56388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Will it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763000" cy="5715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rgbClr val="0000CC"/>
                </a:solidFill>
                <a:latin typeface="+mj-lt"/>
              </a:rPr>
              <a:t>Are there a set of </a:t>
            </a:r>
            <a:r>
              <a:rPr lang="en-US" sz="2400" b="1" dirty="0" err="1" smtClean="0">
                <a:solidFill>
                  <a:srgbClr val="0000CC"/>
                </a:solidFill>
                <a:latin typeface="+mj-lt"/>
              </a:rPr>
              <a:t>phosphosites</a:t>
            </a:r>
            <a:r>
              <a:rPr lang="en-US" sz="2400" b="1" dirty="0" smtClean="0">
                <a:solidFill>
                  <a:srgbClr val="0000CC"/>
                </a:solidFill>
                <a:latin typeface="+mj-lt"/>
              </a:rPr>
              <a:t> that we can (almost) always observe?</a:t>
            </a:r>
          </a:p>
          <a:p>
            <a:endParaRPr lang="en-US" sz="1400" b="1" dirty="0">
              <a:solidFill>
                <a:srgbClr val="0000CC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rgbClr val="0000CC"/>
                </a:solidFill>
                <a:latin typeface="+mj-lt"/>
              </a:rPr>
              <a:t>Do these </a:t>
            </a:r>
            <a:r>
              <a:rPr lang="en-US" sz="2400" b="1" dirty="0" err="1" smtClean="0">
                <a:solidFill>
                  <a:srgbClr val="0000CC"/>
                </a:solidFill>
                <a:latin typeface="+mj-lt"/>
              </a:rPr>
              <a:t>phosphosites</a:t>
            </a:r>
            <a:r>
              <a:rPr lang="en-US" sz="2400" b="1" dirty="0" smtClean="0">
                <a:solidFill>
                  <a:srgbClr val="0000CC"/>
                </a:solidFill>
                <a:latin typeface="+mj-lt"/>
              </a:rPr>
              <a:t> behave in interesting ways in response to perturbations?</a:t>
            </a:r>
          </a:p>
          <a:p>
            <a:endParaRPr lang="en-US" sz="1400" b="1" dirty="0">
              <a:solidFill>
                <a:srgbClr val="CCECFF"/>
              </a:solidFill>
              <a:latin typeface="+mj-lt"/>
            </a:endParaRPr>
          </a:p>
          <a:p>
            <a:r>
              <a:rPr lang="en-US" sz="2400" b="1" dirty="0" smtClean="0">
                <a:solidFill>
                  <a:srgbClr val="CCECFF"/>
                </a:solidFill>
                <a:latin typeface="+mj-lt"/>
              </a:rPr>
              <a:t>Do we gain anything over gene expression measurements?</a:t>
            </a:r>
          </a:p>
          <a:p>
            <a:endParaRPr lang="en-US" sz="1400" b="1" dirty="0">
              <a:solidFill>
                <a:srgbClr val="CCECFF"/>
              </a:solidFill>
              <a:latin typeface="+mj-lt"/>
            </a:endParaRPr>
          </a:p>
          <a:p>
            <a:r>
              <a:rPr lang="en-US" sz="2400" b="1" dirty="0" smtClean="0">
                <a:solidFill>
                  <a:srgbClr val="CCECFF"/>
                </a:solidFill>
                <a:latin typeface="+mj-lt"/>
              </a:rPr>
              <a:t>Can we pick a (small) set of highly informative </a:t>
            </a:r>
            <a:r>
              <a:rPr lang="en-US" sz="2400" b="1" dirty="0" err="1" smtClean="0">
                <a:solidFill>
                  <a:srgbClr val="CCECFF"/>
                </a:solidFill>
                <a:latin typeface="+mj-lt"/>
              </a:rPr>
              <a:t>phosphopeptides</a:t>
            </a:r>
            <a:r>
              <a:rPr lang="en-US" sz="2400" b="1" dirty="0" smtClean="0">
                <a:solidFill>
                  <a:srgbClr val="CCECFF"/>
                </a:solidFill>
                <a:latin typeface="+mj-lt"/>
              </a:rPr>
              <a:t>?</a:t>
            </a:r>
          </a:p>
          <a:p>
            <a:endParaRPr lang="en-US" sz="1400" b="1" dirty="0">
              <a:solidFill>
                <a:srgbClr val="CCECFF"/>
              </a:solidFill>
            </a:endParaRPr>
          </a:p>
          <a:p>
            <a:r>
              <a:rPr lang="en-US" b="1" dirty="0" smtClean="0">
                <a:solidFill>
                  <a:srgbClr val="CCECFF"/>
                </a:solidFill>
                <a:latin typeface="+mj-lt"/>
              </a:rPr>
              <a:t>Could profiling these peptides </a:t>
            </a:r>
            <a:r>
              <a:rPr lang="en-US" b="1" dirty="0">
                <a:solidFill>
                  <a:srgbClr val="CCECFF"/>
                </a:solidFill>
                <a:latin typeface="+mj-lt"/>
              </a:rPr>
              <a:t>reproduce the observations of </a:t>
            </a:r>
            <a:r>
              <a:rPr lang="en-US" b="1" dirty="0" smtClean="0">
                <a:solidFill>
                  <a:srgbClr val="CCECFF"/>
                </a:solidFill>
                <a:latin typeface="+mj-lt"/>
              </a:rPr>
              <a:t>a deeper experiment?</a:t>
            </a:r>
            <a:endParaRPr lang="en-US" b="1" dirty="0">
              <a:solidFill>
                <a:srgbClr val="CCECFF"/>
              </a:solidFill>
              <a:latin typeface="+mj-lt"/>
            </a:endParaRPr>
          </a:p>
          <a:p>
            <a:endParaRPr lang="en-US" sz="1400" b="1" dirty="0">
              <a:solidFill>
                <a:srgbClr val="CCECFF"/>
              </a:solidFill>
            </a:endParaRPr>
          </a:p>
          <a:p>
            <a:r>
              <a:rPr lang="en-US" b="1" dirty="0" smtClean="0">
                <a:solidFill>
                  <a:srgbClr val="CCECFF"/>
                </a:solidFill>
                <a:latin typeface="+mj-lt"/>
              </a:rPr>
              <a:t>Is </a:t>
            </a:r>
            <a:r>
              <a:rPr lang="en-US" b="1" dirty="0">
                <a:solidFill>
                  <a:srgbClr val="CCECFF"/>
                </a:solidFill>
                <a:latin typeface="+mj-lt"/>
              </a:rPr>
              <a:t>the assay </a:t>
            </a:r>
            <a:r>
              <a:rPr lang="en-US" b="1" dirty="0" smtClean="0">
                <a:solidFill>
                  <a:srgbClr val="CCECFF"/>
                </a:solidFill>
                <a:latin typeface="+mj-lt"/>
              </a:rPr>
              <a:t>generally </a:t>
            </a:r>
            <a:r>
              <a:rPr lang="en-US" b="1" dirty="0">
                <a:solidFill>
                  <a:srgbClr val="CCECFF"/>
                </a:solidFill>
                <a:latin typeface="+mj-lt"/>
              </a:rPr>
              <a:t>useful?</a:t>
            </a:r>
          </a:p>
          <a:p>
            <a:endParaRPr lang="en-US" sz="2400" b="1" dirty="0" smtClean="0">
              <a:solidFill>
                <a:srgbClr val="0000C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755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334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err="1" smtClean="0"/>
              <a:t>Phospho</a:t>
            </a:r>
            <a:r>
              <a:rPr lang="en-US" sz="2800" b="1" dirty="0" smtClean="0"/>
              <a:t>-state adds value over gene expression</a:t>
            </a:r>
            <a:endParaRPr lang="en-US" sz="2800" b="1" dirty="0"/>
          </a:p>
        </p:txBody>
      </p:sp>
      <p:pic>
        <p:nvPicPr>
          <p:cNvPr id="7023" name="Picture 49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09600"/>
            <a:ext cx="6992712" cy="5692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959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" y="-30480"/>
            <a:ext cx="8915400" cy="56388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Will it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763000" cy="5715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rgbClr val="0000CC"/>
                </a:solidFill>
                <a:latin typeface="+mj-lt"/>
              </a:rPr>
              <a:t>Are there a set of </a:t>
            </a:r>
            <a:r>
              <a:rPr lang="en-US" sz="2400" b="1" dirty="0" err="1" smtClean="0">
                <a:solidFill>
                  <a:srgbClr val="0000CC"/>
                </a:solidFill>
                <a:latin typeface="+mj-lt"/>
              </a:rPr>
              <a:t>phosphosites</a:t>
            </a:r>
            <a:r>
              <a:rPr lang="en-US" sz="2400" b="1" dirty="0" smtClean="0">
                <a:solidFill>
                  <a:srgbClr val="0000CC"/>
                </a:solidFill>
                <a:latin typeface="+mj-lt"/>
              </a:rPr>
              <a:t> that we can (almost) always observe?</a:t>
            </a:r>
          </a:p>
          <a:p>
            <a:endParaRPr lang="en-US" sz="1400" b="1" dirty="0">
              <a:solidFill>
                <a:srgbClr val="0000CC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rgbClr val="0000CC"/>
                </a:solidFill>
                <a:latin typeface="+mj-lt"/>
              </a:rPr>
              <a:t>Do these </a:t>
            </a:r>
            <a:r>
              <a:rPr lang="en-US" sz="2400" b="1" dirty="0" err="1" smtClean="0">
                <a:solidFill>
                  <a:srgbClr val="0000CC"/>
                </a:solidFill>
                <a:latin typeface="+mj-lt"/>
              </a:rPr>
              <a:t>phosphosites</a:t>
            </a:r>
            <a:r>
              <a:rPr lang="en-US" sz="2400" b="1" dirty="0" smtClean="0">
                <a:solidFill>
                  <a:srgbClr val="0000CC"/>
                </a:solidFill>
                <a:latin typeface="+mj-lt"/>
              </a:rPr>
              <a:t> behave in interesting ways in response to perturbations?</a:t>
            </a:r>
          </a:p>
          <a:p>
            <a:endParaRPr lang="en-US" sz="1400" b="1" dirty="0">
              <a:solidFill>
                <a:srgbClr val="CCECFF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rgbClr val="0000CC"/>
                </a:solidFill>
                <a:latin typeface="+mj-lt"/>
              </a:rPr>
              <a:t>Do we gain anything over gene expression measurements?</a:t>
            </a:r>
          </a:p>
          <a:p>
            <a:endParaRPr lang="en-US" sz="1400" b="1" dirty="0">
              <a:solidFill>
                <a:srgbClr val="CCECFF"/>
              </a:solidFill>
              <a:latin typeface="+mj-lt"/>
            </a:endParaRPr>
          </a:p>
          <a:p>
            <a:r>
              <a:rPr lang="en-US" sz="2400" b="1" dirty="0" smtClean="0">
                <a:solidFill>
                  <a:srgbClr val="CCECFF"/>
                </a:solidFill>
                <a:latin typeface="+mj-lt"/>
              </a:rPr>
              <a:t>Can we pick a (small) set of highly informative </a:t>
            </a:r>
            <a:r>
              <a:rPr lang="en-US" sz="2400" b="1" dirty="0" err="1" smtClean="0">
                <a:solidFill>
                  <a:srgbClr val="CCECFF"/>
                </a:solidFill>
                <a:latin typeface="+mj-lt"/>
              </a:rPr>
              <a:t>phosphopeptides</a:t>
            </a:r>
            <a:r>
              <a:rPr lang="en-US" sz="2400" b="1" dirty="0" smtClean="0">
                <a:solidFill>
                  <a:srgbClr val="CCECFF"/>
                </a:solidFill>
                <a:latin typeface="+mj-lt"/>
              </a:rPr>
              <a:t>?</a:t>
            </a:r>
          </a:p>
          <a:p>
            <a:endParaRPr lang="en-US" sz="1400" b="1" dirty="0">
              <a:solidFill>
                <a:srgbClr val="CCECFF"/>
              </a:solidFill>
            </a:endParaRPr>
          </a:p>
          <a:p>
            <a:r>
              <a:rPr lang="en-US" b="1" dirty="0" smtClean="0">
                <a:solidFill>
                  <a:srgbClr val="CCECFF"/>
                </a:solidFill>
                <a:latin typeface="+mj-lt"/>
              </a:rPr>
              <a:t>Could profiling these peptides </a:t>
            </a:r>
            <a:r>
              <a:rPr lang="en-US" b="1" dirty="0">
                <a:solidFill>
                  <a:srgbClr val="CCECFF"/>
                </a:solidFill>
                <a:latin typeface="+mj-lt"/>
              </a:rPr>
              <a:t>reproduce the observations of </a:t>
            </a:r>
            <a:r>
              <a:rPr lang="en-US" b="1" dirty="0" smtClean="0">
                <a:solidFill>
                  <a:srgbClr val="CCECFF"/>
                </a:solidFill>
                <a:latin typeface="+mj-lt"/>
              </a:rPr>
              <a:t>a deeper experiment?</a:t>
            </a:r>
            <a:endParaRPr lang="en-US" b="1" dirty="0">
              <a:solidFill>
                <a:srgbClr val="CCECFF"/>
              </a:solidFill>
              <a:latin typeface="+mj-lt"/>
            </a:endParaRPr>
          </a:p>
          <a:p>
            <a:endParaRPr lang="en-US" sz="1400" b="1" dirty="0">
              <a:solidFill>
                <a:srgbClr val="CCECFF"/>
              </a:solidFill>
            </a:endParaRPr>
          </a:p>
          <a:p>
            <a:r>
              <a:rPr lang="en-US" b="1" dirty="0" smtClean="0">
                <a:solidFill>
                  <a:srgbClr val="CCECFF"/>
                </a:solidFill>
                <a:latin typeface="+mj-lt"/>
              </a:rPr>
              <a:t>Is </a:t>
            </a:r>
            <a:r>
              <a:rPr lang="en-US" b="1" dirty="0">
                <a:solidFill>
                  <a:srgbClr val="CCECFF"/>
                </a:solidFill>
                <a:latin typeface="+mj-lt"/>
              </a:rPr>
              <a:t>the assay </a:t>
            </a:r>
            <a:r>
              <a:rPr lang="en-US" b="1" dirty="0" smtClean="0">
                <a:solidFill>
                  <a:srgbClr val="CCECFF"/>
                </a:solidFill>
                <a:latin typeface="+mj-lt"/>
              </a:rPr>
              <a:t>generally </a:t>
            </a:r>
            <a:r>
              <a:rPr lang="en-US" b="1" dirty="0">
                <a:solidFill>
                  <a:srgbClr val="CCECFF"/>
                </a:solidFill>
                <a:latin typeface="+mj-lt"/>
              </a:rPr>
              <a:t>useful?</a:t>
            </a:r>
          </a:p>
          <a:p>
            <a:endParaRPr lang="en-US" sz="2400" b="1" dirty="0" smtClean="0">
              <a:solidFill>
                <a:srgbClr val="0000C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23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asset1.basecamp.com/1768707/projects/1074532-project-p100/attachments/16893195/52f8f826d09565e677a60d41b370d35b12083167/large.png"/>
          <p:cNvSpPr>
            <a:spLocks noChangeAspect="1" noChangeArrowheads="1"/>
          </p:cNvSpPr>
          <p:nvPr/>
        </p:nvSpPr>
        <p:spPr bwMode="auto">
          <a:xfrm>
            <a:off x="155575" y="-4114800"/>
            <a:ext cx="1143000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0" y="3505200"/>
            <a:ext cx="38608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p100_pca_cdf_sample_spa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822553"/>
            <a:ext cx="3733800" cy="237784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48400" y="1587210"/>
            <a:ext cx="0" cy="1317061"/>
          </a:xfrm>
          <a:prstGeom prst="line">
            <a:avLst/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7620" y="-30480"/>
            <a:ext cx="8915400" cy="56388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kern="0" dirty="0" smtClean="0"/>
              <a:t>Determining the Right Number of Groups to Monitor</a:t>
            </a:r>
            <a:endParaRPr lang="en-US" kern="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685800"/>
            <a:ext cx="4749800" cy="55626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·"/>
              <a:defRPr sz="1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·"/>
              <a:defRPr sz="1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·"/>
              <a:defRPr sz="1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·"/>
              <a:defRPr sz="1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·"/>
              <a:defRPr sz="1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kern="0" dirty="0" smtClean="0"/>
              <a:t>Each group should contain phosphopeptides with similar patterns</a:t>
            </a:r>
          </a:p>
          <a:p>
            <a:pPr lvl="1"/>
            <a:endParaRPr lang="en-US" kern="0" dirty="0"/>
          </a:p>
          <a:p>
            <a:r>
              <a:rPr lang="en-US" kern="0" dirty="0" smtClean="0"/>
              <a:t>PCA </a:t>
            </a:r>
            <a:r>
              <a:rPr lang="en-US" kern="0" dirty="0"/>
              <a:t>and HC methods suggest ~50 clusters are optimal</a:t>
            </a:r>
          </a:p>
          <a:p>
            <a:pPr lvl="1"/>
            <a:endParaRPr lang="en-US" kern="0" dirty="0"/>
          </a:p>
          <a:p>
            <a:r>
              <a:rPr lang="en-US" kern="0" dirty="0"/>
              <a:t>Further refinement by hierarchical clustering leads to 55 clusters</a:t>
            </a:r>
          </a:p>
          <a:p>
            <a:pPr lvl="1"/>
            <a:endParaRPr lang="en-US" kern="0" dirty="0"/>
          </a:p>
          <a:p>
            <a:r>
              <a:rPr lang="en-US" kern="0" dirty="0"/>
              <a:t>We can choose 2 probes per cluster to build redundancy into assay</a:t>
            </a:r>
          </a:p>
        </p:txBody>
      </p:sp>
    </p:spTree>
    <p:extLst>
      <p:ext uri="{BB962C8B-B14F-4D97-AF65-F5344CB8AC3E}">
        <p14:creationId xmlns:p14="http://schemas.microsoft.com/office/powerpoint/2010/main" val="281807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739200"/>
            <a:ext cx="85344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>
                <a:solidFill>
                  <a:srgbClr val="0000CC"/>
                </a:solidFill>
                <a:latin typeface="Lucida Console" pitchFamily="49" charset="0"/>
              </a:rPr>
              <a:t> # sites (1 is best)</a:t>
            </a:r>
          </a:p>
          <a:p>
            <a:pPr marL="971550" lvl="1" indent="-514350">
              <a:buAutoNum type="arabicPeriod"/>
            </a:pPr>
            <a:endParaRPr lang="en-US" sz="3200" dirty="0">
              <a:solidFill>
                <a:srgbClr val="0000CC"/>
              </a:solidFill>
              <a:latin typeface="Lucida Console" pitchFamily="49" charset="0"/>
            </a:endParaRPr>
          </a:p>
          <a:p>
            <a:r>
              <a:rPr lang="en-US" sz="3200" dirty="0" smtClean="0">
                <a:solidFill>
                  <a:srgbClr val="0000CC"/>
                </a:solidFill>
                <a:latin typeface="Lucida Console" pitchFamily="49" charset="0"/>
              </a:rPr>
              <a:t>2</a:t>
            </a:r>
            <a:r>
              <a:rPr lang="en-US" sz="3200" dirty="0">
                <a:solidFill>
                  <a:srgbClr val="0000CC"/>
                </a:solidFill>
                <a:latin typeface="Lucida Console" pitchFamily="49" charset="0"/>
              </a:rPr>
              <a:t>. Missed </a:t>
            </a:r>
            <a:r>
              <a:rPr lang="en-US" sz="3200" dirty="0" smtClean="0">
                <a:solidFill>
                  <a:srgbClr val="0000CC"/>
                </a:solidFill>
                <a:latin typeface="Lucida Console" pitchFamily="49" charset="0"/>
              </a:rPr>
              <a:t>cuts (0 is best)</a:t>
            </a:r>
          </a:p>
          <a:p>
            <a:r>
              <a:rPr lang="en-US" sz="3200" dirty="0" smtClean="0">
                <a:solidFill>
                  <a:srgbClr val="0000CC"/>
                </a:solidFill>
                <a:latin typeface="Lucida Console" pitchFamily="49" charset="0"/>
              </a:rPr>
              <a:t>	</a:t>
            </a:r>
            <a:endParaRPr lang="en-US" sz="3200" dirty="0">
              <a:solidFill>
                <a:srgbClr val="0000CC"/>
              </a:solidFill>
              <a:latin typeface="Lucida Console" pitchFamily="49" charset="0"/>
            </a:endParaRPr>
          </a:p>
          <a:p>
            <a:r>
              <a:rPr lang="en-US" sz="3200" dirty="0" smtClean="0">
                <a:solidFill>
                  <a:srgbClr val="0000CC"/>
                </a:solidFill>
                <a:latin typeface="Lucida Console" pitchFamily="49" charset="0"/>
              </a:rPr>
              <a:t>3. </a:t>
            </a:r>
            <a:r>
              <a:rPr lang="en-US" sz="3200" dirty="0">
                <a:solidFill>
                  <a:srgbClr val="0000CC"/>
                </a:solidFill>
                <a:latin typeface="Lucida Console" pitchFamily="49" charset="0"/>
              </a:rPr>
              <a:t>C and M </a:t>
            </a:r>
            <a:r>
              <a:rPr lang="en-US" sz="3200" dirty="0" smtClean="0">
                <a:solidFill>
                  <a:srgbClr val="0000CC"/>
                </a:solidFill>
                <a:latin typeface="Lucida Console" pitchFamily="49" charset="0"/>
              </a:rPr>
              <a:t>count (0 is best)</a:t>
            </a:r>
          </a:p>
          <a:p>
            <a:endParaRPr lang="en-US" sz="3200" dirty="0">
              <a:solidFill>
                <a:srgbClr val="0000CC"/>
              </a:solidFill>
              <a:latin typeface="Lucida Console" pitchFamily="49" charset="0"/>
            </a:endParaRPr>
          </a:p>
          <a:p>
            <a:r>
              <a:rPr lang="en-US" sz="3200" dirty="0" smtClean="0">
                <a:solidFill>
                  <a:srgbClr val="0000CC"/>
                </a:solidFill>
                <a:latin typeface="Lucida Console" pitchFamily="49" charset="0"/>
              </a:rPr>
              <a:t>4. Observability (156 is best)</a:t>
            </a:r>
          </a:p>
          <a:p>
            <a:endParaRPr lang="en-US" sz="3200" dirty="0">
              <a:solidFill>
                <a:srgbClr val="0000CC"/>
              </a:solidFill>
              <a:latin typeface="Lucida Console" pitchFamily="49" charset="0"/>
            </a:endParaRPr>
          </a:p>
          <a:p>
            <a:r>
              <a:rPr lang="en-US" sz="3200" dirty="0" smtClean="0">
                <a:solidFill>
                  <a:srgbClr val="0000CC"/>
                </a:solidFill>
                <a:latin typeface="Lucida Console" pitchFamily="49" charset="0"/>
              </a:rPr>
              <a:t>5. Localization (1 is best)</a:t>
            </a:r>
            <a:endParaRPr lang="en-US" sz="3200" dirty="0">
              <a:solidFill>
                <a:srgbClr val="0000CC"/>
              </a:solidFill>
              <a:latin typeface="Lucida Console" pitchFamily="49" charset="0"/>
            </a:endParaRPr>
          </a:p>
          <a:p>
            <a:endParaRPr lang="en-US" sz="3200" dirty="0" smtClean="0">
              <a:solidFill>
                <a:srgbClr val="0000CC"/>
              </a:solidFill>
              <a:latin typeface="Lucida Console" pitchFamily="49" charset="0"/>
            </a:endParaRPr>
          </a:p>
          <a:p>
            <a:r>
              <a:rPr lang="en-US" sz="3200" dirty="0" smtClean="0">
                <a:solidFill>
                  <a:srgbClr val="0000CC"/>
                </a:solidFill>
                <a:latin typeface="Lucida Console" pitchFamily="49" charset="0"/>
              </a:rPr>
              <a:t>6. Length (shorter is better)</a:t>
            </a:r>
            <a:endParaRPr lang="en-US" sz="3200" dirty="0">
              <a:solidFill>
                <a:srgbClr val="0000CC"/>
              </a:solidFill>
              <a:latin typeface="Lucida Console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620" y="-30480"/>
            <a:ext cx="8915400" cy="56388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kern="0" dirty="0" smtClean="0"/>
              <a:t>Principles for picking group representatives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122940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:\Projects\PhosphoLINCS\DataProcessing\p55-clusters-vert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5"/>
          <a:stretch/>
        </p:blipFill>
        <p:spPr bwMode="auto">
          <a:xfrm>
            <a:off x="228600" y="609600"/>
            <a:ext cx="1306416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1670649" y="3276600"/>
            <a:ext cx="615351" cy="6096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91440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eaLnBrk="1" hangingPunct="1">
              <a:defRPr sz="2800" b="1">
                <a:solidFill>
                  <a:srgbClr val="0000CC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2pPr>
            <a:lvl3pPr eaLnBrk="1" hangingPunct="1"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3pPr>
            <a:lvl4pPr eaLnBrk="1" hangingPunct="1"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4pPr>
            <a:lvl5pPr eaLnBrk="1" hangingPunct="1"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CC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sz="2400" dirty="0"/>
              <a:t>Dimensionality reduction: &gt;1000 to 55 with 2x probe redundancy</a:t>
            </a:r>
          </a:p>
        </p:txBody>
      </p:sp>
      <p:pic>
        <p:nvPicPr>
          <p:cNvPr id="2053" name="Picture 5" descr="P:\Projects\PhosphoLINCS\DataProcessing\p55-clusters-reduce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46"/>
          <a:stretch/>
        </p:blipFill>
        <p:spPr bwMode="auto">
          <a:xfrm>
            <a:off x="2362200" y="685800"/>
            <a:ext cx="6739759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95974" y="3888879"/>
            <a:ext cx="758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i="1" dirty="0" smtClean="0">
                <a:solidFill>
                  <a:prstClr val="black"/>
                </a:solidFill>
                <a:latin typeface="Calibri"/>
              </a:rPr>
              <a:t>Roger Hu</a:t>
            </a:r>
            <a:endParaRPr lang="en-US" sz="1200" i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676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127"/>
          <a:stretch/>
        </p:blipFill>
        <p:spPr>
          <a:xfrm>
            <a:off x="278606" y="1447800"/>
            <a:ext cx="8586788" cy="384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7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46038"/>
            <a:ext cx="8991600" cy="7921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err="1" smtClean="0">
                <a:solidFill>
                  <a:srgbClr val="0000CC"/>
                </a:solidFill>
              </a:rPr>
              <a:t>Probeset</a:t>
            </a:r>
            <a:r>
              <a:rPr lang="en-US" sz="2800" b="1" dirty="0" smtClean="0">
                <a:solidFill>
                  <a:srgbClr val="0000CC"/>
                </a:solidFill>
              </a:rPr>
              <a:t> recalls replicates significantly better than random</a:t>
            </a:r>
            <a:endParaRPr lang="en-US" sz="2800" b="1" dirty="0">
              <a:solidFill>
                <a:srgbClr val="0000CC"/>
              </a:solidFill>
            </a:endParaRPr>
          </a:p>
        </p:txBody>
      </p:sp>
      <p:sp>
        <p:nvSpPr>
          <p:cNvPr id="3" name="AutoShape 2" descr="https://mail-attachment.googleusercontent.com/attachment/u/0/?ui=2&amp;ik=7a591e0912&amp;view=att&amp;th=13ae7d6e50d602a3&amp;attid=0.2&amp;disp=inline&amp;realattid=f_h9c14a9y4&amp;safe=1&amp;zw&amp;saduie=AG9B_P_UVikHD2ATSuB4BLgPM_xX&amp;sadet=1352858829177&amp;sads=ZAUd7vBy7k52KdjNHI85s5g0cw4&amp;sadssc=1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 descr="C:\Users\jjaffe\Downloads\lm_rep_cor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905000"/>
            <a:ext cx="4406900" cy="330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jaffe\Downloads\nlm_rep_cor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97" y="1917741"/>
            <a:ext cx="4388758" cy="329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22077" y="1219200"/>
            <a:ext cx="135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P100 probes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51709" y="1219200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 Probes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71800" y="5802868"/>
            <a:ext cx="31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Looks like it is going to 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1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" y="-30480"/>
            <a:ext cx="8915400" cy="56388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Will it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763000" cy="5715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rgbClr val="0000CC"/>
                </a:solidFill>
                <a:latin typeface="+mj-lt"/>
              </a:rPr>
              <a:t>Are there a set of </a:t>
            </a:r>
            <a:r>
              <a:rPr lang="en-US" sz="2400" b="1" dirty="0" err="1" smtClean="0">
                <a:solidFill>
                  <a:srgbClr val="0000CC"/>
                </a:solidFill>
                <a:latin typeface="+mj-lt"/>
              </a:rPr>
              <a:t>phosphosites</a:t>
            </a:r>
            <a:r>
              <a:rPr lang="en-US" sz="2400" b="1" dirty="0" smtClean="0">
                <a:solidFill>
                  <a:srgbClr val="0000CC"/>
                </a:solidFill>
                <a:latin typeface="+mj-lt"/>
              </a:rPr>
              <a:t> that we can (almost) always observe?</a:t>
            </a:r>
          </a:p>
          <a:p>
            <a:endParaRPr lang="en-US" sz="1400" b="1" dirty="0">
              <a:solidFill>
                <a:srgbClr val="0000CC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rgbClr val="0000CC"/>
                </a:solidFill>
                <a:latin typeface="+mj-lt"/>
              </a:rPr>
              <a:t>Do these </a:t>
            </a:r>
            <a:r>
              <a:rPr lang="en-US" sz="2400" b="1" dirty="0" err="1" smtClean="0">
                <a:solidFill>
                  <a:srgbClr val="0000CC"/>
                </a:solidFill>
                <a:latin typeface="+mj-lt"/>
              </a:rPr>
              <a:t>phosphosites</a:t>
            </a:r>
            <a:r>
              <a:rPr lang="en-US" sz="2400" b="1" dirty="0" smtClean="0">
                <a:solidFill>
                  <a:srgbClr val="0000CC"/>
                </a:solidFill>
                <a:latin typeface="+mj-lt"/>
              </a:rPr>
              <a:t> behave in interesting ways in response to perturbations?</a:t>
            </a:r>
          </a:p>
          <a:p>
            <a:endParaRPr lang="en-US" sz="1400" b="1" dirty="0">
              <a:solidFill>
                <a:srgbClr val="CCECFF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rgbClr val="0000CC"/>
                </a:solidFill>
                <a:latin typeface="+mj-lt"/>
              </a:rPr>
              <a:t>Do we gain anything over gene expression measurements?</a:t>
            </a:r>
          </a:p>
          <a:p>
            <a:endParaRPr lang="en-US" sz="1400" b="1" dirty="0">
              <a:solidFill>
                <a:srgbClr val="CCECFF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rgbClr val="0000CC"/>
                </a:solidFill>
                <a:latin typeface="+mj-lt"/>
              </a:rPr>
              <a:t>Can we pick a (small) set of highly informative </a:t>
            </a:r>
            <a:r>
              <a:rPr lang="en-US" sz="2400" b="1" dirty="0" err="1" smtClean="0">
                <a:solidFill>
                  <a:srgbClr val="0000CC"/>
                </a:solidFill>
                <a:latin typeface="+mj-lt"/>
              </a:rPr>
              <a:t>phosphopeptides</a:t>
            </a:r>
            <a:r>
              <a:rPr lang="en-US" sz="2400" b="1" dirty="0" smtClean="0">
                <a:solidFill>
                  <a:srgbClr val="0000CC"/>
                </a:solidFill>
                <a:latin typeface="+mj-lt"/>
              </a:rPr>
              <a:t>?</a:t>
            </a:r>
          </a:p>
          <a:p>
            <a:endParaRPr lang="en-US" sz="1400" b="1" dirty="0">
              <a:solidFill>
                <a:srgbClr val="CCECFF"/>
              </a:solidFill>
            </a:endParaRPr>
          </a:p>
          <a:p>
            <a:r>
              <a:rPr lang="en-US" b="1" dirty="0" smtClean="0">
                <a:solidFill>
                  <a:srgbClr val="CCECFF"/>
                </a:solidFill>
                <a:latin typeface="+mj-lt"/>
              </a:rPr>
              <a:t>Could profiling these peptides </a:t>
            </a:r>
            <a:r>
              <a:rPr lang="en-US" b="1" dirty="0">
                <a:solidFill>
                  <a:srgbClr val="CCECFF"/>
                </a:solidFill>
                <a:latin typeface="+mj-lt"/>
              </a:rPr>
              <a:t>reproduce the observations of </a:t>
            </a:r>
            <a:r>
              <a:rPr lang="en-US" b="1" dirty="0" smtClean="0">
                <a:solidFill>
                  <a:srgbClr val="CCECFF"/>
                </a:solidFill>
                <a:latin typeface="+mj-lt"/>
              </a:rPr>
              <a:t>a deeper experiment?</a:t>
            </a:r>
            <a:endParaRPr lang="en-US" b="1" dirty="0">
              <a:solidFill>
                <a:srgbClr val="CCECFF"/>
              </a:solidFill>
              <a:latin typeface="+mj-lt"/>
            </a:endParaRPr>
          </a:p>
          <a:p>
            <a:endParaRPr lang="en-US" sz="1400" b="1" dirty="0">
              <a:solidFill>
                <a:srgbClr val="CCECFF"/>
              </a:solidFill>
            </a:endParaRPr>
          </a:p>
          <a:p>
            <a:r>
              <a:rPr lang="en-US" b="1" dirty="0" smtClean="0">
                <a:solidFill>
                  <a:srgbClr val="CCECFF"/>
                </a:solidFill>
                <a:latin typeface="+mj-lt"/>
              </a:rPr>
              <a:t>Is </a:t>
            </a:r>
            <a:r>
              <a:rPr lang="en-US" b="1" dirty="0">
                <a:solidFill>
                  <a:srgbClr val="CCECFF"/>
                </a:solidFill>
                <a:latin typeface="+mj-lt"/>
              </a:rPr>
              <a:t>the assay </a:t>
            </a:r>
            <a:r>
              <a:rPr lang="en-US" b="1" dirty="0" smtClean="0">
                <a:solidFill>
                  <a:srgbClr val="CCECFF"/>
                </a:solidFill>
                <a:latin typeface="+mj-lt"/>
              </a:rPr>
              <a:t>generally </a:t>
            </a:r>
            <a:r>
              <a:rPr lang="en-US" b="1" dirty="0">
                <a:solidFill>
                  <a:srgbClr val="CCECFF"/>
                </a:solidFill>
                <a:latin typeface="+mj-lt"/>
              </a:rPr>
              <a:t>useful?</a:t>
            </a:r>
          </a:p>
          <a:p>
            <a:endParaRPr lang="en-US" sz="2400" b="1" dirty="0" smtClean="0">
              <a:solidFill>
                <a:srgbClr val="0000C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853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be continued…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 first, a hackathon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74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you need: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48424" y="990600"/>
            <a:ext cx="3647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Lucida Console" panose="020B0609040504020204" pitchFamily="49" charset="0"/>
              </a:rPr>
              <a:t>bit.ly/</a:t>
            </a:r>
            <a:r>
              <a:rPr lang="en-US" sz="2800" dirty="0" err="1">
                <a:latin typeface="Lucida Console" panose="020B0609040504020204" pitchFamily="49" charset="0"/>
              </a:rPr>
              <a:t>PCCSEData</a:t>
            </a:r>
            <a:endParaRPr lang="en-US" sz="28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546058"/>
            <a:ext cx="5286375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71800" y="5334000"/>
            <a:ext cx="1905000" cy="1524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45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755775"/>
          </a:xfrm>
        </p:spPr>
        <p:txBody>
          <a:bodyPr/>
          <a:lstStyle/>
          <a:p>
            <a:pPr algn="ctr"/>
            <a:r>
              <a:rPr lang="en-US" sz="3200" dirty="0" smtClean="0"/>
              <a:t>Lecture 1: Targeted Proteomics, the Sentinel Assay Concept, and Initial Development of the P100 Assay</a:t>
            </a:r>
            <a:endParaRPr lang="en-US" sz="3200" dirty="0"/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029200"/>
            <a:ext cx="6400800" cy="1524000"/>
          </a:xfrm>
        </p:spPr>
        <p:txBody>
          <a:bodyPr/>
          <a:lstStyle/>
          <a:p>
            <a:r>
              <a:rPr lang="en-US" dirty="0" smtClean="0"/>
              <a:t>Jacob D. Jaffe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486373" y="163800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3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72715" y="545068"/>
            <a:ext cx="6994885" cy="3188732"/>
            <a:chOff x="472715" y="545068"/>
            <a:chExt cx="6994885" cy="3188732"/>
          </a:xfrm>
        </p:grpSpPr>
        <p:pic>
          <p:nvPicPr>
            <p:cNvPr id="1026" name="Picture 2" descr="https://static.thermoscientific.com/images/F104358%7Ew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743539"/>
              <a:ext cx="2743200" cy="2828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ASY-nLC 1000 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080" y="834979"/>
              <a:ext cx="2819400" cy="2898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Freeform 43"/>
            <p:cNvSpPr/>
            <p:nvPr/>
          </p:nvSpPr>
          <p:spPr>
            <a:xfrm>
              <a:off x="3147060" y="1580723"/>
              <a:ext cx="3558540" cy="458216"/>
            </a:xfrm>
            <a:custGeom>
              <a:avLst/>
              <a:gdLst>
                <a:gd name="connsiteX0" fmla="*/ 0 w 3558540"/>
                <a:gd name="connsiteY0" fmla="*/ 359156 h 458216"/>
                <a:gd name="connsiteX1" fmla="*/ 2659380 w 3558540"/>
                <a:gd name="connsiteY1" fmla="*/ 1016 h 458216"/>
                <a:gd name="connsiteX2" fmla="*/ 3558540 w 3558540"/>
                <a:gd name="connsiteY2" fmla="*/ 458216 h 45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58540" h="458216">
                  <a:moveTo>
                    <a:pt x="0" y="359156"/>
                  </a:moveTo>
                  <a:cubicBezTo>
                    <a:pt x="1033145" y="171831"/>
                    <a:pt x="2066290" y="-15494"/>
                    <a:pt x="2659380" y="1016"/>
                  </a:cubicBezTo>
                  <a:cubicBezTo>
                    <a:pt x="3252470" y="17526"/>
                    <a:pt x="3405505" y="237871"/>
                    <a:pt x="3558540" y="45821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72715" y="2424582"/>
              <a:ext cx="792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Samples</a:t>
              </a:r>
              <a:endParaRPr lang="en-US" sz="1400" dirty="0">
                <a:latin typeface="+mj-lt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1143000" y="2660624"/>
              <a:ext cx="609600" cy="21651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286000" y="545068"/>
              <a:ext cx="403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LC</a:t>
              </a:r>
              <a:endParaRPr lang="en-US" dirty="0"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486400" y="545068"/>
              <a:ext cx="13429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MS Analyzer</a:t>
              </a:r>
              <a:endParaRPr lang="en-US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65666"/>
          </a:xfrm>
        </p:spPr>
        <p:txBody>
          <a:bodyPr/>
          <a:lstStyle/>
          <a:p>
            <a:r>
              <a:rPr lang="en-US" dirty="0" smtClean="0"/>
              <a:t>Targeted vs. Discovery Proteomics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3597275"/>
            <a:ext cx="4040188" cy="639762"/>
          </a:xfrm>
        </p:spPr>
        <p:txBody>
          <a:bodyPr/>
          <a:lstStyle/>
          <a:p>
            <a:r>
              <a:rPr lang="en-US" dirty="0" smtClean="0">
                <a:solidFill>
                  <a:srgbClr val="0000CC"/>
                </a:solidFill>
              </a:rPr>
              <a:t>Shotgun Proteomics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4255498"/>
            <a:ext cx="4040188" cy="2145302"/>
          </a:xfrm>
        </p:spPr>
        <p:txBody>
          <a:bodyPr/>
          <a:lstStyle/>
          <a:p>
            <a:r>
              <a:rPr lang="en-US" dirty="0" smtClean="0"/>
              <a:t>Complex sample is interrogated stochastically</a:t>
            </a:r>
          </a:p>
          <a:p>
            <a:r>
              <a:rPr lang="en-US" smtClean="0"/>
              <a:t>Get protein/peptide </a:t>
            </a:r>
            <a:r>
              <a:rPr lang="en-US" dirty="0" smtClean="0"/>
              <a:t>IDs</a:t>
            </a:r>
          </a:p>
          <a:p>
            <a:r>
              <a:rPr lang="en-US" dirty="0" smtClean="0"/>
              <a:t>Irreproducible repeats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3597275"/>
            <a:ext cx="4041775" cy="639762"/>
          </a:xfrm>
        </p:spPr>
        <p:txBody>
          <a:bodyPr/>
          <a:lstStyle/>
          <a:p>
            <a:r>
              <a:rPr lang="en-US" dirty="0" smtClean="0">
                <a:solidFill>
                  <a:srgbClr val="0000CC"/>
                </a:solidFill>
              </a:rPr>
              <a:t>Targeted Proteomics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45025" y="4255498"/>
            <a:ext cx="4041775" cy="2145302"/>
          </a:xfrm>
        </p:spPr>
        <p:txBody>
          <a:bodyPr/>
          <a:lstStyle/>
          <a:p>
            <a:r>
              <a:rPr lang="en-US" dirty="0" smtClean="0"/>
              <a:t>Focus efforts on relatively fewer </a:t>
            </a:r>
            <a:r>
              <a:rPr lang="en-US" dirty="0" err="1" smtClean="0"/>
              <a:t>analytes</a:t>
            </a:r>
            <a:endParaRPr lang="en-US" dirty="0" smtClean="0"/>
          </a:p>
          <a:p>
            <a:r>
              <a:rPr lang="en-US" dirty="0" smtClean="0"/>
              <a:t>Verify ID, get quantification</a:t>
            </a:r>
          </a:p>
          <a:p>
            <a:r>
              <a:rPr lang="en-US" dirty="0" smtClean="0"/>
              <a:t>Consistency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69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0" name="Rectangle 10"/>
          <p:cNvSpPr>
            <a:spLocks noChangeArrowheads="1"/>
          </p:cNvSpPr>
          <p:nvPr/>
        </p:nvSpPr>
        <p:spPr bwMode="auto">
          <a:xfrm>
            <a:off x="0" y="-228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228600" y="4343400"/>
            <a:ext cx="8686800" cy="2286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100s of </a:t>
            </a:r>
            <a:r>
              <a:rPr lang="en-US" sz="1800" dirty="0" err="1" smtClean="0"/>
              <a:t>analytes</a:t>
            </a:r>
            <a:r>
              <a:rPr lang="en-US" sz="1800" dirty="0" smtClean="0"/>
              <a:t> in a single experiment</a:t>
            </a:r>
          </a:p>
          <a:p>
            <a:r>
              <a:rPr lang="en-US" sz="1800" b="1" dirty="0" smtClean="0"/>
              <a:t>Synthetic peptide internal standards </a:t>
            </a:r>
            <a:r>
              <a:rPr lang="en-US" sz="1800" dirty="0" smtClean="0"/>
              <a:t>– quantification and proof of ID</a:t>
            </a:r>
          </a:p>
          <a:p>
            <a:r>
              <a:rPr lang="en-US" sz="1800" b="1" i="1" dirty="0" smtClean="0"/>
              <a:t>When you want to guarantee you measure it each and every time!</a:t>
            </a:r>
          </a:p>
        </p:txBody>
      </p:sp>
      <p:pic>
        <p:nvPicPr>
          <p:cNvPr id="174082" name="Picture 2" descr="http://www.broadinstitute.org/files/shared/proteomics/images/mrm1.png"/>
          <p:cNvPicPr>
            <a:picLocks noChangeAspect="1" noChangeArrowheads="1"/>
          </p:cNvPicPr>
          <p:nvPr/>
        </p:nvPicPr>
        <p:blipFill rotWithShape="1">
          <a:blip r:embed="rId2" cstate="print"/>
          <a:srcRect t="58951"/>
          <a:stretch/>
        </p:blipFill>
        <p:spPr bwMode="auto">
          <a:xfrm>
            <a:off x="381000" y="632460"/>
            <a:ext cx="8269352" cy="1958340"/>
          </a:xfrm>
          <a:prstGeom prst="rect">
            <a:avLst/>
          </a:prstGeom>
          <a:noFill/>
        </p:spPr>
      </p:pic>
      <p:grpSp>
        <p:nvGrpSpPr>
          <p:cNvPr id="2" name="Group 380"/>
          <p:cNvGrpSpPr/>
          <p:nvPr/>
        </p:nvGrpSpPr>
        <p:grpSpPr>
          <a:xfrm>
            <a:off x="394098" y="2814637"/>
            <a:ext cx="2501502" cy="1102520"/>
            <a:chOff x="281273" y="3702843"/>
            <a:chExt cx="2001202" cy="1102520"/>
          </a:xfrm>
        </p:grpSpPr>
        <p:sp>
          <p:nvSpPr>
            <p:cNvPr id="174133" name="Rectangle 53"/>
            <p:cNvSpPr>
              <a:spLocks noChangeArrowheads="1"/>
            </p:cNvSpPr>
            <p:nvPr/>
          </p:nvSpPr>
          <p:spPr bwMode="auto">
            <a:xfrm>
              <a:off x="288607" y="3702843"/>
              <a:ext cx="1991773" cy="109299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139" name="Freeform 59"/>
            <p:cNvSpPr>
              <a:spLocks/>
            </p:cNvSpPr>
            <p:nvPr/>
          </p:nvSpPr>
          <p:spPr bwMode="auto">
            <a:xfrm>
              <a:off x="288607" y="3702843"/>
              <a:ext cx="1993868" cy="1092995"/>
            </a:xfrm>
            <a:custGeom>
              <a:avLst/>
              <a:gdLst/>
              <a:ahLst/>
              <a:cxnLst>
                <a:cxn ang="0">
                  <a:pos x="19" y="459"/>
                </a:cxn>
                <a:cxn ang="0">
                  <a:pos x="38" y="459"/>
                </a:cxn>
                <a:cxn ang="0">
                  <a:pos x="57" y="459"/>
                </a:cxn>
                <a:cxn ang="0">
                  <a:pos x="75" y="459"/>
                </a:cxn>
                <a:cxn ang="0">
                  <a:pos x="94" y="459"/>
                </a:cxn>
                <a:cxn ang="0">
                  <a:pos x="116" y="459"/>
                </a:cxn>
                <a:cxn ang="0">
                  <a:pos x="141" y="459"/>
                </a:cxn>
                <a:cxn ang="0">
                  <a:pos x="163" y="459"/>
                </a:cxn>
                <a:cxn ang="0">
                  <a:pos x="203" y="459"/>
                </a:cxn>
                <a:cxn ang="0">
                  <a:pos x="231" y="458"/>
                </a:cxn>
                <a:cxn ang="0">
                  <a:pos x="253" y="458"/>
                </a:cxn>
                <a:cxn ang="0">
                  <a:pos x="274" y="458"/>
                </a:cxn>
                <a:cxn ang="0">
                  <a:pos x="296" y="458"/>
                </a:cxn>
                <a:cxn ang="0">
                  <a:pos x="324" y="458"/>
                </a:cxn>
                <a:cxn ang="0">
                  <a:pos x="356" y="458"/>
                </a:cxn>
                <a:cxn ang="0">
                  <a:pos x="387" y="449"/>
                </a:cxn>
                <a:cxn ang="0">
                  <a:pos x="426" y="434"/>
                </a:cxn>
                <a:cxn ang="0">
                  <a:pos x="465" y="423"/>
                </a:cxn>
                <a:cxn ang="0">
                  <a:pos x="504" y="409"/>
                </a:cxn>
                <a:cxn ang="0">
                  <a:pos x="542" y="397"/>
                </a:cxn>
                <a:cxn ang="0">
                  <a:pos x="582" y="372"/>
                </a:cxn>
                <a:cxn ang="0">
                  <a:pos x="621" y="347"/>
                </a:cxn>
                <a:cxn ang="0">
                  <a:pos x="660" y="359"/>
                </a:cxn>
                <a:cxn ang="0">
                  <a:pos x="700" y="352"/>
                </a:cxn>
                <a:cxn ang="0">
                  <a:pos x="739" y="359"/>
                </a:cxn>
                <a:cxn ang="0">
                  <a:pos x="779" y="318"/>
                </a:cxn>
                <a:cxn ang="0">
                  <a:pos x="818" y="259"/>
                </a:cxn>
                <a:cxn ang="0">
                  <a:pos x="858" y="296"/>
                </a:cxn>
                <a:cxn ang="0">
                  <a:pos x="897" y="322"/>
                </a:cxn>
                <a:cxn ang="0">
                  <a:pos x="937" y="333"/>
                </a:cxn>
                <a:cxn ang="0">
                  <a:pos x="977" y="333"/>
                </a:cxn>
                <a:cxn ang="0">
                  <a:pos x="1016" y="331"/>
                </a:cxn>
                <a:cxn ang="0">
                  <a:pos x="1056" y="353"/>
                </a:cxn>
                <a:cxn ang="0">
                  <a:pos x="1096" y="339"/>
                </a:cxn>
                <a:cxn ang="0">
                  <a:pos x="1135" y="285"/>
                </a:cxn>
                <a:cxn ang="0">
                  <a:pos x="1175" y="227"/>
                </a:cxn>
                <a:cxn ang="0">
                  <a:pos x="1215" y="241"/>
                </a:cxn>
                <a:cxn ang="0">
                  <a:pos x="1255" y="274"/>
                </a:cxn>
                <a:cxn ang="0">
                  <a:pos x="1294" y="337"/>
                </a:cxn>
                <a:cxn ang="0">
                  <a:pos x="1334" y="299"/>
                </a:cxn>
                <a:cxn ang="0">
                  <a:pos x="1374" y="355"/>
                </a:cxn>
                <a:cxn ang="0">
                  <a:pos x="1414" y="367"/>
                </a:cxn>
                <a:cxn ang="0">
                  <a:pos x="1453" y="372"/>
                </a:cxn>
                <a:cxn ang="0">
                  <a:pos x="1493" y="340"/>
                </a:cxn>
                <a:cxn ang="0">
                  <a:pos x="1533" y="383"/>
                </a:cxn>
                <a:cxn ang="0">
                  <a:pos x="1572" y="364"/>
                </a:cxn>
                <a:cxn ang="0">
                  <a:pos x="1612" y="308"/>
                </a:cxn>
                <a:cxn ang="0">
                  <a:pos x="1651" y="351"/>
                </a:cxn>
                <a:cxn ang="0">
                  <a:pos x="1691" y="416"/>
                </a:cxn>
                <a:cxn ang="0">
                  <a:pos x="1729" y="429"/>
                </a:cxn>
                <a:cxn ang="0">
                  <a:pos x="1768" y="432"/>
                </a:cxn>
                <a:cxn ang="0">
                  <a:pos x="1807" y="426"/>
                </a:cxn>
                <a:cxn ang="0">
                  <a:pos x="1845" y="431"/>
                </a:cxn>
                <a:cxn ang="0">
                  <a:pos x="1884" y="420"/>
                </a:cxn>
              </a:cxnLst>
              <a:rect l="0" t="0" r="r" b="b"/>
              <a:pathLst>
                <a:path w="1903" h="459">
                  <a:moveTo>
                    <a:pt x="0" y="456"/>
                  </a:moveTo>
                  <a:lnTo>
                    <a:pt x="0" y="456"/>
                  </a:lnTo>
                  <a:lnTo>
                    <a:pt x="7" y="459"/>
                  </a:lnTo>
                  <a:lnTo>
                    <a:pt x="10" y="459"/>
                  </a:lnTo>
                  <a:lnTo>
                    <a:pt x="16" y="459"/>
                  </a:lnTo>
                  <a:lnTo>
                    <a:pt x="19" y="459"/>
                  </a:lnTo>
                  <a:lnTo>
                    <a:pt x="23" y="459"/>
                  </a:lnTo>
                  <a:lnTo>
                    <a:pt x="26" y="459"/>
                  </a:lnTo>
                  <a:lnTo>
                    <a:pt x="29" y="459"/>
                  </a:lnTo>
                  <a:lnTo>
                    <a:pt x="32" y="459"/>
                  </a:lnTo>
                  <a:lnTo>
                    <a:pt x="35" y="459"/>
                  </a:lnTo>
                  <a:lnTo>
                    <a:pt x="38" y="459"/>
                  </a:lnTo>
                  <a:lnTo>
                    <a:pt x="41" y="459"/>
                  </a:lnTo>
                  <a:lnTo>
                    <a:pt x="44" y="459"/>
                  </a:lnTo>
                  <a:lnTo>
                    <a:pt x="47" y="459"/>
                  </a:lnTo>
                  <a:lnTo>
                    <a:pt x="50" y="459"/>
                  </a:lnTo>
                  <a:lnTo>
                    <a:pt x="53" y="459"/>
                  </a:lnTo>
                  <a:lnTo>
                    <a:pt x="57" y="459"/>
                  </a:lnTo>
                  <a:lnTo>
                    <a:pt x="60" y="459"/>
                  </a:lnTo>
                  <a:lnTo>
                    <a:pt x="63" y="459"/>
                  </a:lnTo>
                  <a:lnTo>
                    <a:pt x="66" y="459"/>
                  </a:lnTo>
                  <a:lnTo>
                    <a:pt x="69" y="459"/>
                  </a:lnTo>
                  <a:lnTo>
                    <a:pt x="72" y="459"/>
                  </a:lnTo>
                  <a:lnTo>
                    <a:pt x="75" y="459"/>
                  </a:lnTo>
                  <a:lnTo>
                    <a:pt x="78" y="459"/>
                  </a:lnTo>
                  <a:lnTo>
                    <a:pt x="81" y="459"/>
                  </a:lnTo>
                  <a:lnTo>
                    <a:pt x="84" y="459"/>
                  </a:lnTo>
                  <a:lnTo>
                    <a:pt x="88" y="459"/>
                  </a:lnTo>
                  <a:lnTo>
                    <a:pt x="91" y="459"/>
                  </a:lnTo>
                  <a:lnTo>
                    <a:pt x="94" y="459"/>
                  </a:lnTo>
                  <a:lnTo>
                    <a:pt x="97" y="459"/>
                  </a:lnTo>
                  <a:lnTo>
                    <a:pt x="100" y="459"/>
                  </a:lnTo>
                  <a:lnTo>
                    <a:pt x="103" y="459"/>
                  </a:lnTo>
                  <a:lnTo>
                    <a:pt x="106" y="459"/>
                  </a:lnTo>
                  <a:lnTo>
                    <a:pt x="112" y="459"/>
                  </a:lnTo>
                  <a:lnTo>
                    <a:pt x="116" y="459"/>
                  </a:lnTo>
                  <a:lnTo>
                    <a:pt x="119" y="459"/>
                  </a:lnTo>
                  <a:lnTo>
                    <a:pt x="125" y="459"/>
                  </a:lnTo>
                  <a:lnTo>
                    <a:pt x="128" y="459"/>
                  </a:lnTo>
                  <a:lnTo>
                    <a:pt x="134" y="459"/>
                  </a:lnTo>
                  <a:lnTo>
                    <a:pt x="138" y="459"/>
                  </a:lnTo>
                  <a:lnTo>
                    <a:pt x="141" y="459"/>
                  </a:lnTo>
                  <a:lnTo>
                    <a:pt x="147" y="459"/>
                  </a:lnTo>
                  <a:lnTo>
                    <a:pt x="150" y="459"/>
                  </a:lnTo>
                  <a:lnTo>
                    <a:pt x="153" y="459"/>
                  </a:lnTo>
                  <a:lnTo>
                    <a:pt x="156" y="459"/>
                  </a:lnTo>
                  <a:lnTo>
                    <a:pt x="160" y="459"/>
                  </a:lnTo>
                  <a:lnTo>
                    <a:pt x="163" y="459"/>
                  </a:lnTo>
                  <a:lnTo>
                    <a:pt x="169" y="459"/>
                  </a:lnTo>
                  <a:lnTo>
                    <a:pt x="176" y="459"/>
                  </a:lnTo>
                  <a:lnTo>
                    <a:pt x="183" y="459"/>
                  </a:lnTo>
                  <a:lnTo>
                    <a:pt x="190" y="459"/>
                  </a:lnTo>
                  <a:lnTo>
                    <a:pt x="196" y="458"/>
                  </a:lnTo>
                  <a:lnTo>
                    <a:pt x="203" y="459"/>
                  </a:lnTo>
                  <a:lnTo>
                    <a:pt x="206" y="459"/>
                  </a:lnTo>
                  <a:lnTo>
                    <a:pt x="212" y="458"/>
                  </a:lnTo>
                  <a:lnTo>
                    <a:pt x="219" y="458"/>
                  </a:lnTo>
                  <a:lnTo>
                    <a:pt x="225" y="458"/>
                  </a:lnTo>
                  <a:lnTo>
                    <a:pt x="228" y="458"/>
                  </a:lnTo>
                  <a:lnTo>
                    <a:pt x="231" y="458"/>
                  </a:lnTo>
                  <a:lnTo>
                    <a:pt x="234" y="458"/>
                  </a:lnTo>
                  <a:lnTo>
                    <a:pt x="237" y="458"/>
                  </a:lnTo>
                  <a:lnTo>
                    <a:pt x="240" y="458"/>
                  </a:lnTo>
                  <a:lnTo>
                    <a:pt x="243" y="458"/>
                  </a:lnTo>
                  <a:lnTo>
                    <a:pt x="250" y="458"/>
                  </a:lnTo>
                  <a:lnTo>
                    <a:pt x="253" y="458"/>
                  </a:lnTo>
                  <a:lnTo>
                    <a:pt x="256" y="458"/>
                  </a:lnTo>
                  <a:lnTo>
                    <a:pt x="259" y="458"/>
                  </a:lnTo>
                  <a:lnTo>
                    <a:pt x="262" y="458"/>
                  </a:lnTo>
                  <a:lnTo>
                    <a:pt x="265" y="458"/>
                  </a:lnTo>
                  <a:lnTo>
                    <a:pt x="268" y="458"/>
                  </a:lnTo>
                  <a:lnTo>
                    <a:pt x="274" y="458"/>
                  </a:lnTo>
                  <a:lnTo>
                    <a:pt x="277" y="458"/>
                  </a:lnTo>
                  <a:lnTo>
                    <a:pt x="280" y="458"/>
                  </a:lnTo>
                  <a:lnTo>
                    <a:pt x="283" y="458"/>
                  </a:lnTo>
                  <a:lnTo>
                    <a:pt x="286" y="458"/>
                  </a:lnTo>
                  <a:lnTo>
                    <a:pt x="289" y="458"/>
                  </a:lnTo>
                  <a:lnTo>
                    <a:pt x="296" y="458"/>
                  </a:lnTo>
                  <a:lnTo>
                    <a:pt x="299" y="458"/>
                  </a:lnTo>
                  <a:lnTo>
                    <a:pt x="305" y="458"/>
                  </a:lnTo>
                  <a:lnTo>
                    <a:pt x="308" y="458"/>
                  </a:lnTo>
                  <a:lnTo>
                    <a:pt x="311" y="458"/>
                  </a:lnTo>
                  <a:lnTo>
                    <a:pt x="318" y="458"/>
                  </a:lnTo>
                  <a:lnTo>
                    <a:pt x="324" y="458"/>
                  </a:lnTo>
                  <a:lnTo>
                    <a:pt x="330" y="458"/>
                  </a:lnTo>
                  <a:lnTo>
                    <a:pt x="337" y="458"/>
                  </a:lnTo>
                  <a:lnTo>
                    <a:pt x="340" y="458"/>
                  </a:lnTo>
                  <a:lnTo>
                    <a:pt x="346" y="458"/>
                  </a:lnTo>
                  <a:lnTo>
                    <a:pt x="349" y="458"/>
                  </a:lnTo>
                  <a:lnTo>
                    <a:pt x="356" y="458"/>
                  </a:lnTo>
                  <a:lnTo>
                    <a:pt x="362" y="458"/>
                  </a:lnTo>
                  <a:lnTo>
                    <a:pt x="365" y="454"/>
                  </a:lnTo>
                  <a:lnTo>
                    <a:pt x="372" y="454"/>
                  </a:lnTo>
                  <a:lnTo>
                    <a:pt x="378" y="455"/>
                  </a:lnTo>
                  <a:lnTo>
                    <a:pt x="381" y="455"/>
                  </a:lnTo>
                  <a:lnTo>
                    <a:pt x="387" y="449"/>
                  </a:lnTo>
                  <a:lnTo>
                    <a:pt x="394" y="448"/>
                  </a:lnTo>
                  <a:lnTo>
                    <a:pt x="400" y="438"/>
                  </a:lnTo>
                  <a:lnTo>
                    <a:pt x="407" y="445"/>
                  </a:lnTo>
                  <a:lnTo>
                    <a:pt x="413" y="435"/>
                  </a:lnTo>
                  <a:lnTo>
                    <a:pt x="419" y="434"/>
                  </a:lnTo>
                  <a:lnTo>
                    <a:pt x="426" y="434"/>
                  </a:lnTo>
                  <a:lnTo>
                    <a:pt x="433" y="434"/>
                  </a:lnTo>
                  <a:lnTo>
                    <a:pt x="439" y="436"/>
                  </a:lnTo>
                  <a:lnTo>
                    <a:pt x="445" y="432"/>
                  </a:lnTo>
                  <a:lnTo>
                    <a:pt x="452" y="426"/>
                  </a:lnTo>
                  <a:lnTo>
                    <a:pt x="458" y="421"/>
                  </a:lnTo>
                  <a:lnTo>
                    <a:pt x="465" y="423"/>
                  </a:lnTo>
                  <a:lnTo>
                    <a:pt x="471" y="419"/>
                  </a:lnTo>
                  <a:lnTo>
                    <a:pt x="478" y="408"/>
                  </a:lnTo>
                  <a:lnTo>
                    <a:pt x="484" y="417"/>
                  </a:lnTo>
                  <a:lnTo>
                    <a:pt x="491" y="423"/>
                  </a:lnTo>
                  <a:lnTo>
                    <a:pt x="497" y="425"/>
                  </a:lnTo>
                  <a:lnTo>
                    <a:pt x="504" y="409"/>
                  </a:lnTo>
                  <a:lnTo>
                    <a:pt x="510" y="421"/>
                  </a:lnTo>
                  <a:lnTo>
                    <a:pt x="517" y="416"/>
                  </a:lnTo>
                  <a:lnTo>
                    <a:pt x="523" y="410"/>
                  </a:lnTo>
                  <a:lnTo>
                    <a:pt x="529" y="397"/>
                  </a:lnTo>
                  <a:lnTo>
                    <a:pt x="536" y="402"/>
                  </a:lnTo>
                  <a:lnTo>
                    <a:pt x="542" y="397"/>
                  </a:lnTo>
                  <a:lnTo>
                    <a:pt x="549" y="383"/>
                  </a:lnTo>
                  <a:lnTo>
                    <a:pt x="556" y="371"/>
                  </a:lnTo>
                  <a:lnTo>
                    <a:pt x="562" y="383"/>
                  </a:lnTo>
                  <a:lnTo>
                    <a:pt x="569" y="363"/>
                  </a:lnTo>
                  <a:lnTo>
                    <a:pt x="575" y="379"/>
                  </a:lnTo>
                  <a:lnTo>
                    <a:pt x="582" y="372"/>
                  </a:lnTo>
                  <a:lnTo>
                    <a:pt x="588" y="377"/>
                  </a:lnTo>
                  <a:lnTo>
                    <a:pt x="595" y="375"/>
                  </a:lnTo>
                  <a:lnTo>
                    <a:pt x="601" y="340"/>
                  </a:lnTo>
                  <a:lnTo>
                    <a:pt x="608" y="355"/>
                  </a:lnTo>
                  <a:lnTo>
                    <a:pt x="614" y="359"/>
                  </a:lnTo>
                  <a:lnTo>
                    <a:pt x="621" y="347"/>
                  </a:lnTo>
                  <a:lnTo>
                    <a:pt x="628" y="323"/>
                  </a:lnTo>
                  <a:lnTo>
                    <a:pt x="634" y="328"/>
                  </a:lnTo>
                  <a:lnTo>
                    <a:pt x="641" y="339"/>
                  </a:lnTo>
                  <a:lnTo>
                    <a:pt x="647" y="356"/>
                  </a:lnTo>
                  <a:lnTo>
                    <a:pt x="654" y="358"/>
                  </a:lnTo>
                  <a:lnTo>
                    <a:pt x="660" y="359"/>
                  </a:lnTo>
                  <a:lnTo>
                    <a:pt x="667" y="357"/>
                  </a:lnTo>
                  <a:lnTo>
                    <a:pt x="674" y="354"/>
                  </a:lnTo>
                  <a:lnTo>
                    <a:pt x="680" y="366"/>
                  </a:lnTo>
                  <a:lnTo>
                    <a:pt x="687" y="359"/>
                  </a:lnTo>
                  <a:lnTo>
                    <a:pt x="693" y="354"/>
                  </a:lnTo>
                  <a:lnTo>
                    <a:pt x="700" y="352"/>
                  </a:lnTo>
                  <a:lnTo>
                    <a:pt x="706" y="361"/>
                  </a:lnTo>
                  <a:lnTo>
                    <a:pt x="713" y="355"/>
                  </a:lnTo>
                  <a:lnTo>
                    <a:pt x="719" y="367"/>
                  </a:lnTo>
                  <a:lnTo>
                    <a:pt x="726" y="367"/>
                  </a:lnTo>
                  <a:lnTo>
                    <a:pt x="733" y="357"/>
                  </a:lnTo>
                  <a:lnTo>
                    <a:pt x="739" y="359"/>
                  </a:lnTo>
                  <a:lnTo>
                    <a:pt x="746" y="350"/>
                  </a:lnTo>
                  <a:lnTo>
                    <a:pt x="752" y="342"/>
                  </a:lnTo>
                  <a:lnTo>
                    <a:pt x="759" y="324"/>
                  </a:lnTo>
                  <a:lnTo>
                    <a:pt x="766" y="320"/>
                  </a:lnTo>
                  <a:lnTo>
                    <a:pt x="772" y="301"/>
                  </a:lnTo>
                  <a:lnTo>
                    <a:pt x="779" y="318"/>
                  </a:lnTo>
                  <a:lnTo>
                    <a:pt x="785" y="330"/>
                  </a:lnTo>
                  <a:lnTo>
                    <a:pt x="792" y="348"/>
                  </a:lnTo>
                  <a:lnTo>
                    <a:pt x="799" y="326"/>
                  </a:lnTo>
                  <a:lnTo>
                    <a:pt x="805" y="310"/>
                  </a:lnTo>
                  <a:lnTo>
                    <a:pt x="812" y="279"/>
                  </a:lnTo>
                  <a:lnTo>
                    <a:pt x="818" y="259"/>
                  </a:lnTo>
                  <a:lnTo>
                    <a:pt x="825" y="237"/>
                  </a:lnTo>
                  <a:lnTo>
                    <a:pt x="832" y="261"/>
                  </a:lnTo>
                  <a:lnTo>
                    <a:pt x="838" y="275"/>
                  </a:lnTo>
                  <a:lnTo>
                    <a:pt x="845" y="289"/>
                  </a:lnTo>
                  <a:lnTo>
                    <a:pt x="851" y="320"/>
                  </a:lnTo>
                  <a:lnTo>
                    <a:pt x="858" y="296"/>
                  </a:lnTo>
                  <a:lnTo>
                    <a:pt x="864" y="306"/>
                  </a:lnTo>
                  <a:lnTo>
                    <a:pt x="871" y="283"/>
                  </a:lnTo>
                  <a:lnTo>
                    <a:pt x="877" y="293"/>
                  </a:lnTo>
                  <a:lnTo>
                    <a:pt x="884" y="296"/>
                  </a:lnTo>
                  <a:lnTo>
                    <a:pt x="891" y="298"/>
                  </a:lnTo>
                  <a:lnTo>
                    <a:pt x="897" y="322"/>
                  </a:lnTo>
                  <a:lnTo>
                    <a:pt x="904" y="309"/>
                  </a:lnTo>
                  <a:lnTo>
                    <a:pt x="911" y="311"/>
                  </a:lnTo>
                  <a:lnTo>
                    <a:pt x="917" y="308"/>
                  </a:lnTo>
                  <a:lnTo>
                    <a:pt x="924" y="340"/>
                  </a:lnTo>
                  <a:lnTo>
                    <a:pt x="930" y="334"/>
                  </a:lnTo>
                  <a:lnTo>
                    <a:pt x="937" y="333"/>
                  </a:lnTo>
                  <a:lnTo>
                    <a:pt x="944" y="311"/>
                  </a:lnTo>
                  <a:lnTo>
                    <a:pt x="950" y="307"/>
                  </a:lnTo>
                  <a:lnTo>
                    <a:pt x="957" y="327"/>
                  </a:lnTo>
                  <a:lnTo>
                    <a:pt x="963" y="322"/>
                  </a:lnTo>
                  <a:lnTo>
                    <a:pt x="970" y="331"/>
                  </a:lnTo>
                  <a:lnTo>
                    <a:pt x="977" y="333"/>
                  </a:lnTo>
                  <a:lnTo>
                    <a:pt x="983" y="346"/>
                  </a:lnTo>
                  <a:lnTo>
                    <a:pt x="990" y="357"/>
                  </a:lnTo>
                  <a:lnTo>
                    <a:pt x="996" y="361"/>
                  </a:lnTo>
                  <a:lnTo>
                    <a:pt x="1003" y="359"/>
                  </a:lnTo>
                  <a:lnTo>
                    <a:pt x="1010" y="334"/>
                  </a:lnTo>
                  <a:lnTo>
                    <a:pt x="1016" y="331"/>
                  </a:lnTo>
                  <a:lnTo>
                    <a:pt x="1023" y="317"/>
                  </a:lnTo>
                  <a:lnTo>
                    <a:pt x="1029" y="330"/>
                  </a:lnTo>
                  <a:lnTo>
                    <a:pt x="1036" y="345"/>
                  </a:lnTo>
                  <a:lnTo>
                    <a:pt x="1042" y="359"/>
                  </a:lnTo>
                  <a:lnTo>
                    <a:pt x="1049" y="348"/>
                  </a:lnTo>
                  <a:lnTo>
                    <a:pt x="1056" y="353"/>
                  </a:lnTo>
                  <a:lnTo>
                    <a:pt x="1062" y="376"/>
                  </a:lnTo>
                  <a:lnTo>
                    <a:pt x="1069" y="320"/>
                  </a:lnTo>
                  <a:lnTo>
                    <a:pt x="1076" y="338"/>
                  </a:lnTo>
                  <a:lnTo>
                    <a:pt x="1082" y="327"/>
                  </a:lnTo>
                  <a:lnTo>
                    <a:pt x="1089" y="330"/>
                  </a:lnTo>
                  <a:lnTo>
                    <a:pt x="1096" y="339"/>
                  </a:lnTo>
                  <a:lnTo>
                    <a:pt x="1102" y="357"/>
                  </a:lnTo>
                  <a:lnTo>
                    <a:pt x="1109" y="350"/>
                  </a:lnTo>
                  <a:lnTo>
                    <a:pt x="1115" y="338"/>
                  </a:lnTo>
                  <a:lnTo>
                    <a:pt x="1122" y="329"/>
                  </a:lnTo>
                  <a:lnTo>
                    <a:pt x="1128" y="319"/>
                  </a:lnTo>
                  <a:lnTo>
                    <a:pt x="1135" y="285"/>
                  </a:lnTo>
                  <a:lnTo>
                    <a:pt x="1142" y="249"/>
                  </a:lnTo>
                  <a:lnTo>
                    <a:pt x="1149" y="242"/>
                  </a:lnTo>
                  <a:lnTo>
                    <a:pt x="1155" y="211"/>
                  </a:lnTo>
                  <a:lnTo>
                    <a:pt x="1162" y="242"/>
                  </a:lnTo>
                  <a:lnTo>
                    <a:pt x="1169" y="233"/>
                  </a:lnTo>
                  <a:lnTo>
                    <a:pt x="1175" y="227"/>
                  </a:lnTo>
                  <a:lnTo>
                    <a:pt x="1182" y="243"/>
                  </a:lnTo>
                  <a:lnTo>
                    <a:pt x="1189" y="264"/>
                  </a:lnTo>
                  <a:lnTo>
                    <a:pt x="1195" y="266"/>
                  </a:lnTo>
                  <a:lnTo>
                    <a:pt x="1202" y="280"/>
                  </a:lnTo>
                  <a:lnTo>
                    <a:pt x="1209" y="259"/>
                  </a:lnTo>
                  <a:lnTo>
                    <a:pt x="1215" y="241"/>
                  </a:lnTo>
                  <a:lnTo>
                    <a:pt x="1222" y="226"/>
                  </a:lnTo>
                  <a:lnTo>
                    <a:pt x="1229" y="241"/>
                  </a:lnTo>
                  <a:lnTo>
                    <a:pt x="1235" y="251"/>
                  </a:lnTo>
                  <a:lnTo>
                    <a:pt x="1242" y="254"/>
                  </a:lnTo>
                  <a:lnTo>
                    <a:pt x="1248" y="268"/>
                  </a:lnTo>
                  <a:lnTo>
                    <a:pt x="1255" y="274"/>
                  </a:lnTo>
                  <a:lnTo>
                    <a:pt x="1262" y="308"/>
                  </a:lnTo>
                  <a:lnTo>
                    <a:pt x="1268" y="306"/>
                  </a:lnTo>
                  <a:lnTo>
                    <a:pt x="1275" y="301"/>
                  </a:lnTo>
                  <a:lnTo>
                    <a:pt x="1281" y="318"/>
                  </a:lnTo>
                  <a:lnTo>
                    <a:pt x="1288" y="326"/>
                  </a:lnTo>
                  <a:lnTo>
                    <a:pt x="1294" y="337"/>
                  </a:lnTo>
                  <a:lnTo>
                    <a:pt x="1301" y="343"/>
                  </a:lnTo>
                  <a:lnTo>
                    <a:pt x="1308" y="0"/>
                  </a:lnTo>
                  <a:lnTo>
                    <a:pt x="1314" y="279"/>
                  </a:lnTo>
                  <a:lnTo>
                    <a:pt x="1321" y="257"/>
                  </a:lnTo>
                  <a:lnTo>
                    <a:pt x="1328" y="280"/>
                  </a:lnTo>
                  <a:lnTo>
                    <a:pt x="1334" y="299"/>
                  </a:lnTo>
                  <a:lnTo>
                    <a:pt x="1341" y="341"/>
                  </a:lnTo>
                  <a:lnTo>
                    <a:pt x="1348" y="345"/>
                  </a:lnTo>
                  <a:lnTo>
                    <a:pt x="1354" y="360"/>
                  </a:lnTo>
                  <a:lnTo>
                    <a:pt x="1361" y="349"/>
                  </a:lnTo>
                  <a:lnTo>
                    <a:pt x="1367" y="350"/>
                  </a:lnTo>
                  <a:lnTo>
                    <a:pt x="1374" y="355"/>
                  </a:lnTo>
                  <a:lnTo>
                    <a:pt x="1381" y="327"/>
                  </a:lnTo>
                  <a:lnTo>
                    <a:pt x="1387" y="347"/>
                  </a:lnTo>
                  <a:lnTo>
                    <a:pt x="1394" y="372"/>
                  </a:lnTo>
                  <a:lnTo>
                    <a:pt x="1401" y="369"/>
                  </a:lnTo>
                  <a:lnTo>
                    <a:pt x="1407" y="370"/>
                  </a:lnTo>
                  <a:lnTo>
                    <a:pt x="1414" y="367"/>
                  </a:lnTo>
                  <a:lnTo>
                    <a:pt x="1420" y="369"/>
                  </a:lnTo>
                  <a:lnTo>
                    <a:pt x="1427" y="375"/>
                  </a:lnTo>
                  <a:lnTo>
                    <a:pt x="1434" y="366"/>
                  </a:lnTo>
                  <a:lnTo>
                    <a:pt x="1440" y="351"/>
                  </a:lnTo>
                  <a:lnTo>
                    <a:pt x="1447" y="374"/>
                  </a:lnTo>
                  <a:lnTo>
                    <a:pt x="1453" y="372"/>
                  </a:lnTo>
                  <a:lnTo>
                    <a:pt x="1460" y="372"/>
                  </a:lnTo>
                  <a:lnTo>
                    <a:pt x="1466" y="369"/>
                  </a:lnTo>
                  <a:lnTo>
                    <a:pt x="1473" y="348"/>
                  </a:lnTo>
                  <a:lnTo>
                    <a:pt x="1479" y="364"/>
                  </a:lnTo>
                  <a:lnTo>
                    <a:pt x="1486" y="340"/>
                  </a:lnTo>
                  <a:lnTo>
                    <a:pt x="1493" y="340"/>
                  </a:lnTo>
                  <a:lnTo>
                    <a:pt x="1500" y="276"/>
                  </a:lnTo>
                  <a:lnTo>
                    <a:pt x="1506" y="318"/>
                  </a:lnTo>
                  <a:lnTo>
                    <a:pt x="1513" y="360"/>
                  </a:lnTo>
                  <a:lnTo>
                    <a:pt x="1520" y="366"/>
                  </a:lnTo>
                  <a:lnTo>
                    <a:pt x="1526" y="376"/>
                  </a:lnTo>
                  <a:lnTo>
                    <a:pt x="1533" y="383"/>
                  </a:lnTo>
                  <a:lnTo>
                    <a:pt x="1539" y="362"/>
                  </a:lnTo>
                  <a:lnTo>
                    <a:pt x="1546" y="358"/>
                  </a:lnTo>
                  <a:lnTo>
                    <a:pt x="1553" y="345"/>
                  </a:lnTo>
                  <a:lnTo>
                    <a:pt x="1559" y="331"/>
                  </a:lnTo>
                  <a:lnTo>
                    <a:pt x="1566" y="344"/>
                  </a:lnTo>
                  <a:lnTo>
                    <a:pt x="1572" y="364"/>
                  </a:lnTo>
                  <a:lnTo>
                    <a:pt x="1579" y="368"/>
                  </a:lnTo>
                  <a:lnTo>
                    <a:pt x="1585" y="342"/>
                  </a:lnTo>
                  <a:lnTo>
                    <a:pt x="1592" y="351"/>
                  </a:lnTo>
                  <a:lnTo>
                    <a:pt x="1599" y="318"/>
                  </a:lnTo>
                  <a:lnTo>
                    <a:pt x="1605" y="298"/>
                  </a:lnTo>
                  <a:lnTo>
                    <a:pt x="1612" y="308"/>
                  </a:lnTo>
                  <a:lnTo>
                    <a:pt x="1618" y="364"/>
                  </a:lnTo>
                  <a:lnTo>
                    <a:pt x="1625" y="348"/>
                  </a:lnTo>
                  <a:lnTo>
                    <a:pt x="1632" y="349"/>
                  </a:lnTo>
                  <a:lnTo>
                    <a:pt x="1638" y="365"/>
                  </a:lnTo>
                  <a:lnTo>
                    <a:pt x="1645" y="351"/>
                  </a:lnTo>
                  <a:lnTo>
                    <a:pt x="1651" y="351"/>
                  </a:lnTo>
                  <a:lnTo>
                    <a:pt x="1658" y="431"/>
                  </a:lnTo>
                  <a:lnTo>
                    <a:pt x="1664" y="443"/>
                  </a:lnTo>
                  <a:lnTo>
                    <a:pt x="1671" y="447"/>
                  </a:lnTo>
                  <a:lnTo>
                    <a:pt x="1678" y="459"/>
                  </a:lnTo>
                  <a:lnTo>
                    <a:pt x="1684" y="391"/>
                  </a:lnTo>
                  <a:lnTo>
                    <a:pt x="1691" y="416"/>
                  </a:lnTo>
                  <a:lnTo>
                    <a:pt x="1697" y="417"/>
                  </a:lnTo>
                  <a:lnTo>
                    <a:pt x="1704" y="417"/>
                  </a:lnTo>
                  <a:lnTo>
                    <a:pt x="1710" y="417"/>
                  </a:lnTo>
                  <a:lnTo>
                    <a:pt x="1717" y="427"/>
                  </a:lnTo>
                  <a:lnTo>
                    <a:pt x="1723" y="431"/>
                  </a:lnTo>
                  <a:lnTo>
                    <a:pt x="1729" y="429"/>
                  </a:lnTo>
                  <a:lnTo>
                    <a:pt x="1736" y="422"/>
                  </a:lnTo>
                  <a:lnTo>
                    <a:pt x="1742" y="426"/>
                  </a:lnTo>
                  <a:lnTo>
                    <a:pt x="1749" y="428"/>
                  </a:lnTo>
                  <a:lnTo>
                    <a:pt x="1755" y="424"/>
                  </a:lnTo>
                  <a:lnTo>
                    <a:pt x="1762" y="421"/>
                  </a:lnTo>
                  <a:lnTo>
                    <a:pt x="1768" y="432"/>
                  </a:lnTo>
                  <a:lnTo>
                    <a:pt x="1775" y="434"/>
                  </a:lnTo>
                  <a:lnTo>
                    <a:pt x="1781" y="432"/>
                  </a:lnTo>
                  <a:lnTo>
                    <a:pt x="1788" y="426"/>
                  </a:lnTo>
                  <a:lnTo>
                    <a:pt x="1794" y="435"/>
                  </a:lnTo>
                  <a:lnTo>
                    <a:pt x="1800" y="431"/>
                  </a:lnTo>
                  <a:lnTo>
                    <a:pt x="1807" y="426"/>
                  </a:lnTo>
                  <a:lnTo>
                    <a:pt x="1813" y="432"/>
                  </a:lnTo>
                  <a:lnTo>
                    <a:pt x="1820" y="422"/>
                  </a:lnTo>
                  <a:lnTo>
                    <a:pt x="1826" y="430"/>
                  </a:lnTo>
                  <a:lnTo>
                    <a:pt x="1833" y="428"/>
                  </a:lnTo>
                  <a:lnTo>
                    <a:pt x="1839" y="431"/>
                  </a:lnTo>
                  <a:lnTo>
                    <a:pt x="1845" y="431"/>
                  </a:lnTo>
                  <a:lnTo>
                    <a:pt x="1852" y="435"/>
                  </a:lnTo>
                  <a:lnTo>
                    <a:pt x="1858" y="426"/>
                  </a:lnTo>
                  <a:lnTo>
                    <a:pt x="1865" y="436"/>
                  </a:lnTo>
                  <a:lnTo>
                    <a:pt x="1871" y="432"/>
                  </a:lnTo>
                  <a:lnTo>
                    <a:pt x="1878" y="425"/>
                  </a:lnTo>
                  <a:lnTo>
                    <a:pt x="1884" y="420"/>
                  </a:lnTo>
                  <a:lnTo>
                    <a:pt x="1891" y="415"/>
                  </a:lnTo>
                  <a:lnTo>
                    <a:pt x="1897" y="420"/>
                  </a:lnTo>
                  <a:lnTo>
                    <a:pt x="1903" y="417"/>
                  </a:lnTo>
                </a:path>
              </a:pathLst>
            </a:custGeom>
            <a:noFill/>
            <a:ln w="6350" cap="flat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" name="Group 90"/>
            <p:cNvGrpSpPr>
              <a:grpSpLocks/>
            </p:cNvGrpSpPr>
            <p:nvPr/>
          </p:nvGrpSpPr>
          <p:grpSpPr bwMode="auto">
            <a:xfrm>
              <a:off x="281273" y="3702843"/>
              <a:ext cx="1999107" cy="1102520"/>
              <a:chOff x="418" y="2018"/>
              <a:chExt cx="1908" cy="463"/>
            </a:xfrm>
          </p:grpSpPr>
          <p:sp>
            <p:nvSpPr>
              <p:cNvPr id="174140" name="Line 60"/>
              <p:cNvSpPr>
                <a:spLocks noChangeShapeType="1"/>
              </p:cNvSpPr>
              <p:nvPr/>
            </p:nvSpPr>
            <p:spPr bwMode="auto">
              <a:xfrm>
                <a:off x="425" y="2477"/>
                <a:ext cx="1901" cy="1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41" name="Line 61"/>
              <p:cNvSpPr>
                <a:spLocks noChangeShapeType="1"/>
              </p:cNvSpPr>
              <p:nvPr/>
            </p:nvSpPr>
            <p:spPr bwMode="auto">
              <a:xfrm>
                <a:off x="661" y="2477"/>
                <a:ext cx="1" cy="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42" name="Line 62"/>
              <p:cNvSpPr>
                <a:spLocks noChangeShapeType="1"/>
              </p:cNvSpPr>
              <p:nvPr/>
            </p:nvSpPr>
            <p:spPr bwMode="auto">
              <a:xfrm>
                <a:off x="899" y="2477"/>
                <a:ext cx="1" cy="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43" name="Line 63"/>
              <p:cNvSpPr>
                <a:spLocks noChangeShapeType="1"/>
              </p:cNvSpPr>
              <p:nvPr/>
            </p:nvSpPr>
            <p:spPr bwMode="auto">
              <a:xfrm>
                <a:off x="1136" y="2477"/>
                <a:ext cx="1" cy="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44" name="Line 64"/>
              <p:cNvSpPr>
                <a:spLocks noChangeShapeType="1"/>
              </p:cNvSpPr>
              <p:nvPr/>
            </p:nvSpPr>
            <p:spPr bwMode="auto">
              <a:xfrm>
                <a:off x="1374" y="2477"/>
                <a:ext cx="1" cy="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45" name="Line 65"/>
              <p:cNvSpPr>
                <a:spLocks noChangeShapeType="1"/>
              </p:cNvSpPr>
              <p:nvPr/>
            </p:nvSpPr>
            <p:spPr bwMode="auto">
              <a:xfrm>
                <a:off x="1612" y="2477"/>
                <a:ext cx="1" cy="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46" name="Line 66"/>
              <p:cNvSpPr>
                <a:spLocks noChangeShapeType="1"/>
              </p:cNvSpPr>
              <p:nvPr/>
            </p:nvSpPr>
            <p:spPr bwMode="auto">
              <a:xfrm>
                <a:off x="1849" y="2477"/>
                <a:ext cx="1" cy="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47" name="Line 67"/>
              <p:cNvSpPr>
                <a:spLocks noChangeShapeType="1"/>
              </p:cNvSpPr>
              <p:nvPr/>
            </p:nvSpPr>
            <p:spPr bwMode="auto">
              <a:xfrm>
                <a:off x="2086" y="2477"/>
                <a:ext cx="1" cy="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48" name="Line 68"/>
              <p:cNvSpPr>
                <a:spLocks noChangeShapeType="1"/>
              </p:cNvSpPr>
              <p:nvPr/>
            </p:nvSpPr>
            <p:spPr bwMode="auto">
              <a:xfrm>
                <a:off x="2324" y="2477"/>
                <a:ext cx="1" cy="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49" name="Line 69"/>
              <p:cNvSpPr>
                <a:spLocks noChangeShapeType="1"/>
              </p:cNvSpPr>
              <p:nvPr/>
            </p:nvSpPr>
            <p:spPr bwMode="auto">
              <a:xfrm>
                <a:off x="661" y="2477"/>
                <a:ext cx="1" cy="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50" name="Line 70"/>
              <p:cNvSpPr>
                <a:spLocks noChangeShapeType="1"/>
              </p:cNvSpPr>
              <p:nvPr/>
            </p:nvSpPr>
            <p:spPr bwMode="auto">
              <a:xfrm>
                <a:off x="899" y="2477"/>
                <a:ext cx="1" cy="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51" name="Line 71"/>
              <p:cNvSpPr>
                <a:spLocks noChangeShapeType="1"/>
              </p:cNvSpPr>
              <p:nvPr/>
            </p:nvSpPr>
            <p:spPr bwMode="auto">
              <a:xfrm>
                <a:off x="1136" y="2477"/>
                <a:ext cx="1" cy="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52" name="Line 72"/>
              <p:cNvSpPr>
                <a:spLocks noChangeShapeType="1"/>
              </p:cNvSpPr>
              <p:nvPr/>
            </p:nvSpPr>
            <p:spPr bwMode="auto">
              <a:xfrm>
                <a:off x="1374" y="2477"/>
                <a:ext cx="1" cy="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53" name="Line 73"/>
              <p:cNvSpPr>
                <a:spLocks noChangeShapeType="1"/>
              </p:cNvSpPr>
              <p:nvPr/>
            </p:nvSpPr>
            <p:spPr bwMode="auto">
              <a:xfrm>
                <a:off x="1612" y="2477"/>
                <a:ext cx="1" cy="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54" name="Line 74"/>
              <p:cNvSpPr>
                <a:spLocks noChangeShapeType="1"/>
              </p:cNvSpPr>
              <p:nvPr/>
            </p:nvSpPr>
            <p:spPr bwMode="auto">
              <a:xfrm>
                <a:off x="1849" y="2477"/>
                <a:ext cx="1" cy="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55" name="Line 75"/>
              <p:cNvSpPr>
                <a:spLocks noChangeShapeType="1"/>
              </p:cNvSpPr>
              <p:nvPr/>
            </p:nvSpPr>
            <p:spPr bwMode="auto">
              <a:xfrm>
                <a:off x="2086" y="2477"/>
                <a:ext cx="1" cy="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56" name="Line 76"/>
              <p:cNvSpPr>
                <a:spLocks noChangeShapeType="1"/>
              </p:cNvSpPr>
              <p:nvPr/>
            </p:nvSpPr>
            <p:spPr bwMode="auto">
              <a:xfrm>
                <a:off x="2324" y="2477"/>
                <a:ext cx="1" cy="4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57" name="Line 77"/>
              <p:cNvSpPr>
                <a:spLocks noChangeShapeType="1"/>
              </p:cNvSpPr>
              <p:nvPr/>
            </p:nvSpPr>
            <p:spPr bwMode="auto">
              <a:xfrm flipV="1">
                <a:off x="425" y="2018"/>
                <a:ext cx="1" cy="459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58" name="Line 78"/>
              <p:cNvSpPr>
                <a:spLocks noChangeShapeType="1"/>
              </p:cNvSpPr>
              <p:nvPr/>
            </p:nvSpPr>
            <p:spPr bwMode="auto">
              <a:xfrm flipH="1">
                <a:off x="422" y="2477"/>
                <a:ext cx="3" cy="1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59" name="Line 79"/>
              <p:cNvSpPr>
                <a:spLocks noChangeShapeType="1"/>
              </p:cNvSpPr>
              <p:nvPr/>
            </p:nvSpPr>
            <p:spPr bwMode="auto">
              <a:xfrm flipH="1">
                <a:off x="422" y="2392"/>
                <a:ext cx="3" cy="1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60" name="Line 80"/>
              <p:cNvSpPr>
                <a:spLocks noChangeShapeType="1"/>
              </p:cNvSpPr>
              <p:nvPr/>
            </p:nvSpPr>
            <p:spPr bwMode="auto">
              <a:xfrm flipH="1">
                <a:off x="422" y="2307"/>
                <a:ext cx="3" cy="1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61" name="Line 81"/>
              <p:cNvSpPr>
                <a:spLocks noChangeShapeType="1"/>
              </p:cNvSpPr>
              <p:nvPr/>
            </p:nvSpPr>
            <p:spPr bwMode="auto">
              <a:xfrm flipH="1">
                <a:off x="422" y="2221"/>
                <a:ext cx="3" cy="1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62" name="Line 82"/>
              <p:cNvSpPr>
                <a:spLocks noChangeShapeType="1"/>
              </p:cNvSpPr>
              <p:nvPr/>
            </p:nvSpPr>
            <p:spPr bwMode="auto">
              <a:xfrm flipH="1">
                <a:off x="422" y="2137"/>
                <a:ext cx="3" cy="1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63" name="Line 83"/>
              <p:cNvSpPr>
                <a:spLocks noChangeShapeType="1"/>
              </p:cNvSpPr>
              <p:nvPr/>
            </p:nvSpPr>
            <p:spPr bwMode="auto">
              <a:xfrm flipH="1">
                <a:off x="422" y="2051"/>
                <a:ext cx="3" cy="1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64" name="Line 84"/>
              <p:cNvSpPr>
                <a:spLocks noChangeShapeType="1"/>
              </p:cNvSpPr>
              <p:nvPr/>
            </p:nvSpPr>
            <p:spPr bwMode="auto">
              <a:xfrm flipH="1">
                <a:off x="418" y="2477"/>
                <a:ext cx="7" cy="1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65" name="Line 85"/>
              <p:cNvSpPr>
                <a:spLocks noChangeShapeType="1"/>
              </p:cNvSpPr>
              <p:nvPr/>
            </p:nvSpPr>
            <p:spPr bwMode="auto">
              <a:xfrm flipH="1">
                <a:off x="418" y="2392"/>
                <a:ext cx="7" cy="1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66" name="Line 86"/>
              <p:cNvSpPr>
                <a:spLocks noChangeShapeType="1"/>
              </p:cNvSpPr>
              <p:nvPr/>
            </p:nvSpPr>
            <p:spPr bwMode="auto">
              <a:xfrm flipH="1">
                <a:off x="418" y="2307"/>
                <a:ext cx="7" cy="1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67" name="Line 87"/>
              <p:cNvSpPr>
                <a:spLocks noChangeShapeType="1"/>
              </p:cNvSpPr>
              <p:nvPr/>
            </p:nvSpPr>
            <p:spPr bwMode="auto">
              <a:xfrm flipH="1">
                <a:off x="418" y="2221"/>
                <a:ext cx="7" cy="1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68" name="Line 88"/>
              <p:cNvSpPr>
                <a:spLocks noChangeShapeType="1"/>
              </p:cNvSpPr>
              <p:nvPr/>
            </p:nvSpPr>
            <p:spPr bwMode="auto">
              <a:xfrm flipH="1">
                <a:off x="418" y="2137"/>
                <a:ext cx="7" cy="1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69" name="Line 89"/>
              <p:cNvSpPr>
                <a:spLocks noChangeShapeType="1"/>
              </p:cNvSpPr>
              <p:nvPr/>
            </p:nvSpPr>
            <p:spPr bwMode="auto">
              <a:xfrm flipH="1">
                <a:off x="418" y="2051"/>
                <a:ext cx="7" cy="1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4299" name="Rectangle 219"/>
            <p:cNvSpPr>
              <a:spLocks noChangeArrowheads="1"/>
            </p:cNvSpPr>
            <p:nvPr/>
          </p:nvSpPr>
          <p:spPr bwMode="auto">
            <a:xfrm>
              <a:off x="288607" y="3702843"/>
              <a:ext cx="1991773" cy="109299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05" name="Freeform 225"/>
            <p:cNvSpPr>
              <a:spLocks/>
            </p:cNvSpPr>
            <p:nvPr/>
          </p:nvSpPr>
          <p:spPr bwMode="auto">
            <a:xfrm>
              <a:off x="288607" y="3702843"/>
              <a:ext cx="1993868" cy="1092995"/>
            </a:xfrm>
            <a:custGeom>
              <a:avLst/>
              <a:gdLst/>
              <a:ahLst/>
              <a:cxnLst>
                <a:cxn ang="0">
                  <a:pos x="19" y="459"/>
                </a:cxn>
                <a:cxn ang="0">
                  <a:pos x="38" y="459"/>
                </a:cxn>
                <a:cxn ang="0">
                  <a:pos x="57" y="459"/>
                </a:cxn>
                <a:cxn ang="0">
                  <a:pos x="75" y="459"/>
                </a:cxn>
                <a:cxn ang="0">
                  <a:pos x="94" y="459"/>
                </a:cxn>
                <a:cxn ang="0">
                  <a:pos x="116" y="459"/>
                </a:cxn>
                <a:cxn ang="0">
                  <a:pos x="141" y="459"/>
                </a:cxn>
                <a:cxn ang="0">
                  <a:pos x="163" y="459"/>
                </a:cxn>
                <a:cxn ang="0">
                  <a:pos x="203" y="459"/>
                </a:cxn>
                <a:cxn ang="0">
                  <a:pos x="231" y="458"/>
                </a:cxn>
                <a:cxn ang="0">
                  <a:pos x="253" y="458"/>
                </a:cxn>
                <a:cxn ang="0">
                  <a:pos x="274" y="458"/>
                </a:cxn>
                <a:cxn ang="0">
                  <a:pos x="296" y="458"/>
                </a:cxn>
                <a:cxn ang="0">
                  <a:pos x="324" y="458"/>
                </a:cxn>
                <a:cxn ang="0">
                  <a:pos x="356" y="458"/>
                </a:cxn>
                <a:cxn ang="0">
                  <a:pos x="387" y="449"/>
                </a:cxn>
                <a:cxn ang="0">
                  <a:pos x="426" y="434"/>
                </a:cxn>
                <a:cxn ang="0">
                  <a:pos x="465" y="423"/>
                </a:cxn>
                <a:cxn ang="0">
                  <a:pos x="504" y="409"/>
                </a:cxn>
                <a:cxn ang="0">
                  <a:pos x="542" y="397"/>
                </a:cxn>
                <a:cxn ang="0">
                  <a:pos x="582" y="372"/>
                </a:cxn>
                <a:cxn ang="0">
                  <a:pos x="621" y="347"/>
                </a:cxn>
                <a:cxn ang="0">
                  <a:pos x="660" y="359"/>
                </a:cxn>
                <a:cxn ang="0">
                  <a:pos x="700" y="352"/>
                </a:cxn>
                <a:cxn ang="0">
                  <a:pos x="739" y="359"/>
                </a:cxn>
                <a:cxn ang="0">
                  <a:pos x="779" y="318"/>
                </a:cxn>
                <a:cxn ang="0">
                  <a:pos x="818" y="259"/>
                </a:cxn>
                <a:cxn ang="0">
                  <a:pos x="858" y="296"/>
                </a:cxn>
                <a:cxn ang="0">
                  <a:pos x="897" y="322"/>
                </a:cxn>
                <a:cxn ang="0">
                  <a:pos x="937" y="333"/>
                </a:cxn>
                <a:cxn ang="0">
                  <a:pos x="977" y="333"/>
                </a:cxn>
                <a:cxn ang="0">
                  <a:pos x="1016" y="331"/>
                </a:cxn>
                <a:cxn ang="0">
                  <a:pos x="1056" y="353"/>
                </a:cxn>
                <a:cxn ang="0">
                  <a:pos x="1096" y="339"/>
                </a:cxn>
                <a:cxn ang="0">
                  <a:pos x="1135" y="285"/>
                </a:cxn>
                <a:cxn ang="0">
                  <a:pos x="1175" y="227"/>
                </a:cxn>
                <a:cxn ang="0">
                  <a:pos x="1215" y="241"/>
                </a:cxn>
                <a:cxn ang="0">
                  <a:pos x="1255" y="274"/>
                </a:cxn>
                <a:cxn ang="0">
                  <a:pos x="1294" y="337"/>
                </a:cxn>
                <a:cxn ang="0">
                  <a:pos x="1334" y="299"/>
                </a:cxn>
                <a:cxn ang="0">
                  <a:pos x="1374" y="355"/>
                </a:cxn>
                <a:cxn ang="0">
                  <a:pos x="1414" y="367"/>
                </a:cxn>
                <a:cxn ang="0">
                  <a:pos x="1453" y="372"/>
                </a:cxn>
                <a:cxn ang="0">
                  <a:pos x="1493" y="340"/>
                </a:cxn>
                <a:cxn ang="0">
                  <a:pos x="1533" y="383"/>
                </a:cxn>
                <a:cxn ang="0">
                  <a:pos x="1572" y="364"/>
                </a:cxn>
                <a:cxn ang="0">
                  <a:pos x="1612" y="308"/>
                </a:cxn>
                <a:cxn ang="0">
                  <a:pos x="1651" y="351"/>
                </a:cxn>
                <a:cxn ang="0">
                  <a:pos x="1691" y="416"/>
                </a:cxn>
                <a:cxn ang="0">
                  <a:pos x="1729" y="429"/>
                </a:cxn>
                <a:cxn ang="0">
                  <a:pos x="1768" y="432"/>
                </a:cxn>
                <a:cxn ang="0">
                  <a:pos x="1807" y="426"/>
                </a:cxn>
                <a:cxn ang="0">
                  <a:pos x="1845" y="431"/>
                </a:cxn>
                <a:cxn ang="0">
                  <a:pos x="1884" y="420"/>
                </a:cxn>
              </a:cxnLst>
              <a:rect l="0" t="0" r="r" b="b"/>
              <a:pathLst>
                <a:path w="1903" h="459">
                  <a:moveTo>
                    <a:pt x="0" y="456"/>
                  </a:moveTo>
                  <a:lnTo>
                    <a:pt x="0" y="456"/>
                  </a:lnTo>
                  <a:lnTo>
                    <a:pt x="7" y="459"/>
                  </a:lnTo>
                  <a:lnTo>
                    <a:pt x="10" y="459"/>
                  </a:lnTo>
                  <a:lnTo>
                    <a:pt x="16" y="459"/>
                  </a:lnTo>
                  <a:lnTo>
                    <a:pt x="19" y="459"/>
                  </a:lnTo>
                  <a:lnTo>
                    <a:pt x="23" y="459"/>
                  </a:lnTo>
                  <a:lnTo>
                    <a:pt x="26" y="459"/>
                  </a:lnTo>
                  <a:lnTo>
                    <a:pt x="29" y="459"/>
                  </a:lnTo>
                  <a:lnTo>
                    <a:pt x="32" y="459"/>
                  </a:lnTo>
                  <a:lnTo>
                    <a:pt x="35" y="459"/>
                  </a:lnTo>
                  <a:lnTo>
                    <a:pt x="38" y="459"/>
                  </a:lnTo>
                  <a:lnTo>
                    <a:pt x="41" y="459"/>
                  </a:lnTo>
                  <a:lnTo>
                    <a:pt x="44" y="459"/>
                  </a:lnTo>
                  <a:lnTo>
                    <a:pt x="47" y="459"/>
                  </a:lnTo>
                  <a:lnTo>
                    <a:pt x="50" y="459"/>
                  </a:lnTo>
                  <a:lnTo>
                    <a:pt x="53" y="459"/>
                  </a:lnTo>
                  <a:lnTo>
                    <a:pt x="57" y="459"/>
                  </a:lnTo>
                  <a:lnTo>
                    <a:pt x="60" y="459"/>
                  </a:lnTo>
                  <a:lnTo>
                    <a:pt x="63" y="459"/>
                  </a:lnTo>
                  <a:lnTo>
                    <a:pt x="66" y="459"/>
                  </a:lnTo>
                  <a:lnTo>
                    <a:pt x="69" y="459"/>
                  </a:lnTo>
                  <a:lnTo>
                    <a:pt x="72" y="459"/>
                  </a:lnTo>
                  <a:lnTo>
                    <a:pt x="75" y="459"/>
                  </a:lnTo>
                  <a:lnTo>
                    <a:pt x="78" y="459"/>
                  </a:lnTo>
                  <a:lnTo>
                    <a:pt x="81" y="459"/>
                  </a:lnTo>
                  <a:lnTo>
                    <a:pt x="84" y="459"/>
                  </a:lnTo>
                  <a:lnTo>
                    <a:pt x="88" y="459"/>
                  </a:lnTo>
                  <a:lnTo>
                    <a:pt x="91" y="459"/>
                  </a:lnTo>
                  <a:lnTo>
                    <a:pt x="94" y="459"/>
                  </a:lnTo>
                  <a:lnTo>
                    <a:pt x="97" y="459"/>
                  </a:lnTo>
                  <a:lnTo>
                    <a:pt x="100" y="459"/>
                  </a:lnTo>
                  <a:lnTo>
                    <a:pt x="103" y="459"/>
                  </a:lnTo>
                  <a:lnTo>
                    <a:pt x="106" y="459"/>
                  </a:lnTo>
                  <a:lnTo>
                    <a:pt x="112" y="459"/>
                  </a:lnTo>
                  <a:lnTo>
                    <a:pt x="116" y="459"/>
                  </a:lnTo>
                  <a:lnTo>
                    <a:pt x="119" y="459"/>
                  </a:lnTo>
                  <a:lnTo>
                    <a:pt x="125" y="459"/>
                  </a:lnTo>
                  <a:lnTo>
                    <a:pt x="128" y="459"/>
                  </a:lnTo>
                  <a:lnTo>
                    <a:pt x="134" y="459"/>
                  </a:lnTo>
                  <a:lnTo>
                    <a:pt x="138" y="459"/>
                  </a:lnTo>
                  <a:lnTo>
                    <a:pt x="141" y="459"/>
                  </a:lnTo>
                  <a:lnTo>
                    <a:pt x="147" y="459"/>
                  </a:lnTo>
                  <a:lnTo>
                    <a:pt x="150" y="459"/>
                  </a:lnTo>
                  <a:lnTo>
                    <a:pt x="153" y="459"/>
                  </a:lnTo>
                  <a:lnTo>
                    <a:pt x="156" y="459"/>
                  </a:lnTo>
                  <a:lnTo>
                    <a:pt x="160" y="459"/>
                  </a:lnTo>
                  <a:lnTo>
                    <a:pt x="163" y="459"/>
                  </a:lnTo>
                  <a:lnTo>
                    <a:pt x="169" y="459"/>
                  </a:lnTo>
                  <a:lnTo>
                    <a:pt x="176" y="459"/>
                  </a:lnTo>
                  <a:lnTo>
                    <a:pt x="183" y="459"/>
                  </a:lnTo>
                  <a:lnTo>
                    <a:pt x="190" y="459"/>
                  </a:lnTo>
                  <a:lnTo>
                    <a:pt x="196" y="458"/>
                  </a:lnTo>
                  <a:lnTo>
                    <a:pt x="203" y="459"/>
                  </a:lnTo>
                  <a:lnTo>
                    <a:pt x="206" y="459"/>
                  </a:lnTo>
                  <a:lnTo>
                    <a:pt x="212" y="458"/>
                  </a:lnTo>
                  <a:lnTo>
                    <a:pt x="219" y="458"/>
                  </a:lnTo>
                  <a:lnTo>
                    <a:pt x="225" y="458"/>
                  </a:lnTo>
                  <a:lnTo>
                    <a:pt x="228" y="458"/>
                  </a:lnTo>
                  <a:lnTo>
                    <a:pt x="231" y="458"/>
                  </a:lnTo>
                  <a:lnTo>
                    <a:pt x="234" y="458"/>
                  </a:lnTo>
                  <a:lnTo>
                    <a:pt x="237" y="458"/>
                  </a:lnTo>
                  <a:lnTo>
                    <a:pt x="240" y="458"/>
                  </a:lnTo>
                  <a:lnTo>
                    <a:pt x="243" y="458"/>
                  </a:lnTo>
                  <a:lnTo>
                    <a:pt x="250" y="458"/>
                  </a:lnTo>
                  <a:lnTo>
                    <a:pt x="253" y="458"/>
                  </a:lnTo>
                  <a:lnTo>
                    <a:pt x="256" y="458"/>
                  </a:lnTo>
                  <a:lnTo>
                    <a:pt x="259" y="458"/>
                  </a:lnTo>
                  <a:lnTo>
                    <a:pt x="262" y="458"/>
                  </a:lnTo>
                  <a:lnTo>
                    <a:pt x="265" y="458"/>
                  </a:lnTo>
                  <a:lnTo>
                    <a:pt x="268" y="458"/>
                  </a:lnTo>
                  <a:lnTo>
                    <a:pt x="274" y="458"/>
                  </a:lnTo>
                  <a:lnTo>
                    <a:pt x="277" y="458"/>
                  </a:lnTo>
                  <a:lnTo>
                    <a:pt x="280" y="458"/>
                  </a:lnTo>
                  <a:lnTo>
                    <a:pt x="283" y="458"/>
                  </a:lnTo>
                  <a:lnTo>
                    <a:pt x="286" y="458"/>
                  </a:lnTo>
                  <a:lnTo>
                    <a:pt x="289" y="458"/>
                  </a:lnTo>
                  <a:lnTo>
                    <a:pt x="296" y="458"/>
                  </a:lnTo>
                  <a:lnTo>
                    <a:pt x="299" y="458"/>
                  </a:lnTo>
                  <a:lnTo>
                    <a:pt x="305" y="458"/>
                  </a:lnTo>
                  <a:lnTo>
                    <a:pt x="308" y="458"/>
                  </a:lnTo>
                  <a:lnTo>
                    <a:pt x="311" y="458"/>
                  </a:lnTo>
                  <a:lnTo>
                    <a:pt x="318" y="458"/>
                  </a:lnTo>
                  <a:lnTo>
                    <a:pt x="324" y="458"/>
                  </a:lnTo>
                  <a:lnTo>
                    <a:pt x="330" y="458"/>
                  </a:lnTo>
                  <a:lnTo>
                    <a:pt x="337" y="458"/>
                  </a:lnTo>
                  <a:lnTo>
                    <a:pt x="340" y="458"/>
                  </a:lnTo>
                  <a:lnTo>
                    <a:pt x="346" y="458"/>
                  </a:lnTo>
                  <a:lnTo>
                    <a:pt x="349" y="458"/>
                  </a:lnTo>
                  <a:lnTo>
                    <a:pt x="356" y="458"/>
                  </a:lnTo>
                  <a:lnTo>
                    <a:pt x="362" y="458"/>
                  </a:lnTo>
                  <a:lnTo>
                    <a:pt x="365" y="454"/>
                  </a:lnTo>
                  <a:lnTo>
                    <a:pt x="372" y="454"/>
                  </a:lnTo>
                  <a:lnTo>
                    <a:pt x="378" y="455"/>
                  </a:lnTo>
                  <a:lnTo>
                    <a:pt x="381" y="455"/>
                  </a:lnTo>
                  <a:lnTo>
                    <a:pt x="387" y="449"/>
                  </a:lnTo>
                  <a:lnTo>
                    <a:pt x="394" y="448"/>
                  </a:lnTo>
                  <a:lnTo>
                    <a:pt x="400" y="438"/>
                  </a:lnTo>
                  <a:lnTo>
                    <a:pt x="407" y="445"/>
                  </a:lnTo>
                  <a:lnTo>
                    <a:pt x="413" y="435"/>
                  </a:lnTo>
                  <a:lnTo>
                    <a:pt x="419" y="434"/>
                  </a:lnTo>
                  <a:lnTo>
                    <a:pt x="426" y="434"/>
                  </a:lnTo>
                  <a:lnTo>
                    <a:pt x="433" y="434"/>
                  </a:lnTo>
                  <a:lnTo>
                    <a:pt x="439" y="436"/>
                  </a:lnTo>
                  <a:lnTo>
                    <a:pt x="445" y="432"/>
                  </a:lnTo>
                  <a:lnTo>
                    <a:pt x="452" y="426"/>
                  </a:lnTo>
                  <a:lnTo>
                    <a:pt x="458" y="421"/>
                  </a:lnTo>
                  <a:lnTo>
                    <a:pt x="465" y="423"/>
                  </a:lnTo>
                  <a:lnTo>
                    <a:pt x="471" y="419"/>
                  </a:lnTo>
                  <a:lnTo>
                    <a:pt x="478" y="408"/>
                  </a:lnTo>
                  <a:lnTo>
                    <a:pt x="484" y="417"/>
                  </a:lnTo>
                  <a:lnTo>
                    <a:pt x="491" y="423"/>
                  </a:lnTo>
                  <a:lnTo>
                    <a:pt x="497" y="425"/>
                  </a:lnTo>
                  <a:lnTo>
                    <a:pt x="504" y="409"/>
                  </a:lnTo>
                  <a:lnTo>
                    <a:pt x="510" y="421"/>
                  </a:lnTo>
                  <a:lnTo>
                    <a:pt x="517" y="416"/>
                  </a:lnTo>
                  <a:lnTo>
                    <a:pt x="523" y="410"/>
                  </a:lnTo>
                  <a:lnTo>
                    <a:pt x="529" y="397"/>
                  </a:lnTo>
                  <a:lnTo>
                    <a:pt x="536" y="402"/>
                  </a:lnTo>
                  <a:lnTo>
                    <a:pt x="542" y="397"/>
                  </a:lnTo>
                  <a:lnTo>
                    <a:pt x="549" y="383"/>
                  </a:lnTo>
                  <a:lnTo>
                    <a:pt x="556" y="371"/>
                  </a:lnTo>
                  <a:lnTo>
                    <a:pt x="562" y="383"/>
                  </a:lnTo>
                  <a:lnTo>
                    <a:pt x="569" y="363"/>
                  </a:lnTo>
                  <a:lnTo>
                    <a:pt x="575" y="379"/>
                  </a:lnTo>
                  <a:lnTo>
                    <a:pt x="582" y="372"/>
                  </a:lnTo>
                  <a:lnTo>
                    <a:pt x="588" y="377"/>
                  </a:lnTo>
                  <a:lnTo>
                    <a:pt x="595" y="375"/>
                  </a:lnTo>
                  <a:lnTo>
                    <a:pt x="601" y="340"/>
                  </a:lnTo>
                  <a:lnTo>
                    <a:pt x="608" y="355"/>
                  </a:lnTo>
                  <a:lnTo>
                    <a:pt x="614" y="359"/>
                  </a:lnTo>
                  <a:lnTo>
                    <a:pt x="621" y="347"/>
                  </a:lnTo>
                  <a:lnTo>
                    <a:pt x="628" y="323"/>
                  </a:lnTo>
                  <a:lnTo>
                    <a:pt x="634" y="328"/>
                  </a:lnTo>
                  <a:lnTo>
                    <a:pt x="641" y="339"/>
                  </a:lnTo>
                  <a:lnTo>
                    <a:pt x="647" y="356"/>
                  </a:lnTo>
                  <a:lnTo>
                    <a:pt x="654" y="358"/>
                  </a:lnTo>
                  <a:lnTo>
                    <a:pt x="660" y="359"/>
                  </a:lnTo>
                  <a:lnTo>
                    <a:pt x="667" y="357"/>
                  </a:lnTo>
                  <a:lnTo>
                    <a:pt x="674" y="354"/>
                  </a:lnTo>
                  <a:lnTo>
                    <a:pt x="680" y="366"/>
                  </a:lnTo>
                  <a:lnTo>
                    <a:pt x="687" y="359"/>
                  </a:lnTo>
                  <a:lnTo>
                    <a:pt x="693" y="354"/>
                  </a:lnTo>
                  <a:lnTo>
                    <a:pt x="700" y="352"/>
                  </a:lnTo>
                  <a:lnTo>
                    <a:pt x="706" y="361"/>
                  </a:lnTo>
                  <a:lnTo>
                    <a:pt x="713" y="355"/>
                  </a:lnTo>
                  <a:lnTo>
                    <a:pt x="719" y="367"/>
                  </a:lnTo>
                  <a:lnTo>
                    <a:pt x="726" y="367"/>
                  </a:lnTo>
                  <a:lnTo>
                    <a:pt x="733" y="357"/>
                  </a:lnTo>
                  <a:lnTo>
                    <a:pt x="739" y="359"/>
                  </a:lnTo>
                  <a:lnTo>
                    <a:pt x="746" y="350"/>
                  </a:lnTo>
                  <a:lnTo>
                    <a:pt x="752" y="342"/>
                  </a:lnTo>
                  <a:lnTo>
                    <a:pt x="759" y="324"/>
                  </a:lnTo>
                  <a:lnTo>
                    <a:pt x="766" y="320"/>
                  </a:lnTo>
                  <a:lnTo>
                    <a:pt x="772" y="301"/>
                  </a:lnTo>
                  <a:lnTo>
                    <a:pt x="779" y="318"/>
                  </a:lnTo>
                  <a:lnTo>
                    <a:pt x="785" y="330"/>
                  </a:lnTo>
                  <a:lnTo>
                    <a:pt x="792" y="348"/>
                  </a:lnTo>
                  <a:lnTo>
                    <a:pt x="799" y="326"/>
                  </a:lnTo>
                  <a:lnTo>
                    <a:pt x="805" y="310"/>
                  </a:lnTo>
                  <a:lnTo>
                    <a:pt x="812" y="279"/>
                  </a:lnTo>
                  <a:lnTo>
                    <a:pt x="818" y="259"/>
                  </a:lnTo>
                  <a:lnTo>
                    <a:pt x="825" y="237"/>
                  </a:lnTo>
                  <a:lnTo>
                    <a:pt x="832" y="261"/>
                  </a:lnTo>
                  <a:lnTo>
                    <a:pt x="838" y="275"/>
                  </a:lnTo>
                  <a:lnTo>
                    <a:pt x="845" y="289"/>
                  </a:lnTo>
                  <a:lnTo>
                    <a:pt x="851" y="320"/>
                  </a:lnTo>
                  <a:lnTo>
                    <a:pt x="858" y="296"/>
                  </a:lnTo>
                  <a:lnTo>
                    <a:pt x="864" y="306"/>
                  </a:lnTo>
                  <a:lnTo>
                    <a:pt x="871" y="283"/>
                  </a:lnTo>
                  <a:lnTo>
                    <a:pt x="877" y="293"/>
                  </a:lnTo>
                  <a:lnTo>
                    <a:pt x="884" y="296"/>
                  </a:lnTo>
                  <a:lnTo>
                    <a:pt x="891" y="298"/>
                  </a:lnTo>
                  <a:lnTo>
                    <a:pt x="897" y="322"/>
                  </a:lnTo>
                  <a:lnTo>
                    <a:pt x="904" y="309"/>
                  </a:lnTo>
                  <a:lnTo>
                    <a:pt x="911" y="311"/>
                  </a:lnTo>
                  <a:lnTo>
                    <a:pt x="917" y="308"/>
                  </a:lnTo>
                  <a:lnTo>
                    <a:pt x="924" y="340"/>
                  </a:lnTo>
                  <a:lnTo>
                    <a:pt x="930" y="334"/>
                  </a:lnTo>
                  <a:lnTo>
                    <a:pt x="937" y="333"/>
                  </a:lnTo>
                  <a:lnTo>
                    <a:pt x="944" y="311"/>
                  </a:lnTo>
                  <a:lnTo>
                    <a:pt x="950" y="307"/>
                  </a:lnTo>
                  <a:lnTo>
                    <a:pt x="957" y="327"/>
                  </a:lnTo>
                  <a:lnTo>
                    <a:pt x="963" y="322"/>
                  </a:lnTo>
                  <a:lnTo>
                    <a:pt x="970" y="331"/>
                  </a:lnTo>
                  <a:lnTo>
                    <a:pt x="977" y="333"/>
                  </a:lnTo>
                  <a:lnTo>
                    <a:pt x="983" y="346"/>
                  </a:lnTo>
                  <a:lnTo>
                    <a:pt x="990" y="357"/>
                  </a:lnTo>
                  <a:lnTo>
                    <a:pt x="996" y="361"/>
                  </a:lnTo>
                  <a:lnTo>
                    <a:pt x="1003" y="359"/>
                  </a:lnTo>
                  <a:lnTo>
                    <a:pt x="1010" y="334"/>
                  </a:lnTo>
                  <a:lnTo>
                    <a:pt x="1016" y="331"/>
                  </a:lnTo>
                  <a:lnTo>
                    <a:pt x="1023" y="317"/>
                  </a:lnTo>
                  <a:lnTo>
                    <a:pt x="1029" y="330"/>
                  </a:lnTo>
                  <a:lnTo>
                    <a:pt x="1036" y="345"/>
                  </a:lnTo>
                  <a:lnTo>
                    <a:pt x="1042" y="359"/>
                  </a:lnTo>
                  <a:lnTo>
                    <a:pt x="1049" y="348"/>
                  </a:lnTo>
                  <a:lnTo>
                    <a:pt x="1056" y="353"/>
                  </a:lnTo>
                  <a:lnTo>
                    <a:pt x="1062" y="376"/>
                  </a:lnTo>
                  <a:lnTo>
                    <a:pt x="1069" y="320"/>
                  </a:lnTo>
                  <a:lnTo>
                    <a:pt x="1076" y="338"/>
                  </a:lnTo>
                  <a:lnTo>
                    <a:pt x="1082" y="327"/>
                  </a:lnTo>
                  <a:lnTo>
                    <a:pt x="1089" y="330"/>
                  </a:lnTo>
                  <a:lnTo>
                    <a:pt x="1096" y="339"/>
                  </a:lnTo>
                  <a:lnTo>
                    <a:pt x="1102" y="357"/>
                  </a:lnTo>
                  <a:lnTo>
                    <a:pt x="1109" y="350"/>
                  </a:lnTo>
                  <a:lnTo>
                    <a:pt x="1115" y="338"/>
                  </a:lnTo>
                  <a:lnTo>
                    <a:pt x="1122" y="329"/>
                  </a:lnTo>
                  <a:lnTo>
                    <a:pt x="1128" y="319"/>
                  </a:lnTo>
                  <a:lnTo>
                    <a:pt x="1135" y="285"/>
                  </a:lnTo>
                  <a:lnTo>
                    <a:pt x="1142" y="249"/>
                  </a:lnTo>
                  <a:lnTo>
                    <a:pt x="1149" y="242"/>
                  </a:lnTo>
                  <a:lnTo>
                    <a:pt x="1155" y="211"/>
                  </a:lnTo>
                  <a:lnTo>
                    <a:pt x="1162" y="242"/>
                  </a:lnTo>
                  <a:lnTo>
                    <a:pt x="1169" y="233"/>
                  </a:lnTo>
                  <a:lnTo>
                    <a:pt x="1175" y="227"/>
                  </a:lnTo>
                  <a:lnTo>
                    <a:pt x="1182" y="243"/>
                  </a:lnTo>
                  <a:lnTo>
                    <a:pt x="1189" y="264"/>
                  </a:lnTo>
                  <a:lnTo>
                    <a:pt x="1195" y="266"/>
                  </a:lnTo>
                  <a:lnTo>
                    <a:pt x="1202" y="280"/>
                  </a:lnTo>
                  <a:lnTo>
                    <a:pt x="1209" y="259"/>
                  </a:lnTo>
                  <a:lnTo>
                    <a:pt x="1215" y="241"/>
                  </a:lnTo>
                  <a:lnTo>
                    <a:pt x="1222" y="226"/>
                  </a:lnTo>
                  <a:lnTo>
                    <a:pt x="1229" y="241"/>
                  </a:lnTo>
                  <a:lnTo>
                    <a:pt x="1235" y="251"/>
                  </a:lnTo>
                  <a:lnTo>
                    <a:pt x="1242" y="254"/>
                  </a:lnTo>
                  <a:lnTo>
                    <a:pt x="1248" y="268"/>
                  </a:lnTo>
                  <a:lnTo>
                    <a:pt x="1255" y="274"/>
                  </a:lnTo>
                  <a:lnTo>
                    <a:pt x="1262" y="308"/>
                  </a:lnTo>
                  <a:lnTo>
                    <a:pt x="1268" y="306"/>
                  </a:lnTo>
                  <a:lnTo>
                    <a:pt x="1275" y="301"/>
                  </a:lnTo>
                  <a:lnTo>
                    <a:pt x="1281" y="318"/>
                  </a:lnTo>
                  <a:lnTo>
                    <a:pt x="1288" y="326"/>
                  </a:lnTo>
                  <a:lnTo>
                    <a:pt x="1294" y="337"/>
                  </a:lnTo>
                  <a:lnTo>
                    <a:pt x="1301" y="343"/>
                  </a:lnTo>
                  <a:lnTo>
                    <a:pt x="1308" y="0"/>
                  </a:lnTo>
                  <a:lnTo>
                    <a:pt x="1314" y="279"/>
                  </a:lnTo>
                  <a:lnTo>
                    <a:pt x="1321" y="257"/>
                  </a:lnTo>
                  <a:lnTo>
                    <a:pt x="1328" y="280"/>
                  </a:lnTo>
                  <a:lnTo>
                    <a:pt x="1334" y="299"/>
                  </a:lnTo>
                  <a:lnTo>
                    <a:pt x="1341" y="341"/>
                  </a:lnTo>
                  <a:lnTo>
                    <a:pt x="1348" y="345"/>
                  </a:lnTo>
                  <a:lnTo>
                    <a:pt x="1354" y="360"/>
                  </a:lnTo>
                  <a:lnTo>
                    <a:pt x="1361" y="349"/>
                  </a:lnTo>
                  <a:lnTo>
                    <a:pt x="1367" y="350"/>
                  </a:lnTo>
                  <a:lnTo>
                    <a:pt x="1374" y="355"/>
                  </a:lnTo>
                  <a:lnTo>
                    <a:pt x="1381" y="327"/>
                  </a:lnTo>
                  <a:lnTo>
                    <a:pt x="1387" y="347"/>
                  </a:lnTo>
                  <a:lnTo>
                    <a:pt x="1394" y="372"/>
                  </a:lnTo>
                  <a:lnTo>
                    <a:pt x="1401" y="369"/>
                  </a:lnTo>
                  <a:lnTo>
                    <a:pt x="1407" y="370"/>
                  </a:lnTo>
                  <a:lnTo>
                    <a:pt x="1414" y="367"/>
                  </a:lnTo>
                  <a:lnTo>
                    <a:pt x="1420" y="369"/>
                  </a:lnTo>
                  <a:lnTo>
                    <a:pt x="1427" y="375"/>
                  </a:lnTo>
                  <a:lnTo>
                    <a:pt x="1434" y="366"/>
                  </a:lnTo>
                  <a:lnTo>
                    <a:pt x="1440" y="351"/>
                  </a:lnTo>
                  <a:lnTo>
                    <a:pt x="1447" y="374"/>
                  </a:lnTo>
                  <a:lnTo>
                    <a:pt x="1453" y="372"/>
                  </a:lnTo>
                  <a:lnTo>
                    <a:pt x="1460" y="372"/>
                  </a:lnTo>
                  <a:lnTo>
                    <a:pt x="1466" y="369"/>
                  </a:lnTo>
                  <a:lnTo>
                    <a:pt x="1473" y="348"/>
                  </a:lnTo>
                  <a:lnTo>
                    <a:pt x="1479" y="364"/>
                  </a:lnTo>
                  <a:lnTo>
                    <a:pt x="1486" y="340"/>
                  </a:lnTo>
                  <a:lnTo>
                    <a:pt x="1493" y="340"/>
                  </a:lnTo>
                  <a:lnTo>
                    <a:pt x="1500" y="276"/>
                  </a:lnTo>
                  <a:lnTo>
                    <a:pt x="1506" y="318"/>
                  </a:lnTo>
                  <a:lnTo>
                    <a:pt x="1513" y="360"/>
                  </a:lnTo>
                  <a:lnTo>
                    <a:pt x="1520" y="366"/>
                  </a:lnTo>
                  <a:lnTo>
                    <a:pt x="1526" y="376"/>
                  </a:lnTo>
                  <a:lnTo>
                    <a:pt x="1533" y="383"/>
                  </a:lnTo>
                  <a:lnTo>
                    <a:pt x="1539" y="362"/>
                  </a:lnTo>
                  <a:lnTo>
                    <a:pt x="1546" y="358"/>
                  </a:lnTo>
                  <a:lnTo>
                    <a:pt x="1553" y="345"/>
                  </a:lnTo>
                  <a:lnTo>
                    <a:pt x="1559" y="331"/>
                  </a:lnTo>
                  <a:lnTo>
                    <a:pt x="1566" y="344"/>
                  </a:lnTo>
                  <a:lnTo>
                    <a:pt x="1572" y="364"/>
                  </a:lnTo>
                  <a:lnTo>
                    <a:pt x="1579" y="368"/>
                  </a:lnTo>
                  <a:lnTo>
                    <a:pt x="1585" y="342"/>
                  </a:lnTo>
                  <a:lnTo>
                    <a:pt x="1592" y="351"/>
                  </a:lnTo>
                  <a:lnTo>
                    <a:pt x="1599" y="318"/>
                  </a:lnTo>
                  <a:lnTo>
                    <a:pt x="1605" y="298"/>
                  </a:lnTo>
                  <a:lnTo>
                    <a:pt x="1612" y="308"/>
                  </a:lnTo>
                  <a:lnTo>
                    <a:pt x="1618" y="364"/>
                  </a:lnTo>
                  <a:lnTo>
                    <a:pt x="1625" y="348"/>
                  </a:lnTo>
                  <a:lnTo>
                    <a:pt x="1632" y="349"/>
                  </a:lnTo>
                  <a:lnTo>
                    <a:pt x="1638" y="365"/>
                  </a:lnTo>
                  <a:lnTo>
                    <a:pt x="1645" y="351"/>
                  </a:lnTo>
                  <a:lnTo>
                    <a:pt x="1651" y="351"/>
                  </a:lnTo>
                  <a:lnTo>
                    <a:pt x="1658" y="431"/>
                  </a:lnTo>
                  <a:lnTo>
                    <a:pt x="1664" y="443"/>
                  </a:lnTo>
                  <a:lnTo>
                    <a:pt x="1671" y="447"/>
                  </a:lnTo>
                  <a:lnTo>
                    <a:pt x="1678" y="459"/>
                  </a:lnTo>
                  <a:lnTo>
                    <a:pt x="1684" y="391"/>
                  </a:lnTo>
                  <a:lnTo>
                    <a:pt x="1691" y="416"/>
                  </a:lnTo>
                  <a:lnTo>
                    <a:pt x="1697" y="417"/>
                  </a:lnTo>
                  <a:lnTo>
                    <a:pt x="1704" y="417"/>
                  </a:lnTo>
                  <a:lnTo>
                    <a:pt x="1710" y="417"/>
                  </a:lnTo>
                  <a:lnTo>
                    <a:pt x="1717" y="427"/>
                  </a:lnTo>
                  <a:lnTo>
                    <a:pt x="1723" y="431"/>
                  </a:lnTo>
                  <a:lnTo>
                    <a:pt x="1729" y="429"/>
                  </a:lnTo>
                  <a:lnTo>
                    <a:pt x="1736" y="422"/>
                  </a:lnTo>
                  <a:lnTo>
                    <a:pt x="1742" y="426"/>
                  </a:lnTo>
                  <a:lnTo>
                    <a:pt x="1749" y="428"/>
                  </a:lnTo>
                  <a:lnTo>
                    <a:pt x="1755" y="424"/>
                  </a:lnTo>
                  <a:lnTo>
                    <a:pt x="1762" y="421"/>
                  </a:lnTo>
                  <a:lnTo>
                    <a:pt x="1768" y="432"/>
                  </a:lnTo>
                  <a:lnTo>
                    <a:pt x="1775" y="434"/>
                  </a:lnTo>
                  <a:lnTo>
                    <a:pt x="1781" y="432"/>
                  </a:lnTo>
                  <a:lnTo>
                    <a:pt x="1788" y="426"/>
                  </a:lnTo>
                  <a:lnTo>
                    <a:pt x="1794" y="435"/>
                  </a:lnTo>
                  <a:lnTo>
                    <a:pt x="1800" y="431"/>
                  </a:lnTo>
                  <a:lnTo>
                    <a:pt x="1807" y="426"/>
                  </a:lnTo>
                  <a:lnTo>
                    <a:pt x="1813" y="432"/>
                  </a:lnTo>
                  <a:lnTo>
                    <a:pt x="1820" y="422"/>
                  </a:lnTo>
                  <a:lnTo>
                    <a:pt x="1826" y="430"/>
                  </a:lnTo>
                  <a:lnTo>
                    <a:pt x="1833" y="428"/>
                  </a:lnTo>
                  <a:lnTo>
                    <a:pt x="1839" y="431"/>
                  </a:lnTo>
                  <a:lnTo>
                    <a:pt x="1845" y="431"/>
                  </a:lnTo>
                  <a:lnTo>
                    <a:pt x="1852" y="435"/>
                  </a:lnTo>
                  <a:lnTo>
                    <a:pt x="1858" y="426"/>
                  </a:lnTo>
                  <a:lnTo>
                    <a:pt x="1865" y="436"/>
                  </a:lnTo>
                  <a:lnTo>
                    <a:pt x="1871" y="432"/>
                  </a:lnTo>
                  <a:lnTo>
                    <a:pt x="1878" y="425"/>
                  </a:lnTo>
                  <a:lnTo>
                    <a:pt x="1884" y="420"/>
                  </a:lnTo>
                  <a:lnTo>
                    <a:pt x="1891" y="415"/>
                  </a:lnTo>
                  <a:lnTo>
                    <a:pt x="1897" y="420"/>
                  </a:lnTo>
                  <a:lnTo>
                    <a:pt x="1903" y="417"/>
                  </a:lnTo>
                </a:path>
              </a:pathLst>
            </a:custGeom>
            <a:noFill/>
            <a:ln w="6350" cap="flat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06" name="Line 226"/>
            <p:cNvSpPr>
              <a:spLocks noChangeShapeType="1"/>
            </p:cNvSpPr>
            <p:nvPr/>
          </p:nvSpPr>
          <p:spPr bwMode="auto">
            <a:xfrm>
              <a:off x="288607" y="4795838"/>
              <a:ext cx="1991773" cy="2382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07" name="Line 227"/>
            <p:cNvSpPr>
              <a:spLocks noChangeShapeType="1"/>
            </p:cNvSpPr>
            <p:nvPr/>
          </p:nvSpPr>
          <p:spPr bwMode="auto">
            <a:xfrm>
              <a:off x="535876" y="4795838"/>
              <a:ext cx="1048" cy="4763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08" name="Line 228"/>
            <p:cNvSpPr>
              <a:spLocks noChangeShapeType="1"/>
            </p:cNvSpPr>
            <p:nvPr/>
          </p:nvSpPr>
          <p:spPr bwMode="auto">
            <a:xfrm>
              <a:off x="785241" y="4795838"/>
              <a:ext cx="1048" cy="4763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09" name="Line 229"/>
            <p:cNvSpPr>
              <a:spLocks noChangeShapeType="1"/>
            </p:cNvSpPr>
            <p:nvPr/>
          </p:nvSpPr>
          <p:spPr bwMode="auto">
            <a:xfrm>
              <a:off x="1033557" y="4795838"/>
              <a:ext cx="1048" cy="4763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10" name="Line 230"/>
            <p:cNvSpPr>
              <a:spLocks noChangeShapeType="1"/>
            </p:cNvSpPr>
            <p:nvPr/>
          </p:nvSpPr>
          <p:spPr bwMode="auto">
            <a:xfrm>
              <a:off x="1282922" y="4795838"/>
              <a:ext cx="1048" cy="4763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11" name="Line 231"/>
            <p:cNvSpPr>
              <a:spLocks noChangeShapeType="1"/>
            </p:cNvSpPr>
            <p:nvPr/>
          </p:nvSpPr>
          <p:spPr bwMode="auto">
            <a:xfrm>
              <a:off x="1532286" y="4795838"/>
              <a:ext cx="1048" cy="4763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12" name="Line 232"/>
            <p:cNvSpPr>
              <a:spLocks noChangeShapeType="1"/>
            </p:cNvSpPr>
            <p:nvPr/>
          </p:nvSpPr>
          <p:spPr bwMode="auto">
            <a:xfrm>
              <a:off x="1780603" y="4795838"/>
              <a:ext cx="1048" cy="4763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13" name="Line 233"/>
            <p:cNvSpPr>
              <a:spLocks noChangeShapeType="1"/>
            </p:cNvSpPr>
            <p:nvPr/>
          </p:nvSpPr>
          <p:spPr bwMode="auto">
            <a:xfrm>
              <a:off x="2028920" y="4795838"/>
              <a:ext cx="1048" cy="4763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14" name="Line 234"/>
            <p:cNvSpPr>
              <a:spLocks noChangeShapeType="1"/>
            </p:cNvSpPr>
            <p:nvPr/>
          </p:nvSpPr>
          <p:spPr bwMode="auto">
            <a:xfrm>
              <a:off x="2278284" y="4795838"/>
              <a:ext cx="1048" cy="4763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15" name="Line 235"/>
            <p:cNvSpPr>
              <a:spLocks noChangeShapeType="1"/>
            </p:cNvSpPr>
            <p:nvPr/>
          </p:nvSpPr>
          <p:spPr bwMode="auto">
            <a:xfrm>
              <a:off x="535876" y="4795838"/>
              <a:ext cx="1048" cy="7145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16" name="Line 236"/>
            <p:cNvSpPr>
              <a:spLocks noChangeShapeType="1"/>
            </p:cNvSpPr>
            <p:nvPr/>
          </p:nvSpPr>
          <p:spPr bwMode="auto">
            <a:xfrm>
              <a:off x="785241" y="4795838"/>
              <a:ext cx="1048" cy="7145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17" name="Line 237"/>
            <p:cNvSpPr>
              <a:spLocks noChangeShapeType="1"/>
            </p:cNvSpPr>
            <p:nvPr/>
          </p:nvSpPr>
          <p:spPr bwMode="auto">
            <a:xfrm>
              <a:off x="1033557" y="4795838"/>
              <a:ext cx="1048" cy="7145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18" name="Line 238"/>
            <p:cNvSpPr>
              <a:spLocks noChangeShapeType="1"/>
            </p:cNvSpPr>
            <p:nvPr/>
          </p:nvSpPr>
          <p:spPr bwMode="auto">
            <a:xfrm>
              <a:off x="1282922" y="4795838"/>
              <a:ext cx="1048" cy="7145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19" name="Line 239"/>
            <p:cNvSpPr>
              <a:spLocks noChangeShapeType="1"/>
            </p:cNvSpPr>
            <p:nvPr/>
          </p:nvSpPr>
          <p:spPr bwMode="auto">
            <a:xfrm>
              <a:off x="1532286" y="4795838"/>
              <a:ext cx="1048" cy="7145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20" name="Line 240"/>
            <p:cNvSpPr>
              <a:spLocks noChangeShapeType="1"/>
            </p:cNvSpPr>
            <p:nvPr/>
          </p:nvSpPr>
          <p:spPr bwMode="auto">
            <a:xfrm>
              <a:off x="1780603" y="4795838"/>
              <a:ext cx="1048" cy="7145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21" name="Line 241"/>
            <p:cNvSpPr>
              <a:spLocks noChangeShapeType="1"/>
            </p:cNvSpPr>
            <p:nvPr/>
          </p:nvSpPr>
          <p:spPr bwMode="auto">
            <a:xfrm>
              <a:off x="2028920" y="4795838"/>
              <a:ext cx="1048" cy="7145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22" name="Line 242"/>
            <p:cNvSpPr>
              <a:spLocks noChangeShapeType="1"/>
            </p:cNvSpPr>
            <p:nvPr/>
          </p:nvSpPr>
          <p:spPr bwMode="auto">
            <a:xfrm>
              <a:off x="2278284" y="4795838"/>
              <a:ext cx="1048" cy="9525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23" name="Line 243"/>
            <p:cNvSpPr>
              <a:spLocks noChangeShapeType="1"/>
            </p:cNvSpPr>
            <p:nvPr/>
          </p:nvSpPr>
          <p:spPr bwMode="auto">
            <a:xfrm flipV="1">
              <a:off x="288607" y="3702843"/>
              <a:ext cx="1048" cy="1092995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24" name="Line 244"/>
            <p:cNvSpPr>
              <a:spLocks noChangeShapeType="1"/>
            </p:cNvSpPr>
            <p:nvPr/>
          </p:nvSpPr>
          <p:spPr bwMode="auto">
            <a:xfrm flipH="1">
              <a:off x="285464" y="4795838"/>
              <a:ext cx="3144" cy="2382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30" name="Line 250"/>
            <p:cNvSpPr>
              <a:spLocks noChangeShapeType="1"/>
            </p:cNvSpPr>
            <p:nvPr/>
          </p:nvSpPr>
          <p:spPr bwMode="auto">
            <a:xfrm flipH="1">
              <a:off x="281273" y="4795838"/>
              <a:ext cx="7335" cy="2382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36" name="Line 256"/>
            <p:cNvSpPr>
              <a:spLocks noChangeShapeType="1"/>
            </p:cNvSpPr>
            <p:nvPr/>
          </p:nvSpPr>
          <p:spPr bwMode="auto">
            <a:xfrm>
              <a:off x="288607" y="4795838"/>
              <a:ext cx="1991773" cy="2382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37" name="Line 257"/>
            <p:cNvSpPr>
              <a:spLocks noChangeShapeType="1"/>
            </p:cNvSpPr>
            <p:nvPr/>
          </p:nvSpPr>
          <p:spPr bwMode="auto">
            <a:xfrm>
              <a:off x="535876" y="4795838"/>
              <a:ext cx="1048" cy="4763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38" name="Line 258"/>
            <p:cNvSpPr>
              <a:spLocks noChangeShapeType="1"/>
            </p:cNvSpPr>
            <p:nvPr/>
          </p:nvSpPr>
          <p:spPr bwMode="auto">
            <a:xfrm>
              <a:off x="785241" y="4795838"/>
              <a:ext cx="1048" cy="4763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39" name="Line 259"/>
            <p:cNvSpPr>
              <a:spLocks noChangeShapeType="1"/>
            </p:cNvSpPr>
            <p:nvPr/>
          </p:nvSpPr>
          <p:spPr bwMode="auto">
            <a:xfrm>
              <a:off x="1033557" y="4795838"/>
              <a:ext cx="1048" cy="4763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40" name="Line 260"/>
            <p:cNvSpPr>
              <a:spLocks noChangeShapeType="1"/>
            </p:cNvSpPr>
            <p:nvPr/>
          </p:nvSpPr>
          <p:spPr bwMode="auto">
            <a:xfrm>
              <a:off x="1282922" y="4795838"/>
              <a:ext cx="1048" cy="4763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41" name="Line 261"/>
            <p:cNvSpPr>
              <a:spLocks noChangeShapeType="1"/>
            </p:cNvSpPr>
            <p:nvPr/>
          </p:nvSpPr>
          <p:spPr bwMode="auto">
            <a:xfrm>
              <a:off x="1532286" y="4795838"/>
              <a:ext cx="1048" cy="4763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42" name="Line 262"/>
            <p:cNvSpPr>
              <a:spLocks noChangeShapeType="1"/>
            </p:cNvSpPr>
            <p:nvPr/>
          </p:nvSpPr>
          <p:spPr bwMode="auto">
            <a:xfrm>
              <a:off x="1780603" y="4795838"/>
              <a:ext cx="1048" cy="4763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43" name="Line 263"/>
            <p:cNvSpPr>
              <a:spLocks noChangeShapeType="1"/>
            </p:cNvSpPr>
            <p:nvPr/>
          </p:nvSpPr>
          <p:spPr bwMode="auto">
            <a:xfrm>
              <a:off x="2028920" y="4795838"/>
              <a:ext cx="1048" cy="4763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44" name="Line 264"/>
            <p:cNvSpPr>
              <a:spLocks noChangeShapeType="1"/>
            </p:cNvSpPr>
            <p:nvPr/>
          </p:nvSpPr>
          <p:spPr bwMode="auto">
            <a:xfrm>
              <a:off x="2278284" y="4795838"/>
              <a:ext cx="1048" cy="4763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45" name="Line 265"/>
            <p:cNvSpPr>
              <a:spLocks noChangeShapeType="1"/>
            </p:cNvSpPr>
            <p:nvPr/>
          </p:nvSpPr>
          <p:spPr bwMode="auto">
            <a:xfrm>
              <a:off x="535876" y="4795838"/>
              <a:ext cx="1048" cy="7145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46" name="Line 266"/>
            <p:cNvSpPr>
              <a:spLocks noChangeShapeType="1"/>
            </p:cNvSpPr>
            <p:nvPr/>
          </p:nvSpPr>
          <p:spPr bwMode="auto">
            <a:xfrm>
              <a:off x="785241" y="4795838"/>
              <a:ext cx="1048" cy="7145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47" name="Line 267"/>
            <p:cNvSpPr>
              <a:spLocks noChangeShapeType="1"/>
            </p:cNvSpPr>
            <p:nvPr/>
          </p:nvSpPr>
          <p:spPr bwMode="auto">
            <a:xfrm>
              <a:off x="1033557" y="4795838"/>
              <a:ext cx="1048" cy="7145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48" name="Line 268"/>
            <p:cNvSpPr>
              <a:spLocks noChangeShapeType="1"/>
            </p:cNvSpPr>
            <p:nvPr/>
          </p:nvSpPr>
          <p:spPr bwMode="auto">
            <a:xfrm>
              <a:off x="1282922" y="4795838"/>
              <a:ext cx="1048" cy="7145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49" name="Line 269"/>
            <p:cNvSpPr>
              <a:spLocks noChangeShapeType="1"/>
            </p:cNvSpPr>
            <p:nvPr/>
          </p:nvSpPr>
          <p:spPr bwMode="auto">
            <a:xfrm>
              <a:off x="1532286" y="4795838"/>
              <a:ext cx="1048" cy="7145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50" name="Line 270"/>
            <p:cNvSpPr>
              <a:spLocks noChangeShapeType="1"/>
            </p:cNvSpPr>
            <p:nvPr/>
          </p:nvSpPr>
          <p:spPr bwMode="auto">
            <a:xfrm>
              <a:off x="1780603" y="4795838"/>
              <a:ext cx="1048" cy="7145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51" name="Line 271"/>
            <p:cNvSpPr>
              <a:spLocks noChangeShapeType="1"/>
            </p:cNvSpPr>
            <p:nvPr/>
          </p:nvSpPr>
          <p:spPr bwMode="auto">
            <a:xfrm>
              <a:off x="2028920" y="4795838"/>
              <a:ext cx="1048" cy="7145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52" name="Line 272"/>
            <p:cNvSpPr>
              <a:spLocks noChangeShapeType="1"/>
            </p:cNvSpPr>
            <p:nvPr/>
          </p:nvSpPr>
          <p:spPr bwMode="auto">
            <a:xfrm>
              <a:off x="2278284" y="4795838"/>
              <a:ext cx="1048" cy="9525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53" name="Line 273"/>
            <p:cNvSpPr>
              <a:spLocks noChangeShapeType="1"/>
            </p:cNvSpPr>
            <p:nvPr/>
          </p:nvSpPr>
          <p:spPr bwMode="auto">
            <a:xfrm flipV="1">
              <a:off x="288607" y="3702843"/>
              <a:ext cx="1048" cy="1092995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54" name="Line 274"/>
            <p:cNvSpPr>
              <a:spLocks noChangeShapeType="1"/>
            </p:cNvSpPr>
            <p:nvPr/>
          </p:nvSpPr>
          <p:spPr bwMode="auto">
            <a:xfrm flipH="1">
              <a:off x="285464" y="4795838"/>
              <a:ext cx="3144" cy="2382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60" name="Line 280"/>
            <p:cNvSpPr>
              <a:spLocks noChangeShapeType="1"/>
            </p:cNvSpPr>
            <p:nvPr/>
          </p:nvSpPr>
          <p:spPr bwMode="auto">
            <a:xfrm flipH="1">
              <a:off x="281273" y="4795838"/>
              <a:ext cx="7335" cy="2382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4" name="TextBox 383"/>
          <p:cNvSpPr txBox="1"/>
          <p:nvPr/>
        </p:nvSpPr>
        <p:spPr>
          <a:xfrm rot="16200000">
            <a:off x="-48766" y="3474612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Signal</a:t>
            </a:r>
            <a:endParaRPr lang="en-US" sz="1200" dirty="0">
              <a:latin typeface="+mj-lt"/>
            </a:endParaRPr>
          </a:p>
        </p:txBody>
      </p:sp>
      <p:cxnSp>
        <p:nvCxnSpPr>
          <p:cNvPr id="388" name="Straight Arrow Connector 387"/>
          <p:cNvCxnSpPr/>
          <p:nvPr/>
        </p:nvCxnSpPr>
        <p:spPr>
          <a:xfrm flipV="1">
            <a:off x="228600" y="28194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TextBox 388"/>
          <p:cNvSpPr txBox="1"/>
          <p:nvPr/>
        </p:nvSpPr>
        <p:spPr>
          <a:xfrm>
            <a:off x="609600" y="3914001"/>
            <a:ext cx="85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Assay time</a:t>
            </a:r>
            <a:endParaRPr lang="en-US" sz="1200" dirty="0">
              <a:latin typeface="+mj-lt"/>
            </a:endParaRPr>
          </a:p>
        </p:txBody>
      </p:sp>
      <p:cxnSp>
        <p:nvCxnSpPr>
          <p:cNvPr id="390" name="Straight Arrow Connector 389"/>
          <p:cNvCxnSpPr/>
          <p:nvPr/>
        </p:nvCxnSpPr>
        <p:spPr>
          <a:xfrm>
            <a:off x="1447800" y="4066401"/>
            <a:ext cx="762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Freeform 393"/>
          <p:cNvSpPr/>
          <p:nvPr/>
        </p:nvSpPr>
        <p:spPr>
          <a:xfrm>
            <a:off x="438150" y="2114550"/>
            <a:ext cx="2171700" cy="581025"/>
          </a:xfrm>
          <a:custGeom>
            <a:avLst/>
            <a:gdLst>
              <a:gd name="connsiteX0" fmla="*/ 628650 w 2171700"/>
              <a:gd name="connsiteY0" fmla="*/ 9525 h 581025"/>
              <a:gd name="connsiteX1" fmla="*/ 0 w 2171700"/>
              <a:gd name="connsiteY1" fmla="*/ 581025 h 581025"/>
              <a:gd name="connsiteX2" fmla="*/ 2171700 w 2171700"/>
              <a:gd name="connsiteY2" fmla="*/ 581025 h 581025"/>
              <a:gd name="connsiteX3" fmla="*/ 914400 w 2171700"/>
              <a:gd name="connsiteY3" fmla="*/ 0 h 581025"/>
              <a:gd name="connsiteX4" fmla="*/ 628650 w 2171700"/>
              <a:gd name="connsiteY4" fmla="*/ 9525 h 58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700" h="581025">
                <a:moveTo>
                  <a:pt x="628650" y="9525"/>
                </a:moveTo>
                <a:lnTo>
                  <a:pt x="0" y="581025"/>
                </a:lnTo>
                <a:lnTo>
                  <a:pt x="2171700" y="581025"/>
                </a:lnTo>
                <a:lnTo>
                  <a:pt x="914400" y="0"/>
                </a:lnTo>
                <a:lnTo>
                  <a:pt x="628650" y="9525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96"/>
          <p:cNvGrpSpPr/>
          <p:nvPr/>
        </p:nvGrpSpPr>
        <p:grpSpPr>
          <a:xfrm>
            <a:off x="2057400" y="2266950"/>
            <a:ext cx="3733800" cy="1695450"/>
            <a:chOff x="2057400" y="2952750"/>
            <a:chExt cx="3733800" cy="1695450"/>
          </a:xfrm>
        </p:grpSpPr>
        <p:grpSp>
          <p:nvGrpSpPr>
            <p:cNvPr id="5" name="Group 381"/>
            <p:cNvGrpSpPr/>
            <p:nvPr/>
          </p:nvGrpSpPr>
          <p:grpSpPr>
            <a:xfrm>
              <a:off x="3273981" y="3512343"/>
              <a:ext cx="2517219" cy="1135857"/>
              <a:chOff x="3091625" y="3669506"/>
              <a:chExt cx="2013775" cy="1135857"/>
            </a:xfrm>
          </p:grpSpPr>
          <p:sp>
            <p:nvSpPr>
              <p:cNvPr id="174171" name="Rectangle 91"/>
              <p:cNvSpPr>
                <a:spLocks noChangeArrowheads="1"/>
              </p:cNvSpPr>
              <p:nvPr/>
            </p:nvSpPr>
            <p:spPr bwMode="auto">
              <a:xfrm>
                <a:off x="3100007" y="3669506"/>
                <a:ext cx="2003298" cy="112633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77" name="Freeform 97"/>
              <p:cNvSpPr>
                <a:spLocks/>
              </p:cNvSpPr>
              <p:nvPr/>
            </p:nvSpPr>
            <p:spPr bwMode="auto">
              <a:xfrm>
                <a:off x="3100007" y="3669506"/>
                <a:ext cx="2005393" cy="1126332"/>
              </a:xfrm>
              <a:custGeom>
                <a:avLst/>
                <a:gdLst/>
                <a:ahLst/>
                <a:cxnLst>
                  <a:cxn ang="0">
                    <a:pos x="19" y="473"/>
                  </a:cxn>
                  <a:cxn ang="0">
                    <a:pos x="38" y="473"/>
                  </a:cxn>
                  <a:cxn ang="0">
                    <a:pos x="56" y="473"/>
                  </a:cxn>
                  <a:cxn ang="0">
                    <a:pos x="75" y="473"/>
                  </a:cxn>
                  <a:cxn ang="0">
                    <a:pos x="94" y="473"/>
                  </a:cxn>
                  <a:cxn ang="0">
                    <a:pos x="116" y="473"/>
                  </a:cxn>
                  <a:cxn ang="0">
                    <a:pos x="141" y="473"/>
                  </a:cxn>
                  <a:cxn ang="0">
                    <a:pos x="163" y="473"/>
                  </a:cxn>
                  <a:cxn ang="0">
                    <a:pos x="203" y="473"/>
                  </a:cxn>
                  <a:cxn ang="0">
                    <a:pos x="232" y="473"/>
                  </a:cxn>
                  <a:cxn ang="0">
                    <a:pos x="254" y="473"/>
                  </a:cxn>
                  <a:cxn ang="0">
                    <a:pos x="275" y="471"/>
                  </a:cxn>
                  <a:cxn ang="0">
                    <a:pos x="297" y="471"/>
                  </a:cxn>
                  <a:cxn ang="0">
                    <a:pos x="325" y="473"/>
                  </a:cxn>
                  <a:cxn ang="0">
                    <a:pos x="357" y="473"/>
                  </a:cxn>
                  <a:cxn ang="0">
                    <a:pos x="389" y="467"/>
                  </a:cxn>
                  <a:cxn ang="0">
                    <a:pos x="428" y="428"/>
                  </a:cxn>
                  <a:cxn ang="0">
                    <a:pos x="467" y="467"/>
                  </a:cxn>
                  <a:cxn ang="0">
                    <a:pos x="506" y="307"/>
                  </a:cxn>
                  <a:cxn ang="0">
                    <a:pos x="545" y="358"/>
                  </a:cxn>
                  <a:cxn ang="0">
                    <a:pos x="585" y="396"/>
                  </a:cxn>
                  <a:cxn ang="0">
                    <a:pos x="624" y="447"/>
                  </a:cxn>
                  <a:cxn ang="0">
                    <a:pos x="664" y="403"/>
                  </a:cxn>
                  <a:cxn ang="0">
                    <a:pos x="704" y="428"/>
                  </a:cxn>
                  <a:cxn ang="0">
                    <a:pos x="743" y="415"/>
                  </a:cxn>
                  <a:cxn ang="0">
                    <a:pos x="783" y="345"/>
                  </a:cxn>
                  <a:cxn ang="0">
                    <a:pos x="823" y="307"/>
                  </a:cxn>
                  <a:cxn ang="0">
                    <a:pos x="862" y="415"/>
                  </a:cxn>
                  <a:cxn ang="0">
                    <a:pos x="902" y="428"/>
                  </a:cxn>
                  <a:cxn ang="0">
                    <a:pos x="942" y="447"/>
                  </a:cxn>
                  <a:cxn ang="0">
                    <a:pos x="982" y="435"/>
                  </a:cxn>
                  <a:cxn ang="0">
                    <a:pos x="1022" y="454"/>
                  </a:cxn>
                  <a:cxn ang="0">
                    <a:pos x="1061" y="460"/>
                  </a:cxn>
                  <a:cxn ang="0">
                    <a:pos x="1102" y="447"/>
                  </a:cxn>
                  <a:cxn ang="0">
                    <a:pos x="1141" y="403"/>
                  </a:cxn>
                  <a:cxn ang="0">
                    <a:pos x="1182" y="428"/>
                  </a:cxn>
                  <a:cxn ang="0">
                    <a:pos x="1222" y="422"/>
                  </a:cxn>
                  <a:cxn ang="0">
                    <a:pos x="1262" y="422"/>
                  </a:cxn>
                  <a:cxn ang="0">
                    <a:pos x="1302" y="447"/>
                  </a:cxn>
                  <a:cxn ang="0">
                    <a:pos x="1342" y="460"/>
                  </a:cxn>
                  <a:cxn ang="0">
                    <a:pos x="1382" y="428"/>
                  </a:cxn>
                  <a:cxn ang="0">
                    <a:pos x="1422" y="441"/>
                  </a:cxn>
                  <a:cxn ang="0">
                    <a:pos x="1461" y="428"/>
                  </a:cxn>
                  <a:cxn ang="0">
                    <a:pos x="1501" y="460"/>
                  </a:cxn>
                  <a:cxn ang="0">
                    <a:pos x="1541" y="467"/>
                  </a:cxn>
                  <a:cxn ang="0">
                    <a:pos x="1581" y="460"/>
                  </a:cxn>
                  <a:cxn ang="0">
                    <a:pos x="1621" y="441"/>
                  </a:cxn>
                  <a:cxn ang="0">
                    <a:pos x="1661" y="422"/>
                  </a:cxn>
                  <a:cxn ang="0">
                    <a:pos x="1700" y="454"/>
                  </a:cxn>
                  <a:cxn ang="0">
                    <a:pos x="1739" y="460"/>
                  </a:cxn>
                  <a:cxn ang="0">
                    <a:pos x="1778" y="473"/>
                  </a:cxn>
                  <a:cxn ang="0">
                    <a:pos x="1817" y="467"/>
                  </a:cxn>
                  <a:cxn ang="0">
                    <a:pos x="1856" y="467"/>
                  </a:cxn>
                  <a:cxn ang="0">
                    <a:pos x="1895" y="467"/>
                  </a:cxn>
                </a:cxnLst>
                <a:rect l="0" t="0" r="r" b="b"/>
                <a:pathLst>
                  <a:path w="1914" h="473">
                    <a:moveTo>
                      <a:pt x="0" y="473"/>
                    </a:moveTo>
                    <a:lnTo>
                      <a:pt x="0" y="473"/>
                    </a:lnTo>
                    <a:lnTo>
                      <a:pt x="7" y="473"/>
                    </a:lnTo>
                    <a:lnTo>
                      <a:pt x="10" y="473"/>
                    </a:lnTo>
                    <a:lnTo>
                      <a:pt x="16" y="473"/>
                    </a:lnTo>
                    <a:lnTo>
                      <a:pt x="19" y="473"/>
                    </a:lnTo>
                    <a:lnTo>
                      <a:pt x="22" y="473"/>
                    </a:lnTo>
                    <a:lnTo>
                      <a:pt x="25" y="473"/>
                    </a:lnTo>
                    <a:lnTo>
                      <a:pt x="28" y="473"/>
                    </a:lnTo>
                    <a:lnTo>
                      <a:pt x="32" y="473"/>
                    </a:lnTo>
                    <a:lnTo>
                      <a:pt x="35" y="473"/>
                    </a:lnTo>
                    <a:lnTo>
                      <a:pt x="38" y="473"/>
                    </a:lnTo>
                    <a:lnTo>
                      <a:pt x="41" y="473"/>
                    </a:lnTo>
                    <a:lnTo>
                      <a:pt x="44" y="473"/>
                    </a:lnTo>
                    <a:lnTo>
                      <a:pt x="47" y="473"/>
                    </a:lnTo>
                    <a:lnTo>
                      <a:pt x="50" y="473"/>
                    </a:lnTo>
                    <a:lnTo>
                      <a:pt x="53" y="473"/>
                    </a:lnTo>
                    <a:lnTo>
                      <a:pt x="56" y="473"/>
                    </a:lnTo>
                    <a:lnTo>
                      <a:pt x="60" y="473"/>
                    </a:lnTo>
                    <a:lnTo>
                      <a:pt x="63" y="473"/>
                    </a:lnTo>
                    <a:lnTo>
                      <a:pt x="66" y="473"/>
                    </a:lnTo>
                    <a:lnTo>
                      <a:pt x="69" y="473"/>
                    </a:lnTo>
                    <a:lnTo>
                      <a:pt x="72" y="473"/>
                    </a:lnTo>
                    <a:lnTo>
                      <a:pt x="75" y="473"/>
                    </a:lnTo>
                    <a:lnTo>
                      <a:pt x="78" y="473"/>
                    </a:lnTo>
                    <a:lnTo>
                      <a:pt x="81" y="473"/>
                    </a:lnTo>
                    <a:lnTo>
                      <a:pt x="85" y="473"/>
                    </a:lnTo>
                    <a:lnTo>
                      <a:pt x="88" y="473"/>
                    </a:lnTo>
                    <a:lnTo>
                      <a:pt x="91" y="473"/>
                    </a:lnTo>
                    <a:lnTo>
                      <a:pt x="94" y="473"/>
                    </a:lnTo>
                    <a:lnTo>
                      <a:pt x="97" y="473"/>
                    </a:lnTo>
                    <a:lnTo>
                      <a:pt x="100" y="473"/>
                    </a:lnTo>
                    <a:lnTo>
                      <a:pt x="103" y="473"/>
                    </a:lnTo>
                    <a:lnTo>
                      <a:pt x="106" y="473"/>
                    </a:lnTo>
                    <a:lnTo>
                      <a:pt x="113" y="473"/>
                    </a:lnTo>
                    <a:lnTo>
                      <a:pt x="116" y="473"/>
                    </a:lnTo>
                    <a:lnTo>
                      <a:pt x="119" y="473"/>
                    </a:lnTo>
                    <a:lnTo>
                      <a:pt x="125" y="473"/>
                    </a:lnTo>
                    <a:lnTo>
                      <a:pt x="128" y="473"/>
                    </a:lnTo>
                    <a:lnTo>
                      <a:pt x="135" y="473"/>
                    </a:lnTo>
                    <a:lnTo>
                      <a:pt x="138" y="473"/>
                    </a:lnTo>
                    <a:lnTo>
                      <a:pt x="141" y="473"/>
                    </a:lnTo>
                    <a:lnTo>
                      <a:pt x="148" y="473"/>
                    </a:lnTo>
                    <a:lnTo>
                      <a:pt x="151" y="473"/>
                    </a:lnTo>
                    <a:lnTo>
                      <a:pt x="154" y="473"/>
                    </a:lnTo>
                    <a:lnTo>
                      <a:pt x="157" y="473"/>
                    </a:lnTo>
                    <a:lnTo>
                      <a:pt x="160" y="473"/>
                    </a:lnTo>
                    <a:lnTo>
                      <a:pt x="163" y="473"/>
                    </a:lnTo>
                    <a:lnTo>
                      <a:pt x="170" y="473"/>
                    </a:lnTo>
                    <a:lnTo>
                      <a:pt x="177" y="473"/>
                    </a:lnTo>
                    <a:lnTo>
                      <a:pt x="184" y="473"/>
                    </a:lnTo>
                    <a:lnTo>
                      <a:pt x="190" y="473"/>
                    </a:lnTo>
                    <a:lnTo>
                      <a:pt x="197" y="473"/>
                    </a:lnTo>
                    <a:lnTo>
                      <a:pt x="203" y="473"/>
                    </a:lnTo>
                    <a:lnTo>
                      <a:pt x="206" y="473"/>
                    </a:lnTo>
                    <a:lnTo>
                      <a:pt x="213" y="473"/>
                    </a:lnTo>
                    <a:lnTo>
                      <a:pt x="219" y="472"/>
                    </a:lnTo>
                    <a:lnTo>
                      <a:pt x="226" y="473"/>
                    </a:lnTo>
                    <a:lnTo>
                      <a:pt x="229" y="473"/>
                    </a:lnTo>
                    <a:lnTo>
                      <a:pt x="232" y="473"/>
                    </a:lnTo>
                    <a:lnTo>
                      <a:pt x="235" y="473"/>
                    </a:lnTo>
                    <a:lnTo>
                      <a:pt x="238" y="473"/>
                    </a:lnTo>
                    <a:lnTo>
                      <a:pt x="241" y="471"/>
                    </a:lnTo>
                    <a:lnTo>
                      <a:pt x="244" y="473"/>
                    </a:lnTo>
                    <a:lnTo>
                      <a:pt x="251" y="473"/>
                    </a:lnTo>
                    <a:lnTo>
                      <a:pt x="254" y="473"/>
                    </a:lnTo>
                    <a:lnTo>
                      <a:pt x="257" y="473"/>
                    </a:lnTo>
                    <a:lnTo>
                      <a:pt x="260" y="473"/>
                    </a:lnTo>
                    <a:lnTo>
                      <a:pt x="263" y="473"/>
                    </a:lnTo>
                    <a:lnTo>
                      <a:pt x="266" y="473"/>
                    </a:lnTo>
                    <a:lnTo>
                      <a:pt x="269" y="473"/>
                    </a:lnTo>
                    <a:lnTo>
                      <a:pt x="275" y="471"/>
                    </a:lnTo>
                    <a:lnTo>
                      <a:pt x="278" y="473"/>
                    </a:lnTo>
                    <a:lnTo>
                      <a:pt x="281" y="473"/>
                    </a:lnTo>
                    <a:lnTo>
                      <a:pt x="284" y="469"/>
                    </a:lnTo>
                    <a:lnTo>
                      <a:pt x="288" y="473"/>
                    </a:lnTo>
                    <a:lnTo>
                      <a:pt x="291" y="473"/>
                    </a:lnTo>
                    <a:lnTo>
                      <a:pt x="297" y="471"/>
                    </a:lnTo>
                    <a:lnTo>
                      <a:pt x="300" y="473"/>
                    </a:lnTo>
                    <a:lnTo>
                      <a:pt x="306" y="473"/>
                    </a:lnTo>
                    <a:lnTo>
                      <a:pt x="309" y="473"/>
                    </a:lnTo>
                    <a:lnTo>
                      <a:pt x="313" y="473"/>
                    </a:lnTo>
                    <a:lnTo>
                      <a:pt x="319" y="473"/>
                    </a:lnTo>
                    <a:lnTo>
                      <a:pt x="325" y="473"/>
                    </a:lnTo>
                    <a:lnTo>
                      <a:pt x="332" y="473"/>
                    </a:lnTo>
                    <a:lnTo>
                      <a:pt x="338" y="473"/>
                    </a:lnTo>
                    <a:lnTo>
                      <a:pt x="341" y="473"/>
                    </a:lnTo>
                    <a:lnTo>
                      <a:pt x="348" y="471"/>
                    </a:lnTo>
                    <a:lnTo>
                      <a:pt x="351" y="473"/>
                    </a:lnTo>
                    <a:lnTo>
                      <a:pt x="357" y="473"/>
                    </a:lnTo>
                    <a:lnTo>
                      <a:pt x="364" y="467"/>
                    </a:lnTo>
                    <a:lnTo>
                      <a:pt x="367" y="473"/>
                    </a:lnTo>
                    <a:lnTo>
                      <a:pt x="373" y="473"/>
                    </a:lnTo>
                    <a:lnTo>
                      <a:pt x="380" y="473"/>
                    </a:lnTo>
                    <a:lnTo>
                      <a:pt x="383" y="473"/>
                    </a:lnTo>
                    <a:lnTo>
                      <a:pt x="389" y="467"/>
                    </a:lnTo>
                    <a:lnTo>
                      <a:pt x="396" y="473"/>
                    </a:lnTo>
                    <a:lnTo>
                      <a:pt x="402" y="467"/>
                    </a:lnTo>
                    <a:lnTo>
                      <a:pt x="409" y="460"/>
                    </a:lnTo>
                    <a:lnTo>
                      <a:pt x="415" y="454"/>
                    </a:lnTo>
                    <a:lnTo>
                      <a:pt x="422" y="467"/>
                    </a:lnTo>
                    <a:lnTo>
                      <a:pt x="428" y="428"/>
                    </a:lnTo>
                    <a:lnTo>
                      <a:pt x="435" y="460"/>
                    </a:lnTo>
                    <a:lnTo>
                      <a:pt x="441" y="447"/>
                    </a:lnTo>
                    <a:lnTo>
                      <a:pt x="447" y="473"/>
                    </a:lnTo>
                    <a:lnTo>
                      <a:pt x="454" y="467"/>
                    </a:lnTo>
                    <a:lnTo>
                      <a:pt x="460" y="460"/>
                    </a:lnTo>
                    <a:lnTo>
                      <a:pt x="467" y="467"/>
                    </a:lnTo>
                    <a:lnTo>
                      <a:pt x="474" y="473"/>
                    </a:lnTo>
                    <a:lnTo>
                      <a:pt x="480" y="467"/>
                    </a:lnTo>
                    <a:lnTo>
                      <a:pt x="487" y="467"/>
                    </a:lnTo>
                    <a:lnTo>
                      <a:pt x="493" y="435"/>
                    </a:lnTo>
                    <a:lnTo>
                      <a:pt x="500" y="377"/>
                    </a:lnTo>
                    <a:lnTo>
                      <a:pt x="506" y="307"/>
                    </a:lnTo>
                    <a:lnTo>
                      <a:pt x="513" y="281"/>
                    </a:lnTo>
                    <a:lnTo>
                      <a:pt x="519" y="345"/>
                    </a:lnTo>
                    <a:lnTo>
                      <a:pt x="526" y="390"/>
                    </a:lnTo>
                    <a:lnTo>
                      <a:pt x="532" y="326"/>
                    </a:lnTo>
                    <a:lnTo>
                      <a:pt x="539" y="358"/>
                    </a:lnTo>
                    <a:lnTo>
                      <a:pt x="545" y="358"/>
                    </a:lnTo>
                    <a:lnTo>
                      <a:pt x="552" y="422"/>
                    </a:lnTo>
                    <a:lnTo>
                      <a:pt x="558" y="339"/>
                    </a:lnTo>
                    <a:lnTo>
                      <a:pt x="565" y="415"/>
                    </a:lnTo>
                    <a:lnTo>
                      <a:pt x="572" y="409"/>
                    </a:lnTo>
                    <a:lnTo>
                      <a:pt x="578" y="422"/>
                    </a:lnTo>
                    <a:lnTo>
                      <a:pt x="585" y="396"/>
                    </a:lnTo>
                    <a:lnTo>
                      <a:pt x="591" y="422"/>
                    </a:lnTo>
                    <a:lnTo>
                      <a:pt x="598" y="403"/>
                    </a:lnTo>
                    <a:lnTo>
                      <a:pt x="605" y="415"/>
                    </a:lnTo>
                    <a:lnTo>
                      <a:pt x="611" y="435"/>
                    </a:lnTo>
                    <a:lnTo>
                      <a:pt x="618" y="422"/>
                    </a:lnTo>
                    <a:lnTo>
                      <a:pt x="624" y="447"/>
                    </a:lnTo>
                    <a:lnTo>
                      <a:pt x="631" y="422"/>
                    </a:lnTo>
                    <a:lnTo>
                      <a:pt x="637" y="454"/>
                    </a:lnTo>
                    <a:lnTo>
                      <a:pt x="644" y="447"/>
                    </a:lnTo>
                    <a:lnTo>
                      <a:pt x="651" y="435"/>
                    </a:lnTo>
                    <a:lnTo>
                      <a:pt x="657" y="435"/>
                    </a:lnTo>
                    <a:lnTo>
                      <a:pt x="664" y="403"/>
                    </a:lnTo>
                    <a:lnTo>
                      <a:pt x="670" y="390"/>
                    </a:lnTo>
                    <a:lnTo>
                      <a:pt x="677" y="447"/>
                    </a:lnTo>
                    <a:lnTo>
                      <a:pt x="684" y="428"/>
                    </a:lnTo>
                    <a:lnTo>
                      <a:pt x="690" y="435"/>
                    </a:lnTo>
                    <a:lnTo>
                      <a:pt x="697" y="441"/>
                    </a:lnTo>
                    <a:lnTo>
                      <a:pt x="704" y="428"/>
                    </a:lnTo>
                    <a:lnTo>
                      <a:pt x="710" y="422"/>
                    </a:lnTo>
                    <a:lnTo>
                      <a:pt x="717" y="415"/>
                    </a:lnTo>
                    <a:lnTo>
                      <a:pt x="723" y="409"/>
                    </a:lnTo>
                    <a:lnTo>
                      <a:pt x="730" y="447"/>
                    </a:lnTo>
                    <a:lnTo>
                      <a:pt x="736" y="447"/>
                    </a:lnTo>
                    <a:lnTo>
                      <a:pt x="743" y="415"/>
                    </a:lnTo>
                    <a:lnTo>
                      <a:pt x="750" y="345"/>
                    </a:lnTo>
                    <a:lnTo>
                      <a:pt x="756" y="217"/>
                    </a:lnTo>
                    <a:lnTo>
                      <a:pt x="763" y="0"/>
                    </a:lnTo>
                    <a:lnTo>
                      <a:pt x="770" y="64"/>
                    </a:lnTo>
                    <a:lnTo>
                      <a:pt x="776" y="256"/>
                    </a:lnTo>
                    <a:lnTo>
                      <a:pt x="783" y="345"/>
                    </a:lnTo>
                    <a:lnTo>
                      <a:pt x="790" y="390"/>
                    </a:lnTo>
                    <a:lnTo>
                      <a:pt x="796" y="422"/>
                    </a:lnTo>
                    <a:lnTo>
                      <a:pt x="803" y="377"/>
                    </a:lnTo>
                    <a:lnTo>
                      <a:pt x="809" y="377"/>
                    </a:lnTo>
                    <a:lnTo>
                      <a:pt x="816" y="300"/>
                    </a:lnTo>
                    <a:lnTo>
                      <a:pt x="823" y="307"/>
                    </a:lnTo>
                    <a:lnTo>
                      <a:pt x="829" y="307"/>
                    </a:lnTo>
                    <a:lnTo>
                      <a:pt x="836" y="345"/>
                    </a:lnTo>
                    <a:lnTo>
                      <a:pt x="843" y="377"/>
                    </a:lnTo>
                    <a:lnTo>
                      <a:pt x="849" y="415"/>
                    </a:lnTo>
                    <a:lnTo>
                      <a:pt x="856" y="409"/>
                    </a:lnTo>
                    <a:lnTo>
                      <a:pt x="862" y="415"/>
                    </a:lnTo>
                    <a:lnTo>
                      <a:pt x="869" y="460"/>
                    </a:lnTo>
                    <a:lnTo>
                      <a:pt x="876" y="415"/>
                    </a:lnTo>
                    <a:lnTo>
                      <a:pt x="882" y="403"/>
                    </a:lnTo>
                    <a:lnTo>
                      <a:pt x="889" y="447"/>
                    </a:lnTo>
                    <a:lnTo>
                      <a:pt x="895" y="428"/>
                    </a:lnTo>
                    <a:lnTo>
                      <a:pt x="902" y="428"/>
                    </a:lnTo>
                    <a:lnTo>
                      <a:pt x="909" y="422"/>
                    </a:lnTo>
                    <a:lnTo>
                      <a:pt x="915" y="435"/>
                    </a:lnTo>
                    <a:lnTo>
                      <a:pt x="922" y="415"/>
                    </a:lnTo>
                    <a:lnTo>
                      <a:pt x="929" y="441"/>
                    </a:lnTo>
                    <a:lnTo>
                      <a:pt x="935" y="441"/>
                    </a:lnTo>
                    <a:lnTo>
                      <a:pt x="942" y="447"/>
                    </a:lnTo>
                    <a:lnTo>
                      <a:pt x="949" y="435"/>
                    </a:lnTo>
                    <a:lnTo>
                      <a:pt x="955" y="441"/>
                    </a:lnTo>
                    <a:lnTo>
                      <a:pt x="962" y="435"/>
                    </a:lnTo>
                    <a:lnTo>
                      <a:pt x="969" y="409"/>
                    </a:lnTo>
                    <a:lnTo>
                      <a:pt x="975" y="409"/>
                    </a:lnTo>
                    <a:lnTo>
                      <a:pt x="982" y="435"/>
                    </a:lnTo>
                    <a:lnTo>
                      <a:pt x="989" y="467"/>
                    </a:lnTo>
                    <a:lnTo>
                      <a:pt x="995" y="422"/>
                    </a:lnTo>
                    <a:lnTo>
                      <a:pt x="1002" y="447"/>
                    </a:lnTo>
                    <a:lnTo>
                      <a:pt x="1008" y="460"/>
                    </a:lnTo>
                    <a:lnTo>
                      <a:pt x="1015" y="460"/>
                    </a:lnTo>
                    <a:lnTo>
                      <a:pt x="1022" y="454"/>
                    </a:lnTo>
                    <a:lnTo>
                      <a:pt x="1028" y="415"/>
                    </a:lnTo>
                    <a:lnTo>
                      <a:pt x="1035" y="409"/>
                    </a:lnTo>
                    <a:lnTo>
                      <a:pt x="1042" y="371"/>
                    </a:lnTo>
                    <a:lnTo>
                      <a:pt x="1048" y="447"/>
                    </a:lnTo>
                    <a:lnTo>
                      <a:pt x="1055" y="396"/>
                    </a:lnTo>
                    <a:lnTo>
                      <a:pt x="1061" y="460"/>
                    </a:lnTo>
                    <a:lnTo>
                      <a:pt x="1068" y="435"/>
                    </a:lnTo>
                    <a:lnTo>
                      <a:pt x="1075" y="435"/>
                    </a:lnTo>
                    <a:lnTo>
                      <a:pt x="1081" y="447"/>
                    </a:lnTo>
                    <a:lnTo>
                      <a:pt x="1088" y="460"/>
                    </a:lnTo>
                    <a:lnTo>
                      <a:pt x="1095" y="441"/>
                    </a:lnTo>
                    <a:lnTo>
                      <a:pt x="1102" y="447"/>
                    </a:lnTo>
                    <a:lnTo>
                      <a:pt x="1108" y="428"/>
                    </a:lnTo>
                    <a:lnTo>
                      <a:pt x="1115" y="396"/>
                    </a:lnTo>
                    <a:lnTo>
                      <a:pt x="1122" y="422"/>
                    </a:lnTo>
                    <a:lnTo>
                      <a:pt x="1128" y="435"/>
                    </a:lnTo>
                    <a:lnTo>
                      <a:pt x="1135" y="422"/>
                    </a:lnTo>
                    <a:lnTo>
                      <a:pt x="1141" y="403"/>
                    </a:lnTo>
                    <a:lnTo>
                      <a:pt x="1148" y="422"/>
                    </a:lnTo>
                    <a:lnTo>
                      <a:pt x="1155" y="351"/>
                    </a:lnTo>
                    <a:lnTo>
                      <a:pt x="1162" y="403"/>
                    </a:lnTo>
                    <a:lnTo>
                      <a:pt x="1168" y="428"/>
                    </a:lnTo>
                    <a:lnTo>
                      <a:pt x="1175" y="409"/>
                    </a:lnTo>
                    <a:lnTo>
                      <a:pt x="1182" y="428"/>
                    </a:lnTo>
                    <a:lnTo>
                      <a:pt x="1188" y="396"/>
                    </a:lnTo>
                    <a:lnTo>
                      <a:pt x="1195" y="435"/>
                    </a:lnTo>
                    <a:lnTo>
                      <a:pt x="1202" y="422"/>
                    </a:lnTo>
                    <a:lnTo>
                      <a:pt x="1209" y="409"/>
                    </a:lnTo>
                    <a:lnTo>
                      <a:pt x="1215" y="428"/>
                    </a:lnTo>
                    <a:lnTo>
                      <a:pt x="1222" y="422"/>
                    </a:lnTo>
                    <a:lnTo>
                      <a:pt x="1229" y="428"/>
                    </a:lnTo>
                    <a:lnTo>
                      <a:pt x="1235" y="454"/>
                    </a:lnTo>
                    <a:lnTo>
                      <a:pt x="1242" y="351"/>
                    </a:lnTo>
                    <a:lnTo>
                      <a:pt x="1249" y="415"/>
                    </a:lnTo>
                    <a:lnTo>
                      <a:pt x="1255" y="435"/>
                    </a:lnTo>
                    <a:lnTo>
                      <a:pt x="1262" y="422"/>
                    </a:lnTo>
                    <a:lnTo>
                      <a:pt x="1269" y="447"/>
                    </a:lnTo>
                    <a:lnTo>
                      <a:pt x="1275" y="447"/>
                    </a:lnTo>
                    <a:lnTo>
                      <a:pt x="1282" y="435"/>
                    </a:lnTo>
                    <a:lnTo>
                      <a:pt x="1288" y="460"/>
                    </a:lnTo>
                    <a:lnTo>
                      <a:pt x="1295" y="441"/>
                    </a:lnTo>
                    <a:lnTo>
                      <a:pt x="1302" y="447"/>
                    </a:lnTo>
                    <a:lnTo>
                      <a:pt x="1308" y="460"/>
                    </a:lnTo>
                    <a:lnTo>
                      <a:pt x="1315" y="326"/>
                    </a:lnTo>
                    <a:lnTo>
                      <a:pt x="1322" y="422"/>
                    </a:lnTo>
                    <a:lnTo>
                      <a:pt x="1329" y="460"/>
                    </a:lnTo>
                    <a:lnTo>
                      <a:pt x="1335" y="441"/>
                    </a:lnTo>
                    <a:lnTo>
                      <a:pt x="1342" y="460"/>
                    </a:lnTo>
                    <a:lnTo>
                      <a:pt x="1349" y="409"/>
                    </a:lnTo>
                    <a:lnTo>
                      <a:pt x="1355" y="467"/>
                    </a:lnTo>
                    <a:lnTo>
                      <a:pt x="1362" y="467"/>
                    </a:lnTo>
                    <a:lnTo>
                      <a:pt x="1368" y="435"/>
                    </a:lnTo>
                    <a:lnTo>
                      <a:pt x="1375" y="447"/>
                    </a:lnTo>
                    <a:lnTo>
                      <a:pt x="1382" y="428"/>
                    </a:lnTo>
                    <a:lnTo>
                      <a:pt x="1388" y="460"/>
                    </a:lnTo>
                    <a:lnTo>
                      <a:pt x="1395" y="422"/>
                    </a:lnTo>
                    <a:lnTo>
                      <a:pt x="1402" y="435"/>
                    </a:lnTo>
                    <a:lnTo>
                      <a:pt x="1408" y="428"/>
                    </a:lnTo>
                    <a:lnTo>
                      <a:pt x="1415" y="441"/>
                    </a:lnTo>
                    <a:lnTo>
                      <a:pt x="1422" y="441"/>
                    </a:lnTo>
                    <a:lnTo>
                      <a:pt x="1428" y="460"/>
                    </a:lnTo>
                    <a:lnTo>
                      <a:pt x="1435" y="467"/>
                    </a:lnTo>
                    <a:lnTo>
                      <a:pt x="1442" y="428"/>
                    </a:lnTo>
                    <a:lnTo>
                      <a:pt x="1448" y="403"/>
                    </a:lnTo>
                    <a:lnTo>
                      <a:pt x="1455" y="460"/>
                    </a:lnTo>
                    <a:lnTo>
                      <a:pt x="1461" y="428"/>
                    </a:lnTo>
                    <a:lnTo>
                      <a:pt x="1468" y="467"/>
                    </a:lnTo>
                    <a:lnTo>
                      <a:pt x="1475" y="460"/>
                    </a:lnTo>
                    <a:lnTo>
                      <a:pt x="1481" y="447"/>
                    </a:lnTo>
                    <a:lnTo>
                      <a:pt x="1488" y="454"/>
                    </a:lnTo>
                    <a:lnTo>
                      <a:pt x="1494" y="409"/>
                    </a:lnTo>
                    <a:lnTo>
                      <a:pt x="1501" y="460"/>
                    </a:lnTo>
                    <a:lnTo>
                      <a:pt x="1508" y="460"/>
                    </a:lnTo>
                    <a:lnTo>
                      <a:pt x="1515" y="415"/>
                    </a:lnTo>
                    <a:lnTo>
                      <a:pt x="1521" y="447"/>
                    </a:lnTo>
                    <a:lnTo>
                      <a:pt x="1528" y="447"/>
                    </a:lnTo>
                    <a:lnTo>
                      <a:pt x="1535" y="454"/>
                    </a:lnTo>
                    <a:lnTo>
                      <a:pt x="1541" y="467"/>
                    </a:lnTo>
                    <a:lnTo>
                      <a:pt x="1548" y="460"/>
                    </a:lnTo>
                    <a:lnTo>
                      <a:pt x="1554" y="460"/>
                    </a:lnTo>
                    <a:lnTo>
                      <a:pt x="1561" y="441"/>
                    </a:lnTo>
                    <a:lnTo>
                      <a:pt x="1568" y="441"/>
                    </a:lnTo>
                    <a:lnTo>
                      <a:pt x="1574" y="435"/>
                    </a:lnTo>
                    <a:lnTo>
                      <a:pt x="1581" y="460"/>
                    </a:lnTo>
                    <a:lnTo>
                      <a:pt x="1588" y="447"/>
                    </a:lnTo>
                    <a:lnTo>
                      <a:pt x="1594" y="447"/>
                    </a:lnTo>
                    <a:lnTo>
                      <a:pt x="1601" y="435"/>
                    </a:lnTo>
                    <a:lnTo>
                      <a:pt x="1608" y="467"/>
                    </a:lnTo>
                    <a:lnTo>
                      <a:pt x="1614" y="454"/>
                    </a:lnTo>
                    <a:lnTo>
                      <a:pt x="1621" y="441"/>
                    </a:lnTo>
                    <a:lnTo>
                      <a:pt x="1627" y="454"/>
                    </a:lnTo>
                    <a:lnTo>
                      <a:pt x="1634" y="460"/>
                    </a:lnTo>
                    <a:lnTo>
                      <a:pt x="1641" y="428"/>
                    </a:lnTo>
                    <a:lnTo>
                      <a:pt x="1647" y="447"/>
                    </a:lnTo>
                    <a:lnTo>
                      <a:pt x="1654" y="473"/>
                    </a:lnTo>
                    <a:lnTo>
                      <a:pt x="1661" y="422"/>
                    </a:lnTo>
                    <a:lnTo>
                      <a:pt x="1667" y="473"/>
                    </a:lnTo>
                    <a:lnTo>
                      <a:pt x="1674" y="460"/>
                    </a:lnTo>
                    <a:lnTo>
                      <a:pt x="1680" y="473"/>
                    </a:lnTo>
                    <a:lnTo>
                      <a:pt x="1687" y="473"/>
                    </a:lnTo>
                    <a:lnTo>
                      <a:pt x="1693" y="467"/>
                    </a:lnTo>
                    <a:lnTo>
                      <a:pt x="1700" y="454"/>
                    </a:lnTo>
                    <a:lnTo>
                      <a:pt x="1707" y="441"/>
                    </a:lnTo>
                    <a:lnTo>
                      <a:pt x="1713" y="473"/>
                    </a:lnTo>
                    <a:lnTo>
                      <a:pt x="1720" y="473"/>
                    </a:lnTo>
                    <a:lnTo>
                      <a:pt x="1726" y="467"/>
                    </a:lnTo>
                    <a:lnTo>
                      <a:pt x="1733" y="454"/>
                    </a:lnTo>
                    <a:lnTo>
                      <a:pt x="1739" y="460"/>
                    </a:lnTo>
                    <a:lnTo>
                      <a:pt x="1746" y="460"/>
                    </a:lnTo>
                    <a:lnTo>
                      <a:pt x="1752" y="460"/>
                    </a:lnTo>
                    <a:lnTo>
                      <a:pt x="1759" y="460"/>
                    </a:lnTo>
                    <a:lnTo>
                      <a:pt x="1765" y="460"/>
                    </a:lnTo>
                    <a:lnTo>
                      <a:pt x="1772" y="473"/>
                    </a:lnTo>
                    <a:lnTo>
                      <a:pt x="1778" y="473"/>
                    </a:lnTo>
                    <a:lnTo>
                      <a:pt x="1785" y="473"/>
                    </a:lnTo>
                    <a:lnTo>
                      <a:pt x="1791" y="467"/>
                    </a:lnTo>
                    <a:lnTo>
                      <a:pt x="1798" y="473"/>
                    </a:lnTo>
                    <a:lnTo>
                      <a:pt x="1804" y="473"/>
                    </a:lnTo>
                    <a:lnTo>
                      <a:pt x="1811" y="473"/>
                    </a:lnTo>
                    <a:lnTo>
                      <a:pt x="1817" y="467"/>
                    </a:lnTo>
                    <a:lnTo>
                      <a:pt x="1824" y="473"/>
                    </a:lnTo>
                    <a:lnTo>
                      <a:pt x="1830" y="454"/>
                    </a:lnTo>
                    <a:lnTo>
                      <a:pt x="1836" y="460"/>
                    </a:lnTo>
                    <a:lnTo>
                      <a:pt x="1843" y="467"/>
                    </a:lnTo>
                    <a:lnTo>
                      <a:pt x="1849" y="441"/>
                    </a:lnTo>
                    <a:lnTo>
                      <a:pt x="1856" y="467"/>
                    </a:lnTo>
                    <a:lnTo>
                      <a:pt x="1862" y="473"/>
                    </a:lnTo>
                    <a:lnTo>
                      <a:pt x="1869" y="467"/>
                    </a:lnTo>
                    <a:lnTo>
                      <a:pt x="1875" y="467"/>
                    </a:lnTo>
                    <a:lnTo>
                      <a:pt x="1882" y="473"/>
                    </a:lnTo>
                    <a:lnTo>
                      <a:pt x="1888" y="447"/>
                    </a:lnTo>
                    <a:lnTo>
                      <a:pt x="1895" y="467"/>
                    </a:lnTo>
                    <a:lnTo>
                      <a:pt x="1901" y="467"/>
                    </a:lnTo>
                    <a:lnTo>
                      <a:pt x="1908" y="441"/>
                    </a:lnTo>
                    <a:lnTo>
                      <a:pt x="1914" y="473"/>
                    </a:lnTo>
                  </a:path>
                </a:pathLst>
              </a:custGeom>
              <a:noFill/>
              <a:ln w="6350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6" name="Group 130"/>
              <p:cNvGrpSpPr>
                <a:grpSpLocks/>
              </p:cNvGrpSpPr>
              <p:nvPr/>
            </p:nvGrpSpPr>
            <p:grpSpPr bwMode="auto">
              <a:xfrm>
                <a:off x="3091625" y="3669506"/>
                <a:ext cx="2011680" cy="1135857"/>
                <a:chOff x="418" y="2605"/>
                <a:chExt cx="1920" cy="477"/>
              </a:xfrm>
            </p:grpSpPr>
            <p:sp>
              <p:nvSpPr>
                <p:cNvPr id="174179" name="Line 99"/>
                <p:cNvSpPr>
                  <a:spLocks noChangeShapeType="1"/>
                </p:cNvSpPr>
                <p:nvPr/>
              </p:nvSpPr>
              <p:spPr bwMode="auto">
                <a:xfrm>
                  <a:off x="426" y="3078"/>
                  <a:ext cx="1912" cy="1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80" name="Line 100"/>
                <p:cNvSpPr>
                  <a:spLocks noChangeShapeType="1"/>
                </p:cNvSpPr>
                <p:nvPr/>
              </p:nvSpPr>
              <p:spPr bwMode="auto">
                <a:xfrm>
                  <a:off x="664" y="3078"/>
                  <a:ext cx="1" cy="2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81" name="Line 101"/>
                <p:cNvSpPr>
                  <a:spLocks noChangeShapeType="1"/>
                </p:cNvSpPr>
                <p:nvPr/>
              </p:nvSpPr>
              <p:spPr bwMode="auto">
                <a:xfrm>
                  <a:off x="903" y="3078"/>
                  <a:ext cx="1" cy="2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82" name="Line 102"/>
                <p:cNvSpPr>
                  <a:spLocks noChangeShapeType="1"/>
                </p:cNvSpPr>
                <p:nvPr/>
              </p:nvSpPr>
              <p:spPr bwMode="auto">
                <a:xfrm>
                  <a:off x="1142" y="3078"/>
                  <a:ext cx="1" cy="2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83" name="Line 103"/>
                <p:cNvSpPr>
                  <a:spLocks noChangeShapeType="1"/>
                </p:cNvSpPr>
                <p:nvPr/>
              </p:nvSpPr>
              <p:spPr bwMode="auto">
                <a:xfrm>
                  <a:off x="1380" y="3078"/>
                  <a:ext cx="1" cy="2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84" name="Line 104"/>
                <p:cNvSpPr>
                  <a:spLocks noChangeShapeType="1"/>
                </p:cNvSpPr>
                <p:nvPr/>
              </p:nvSpPr>
              <p:spPr bwMode="auto">
                <a:xfrm>
                  <a:off x="1619" y="3078"/>
                  <a:ext cx="1" cy="2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85" name="Line 105"/>
                <p:cNvSpPr>
                  <a:spLocks noChangeShapeType="1"/>
                </p:cNvSpPr>
                <p:nvPr/>
              </p:nvSpPr>
              <p:spPr bwMode="auto">
                <a:xfrm>
                  <a:off x="1858" y="3078"/>
                  <a:ext cx="1" cy="2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86" name="Line 106"/>
                <p:cNvSpPr>
                  <a:spLocks noChangeShapeType="1"/>
                </p:cNvSpPr>
                <p:nvPr/>
              </p:nvSpPr>
              <p:spPr bwMode="auto">
                <a:xfrm>
                  <a:off x="2097" y="3078"/>
                  <a:ext cx="1" cy="2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87" name="Line 107"/>
                <p:cNvSpPr>
                  <a:spLocks noChangeShapeType="1"/>
                </p:cNvSpPr>
                <p:nvPr/>
              </p:nvSpPr>
              <p:spPr bwMode="auto">
                <a:xfrm>
                  <a:off x="2336" y="3078"/>
                  <a:ext cx="1" cy="2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88" name="Line 108"/>
                <p:cNvSpPr>
                  <a:spLocks noChangeShapeType="1"/>
                </p:cNvSpPr>
                <p:nvPr/>
              </p:nvSpPr>
              <p:spPr bwMode="auto">
                <a:xfrm>
                  <a:off x="664" y="3078"/>
                  <a:ext cx="1" cy="3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89" name="Line 109"/>
                <p:cNvSpPr>
                  <a:spLocks noChangeShapeType="1"/>
                </p:cNvSpPr>
                <p:nvPr/>
              </p:nvSpPr>
              <p:spPr bwMode="auto">
                <a:xfrm>
                  <a:off x="903" y="3078"/>
                  <a:ext cx="1" cy="3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90" name="Line 110"/>
                <p:cNvSpPr>
                  <a:spLocks noChangeShapeType="1"/>
                </p:cNvSpPr>
                <p:nvPr/>
              </p:nvSpPr>
              <p:spPr bwMode="auto">
                <a:xfrm>
                  <a:off x="1142" y="3078"/>
                  <a:ext cx="1" cy="3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91" name="Line 111"/>
                <p:cNvSpPr>
                  <a:spLocks noChangeShapeType="1"/>
                </p:cNvSpPr>
                <p:nvPr/>
              </p:nvSpPr>
              <p:spPr bwMode="auto">
                <a:xfrm>
                  <a:off x="1380" y="3078"/>
                  <a:ext cx="1" cy="3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92" name="Line 112"/>
                <p:cNvSpPr>
                  <a:spLocks noChangeShapeType="1"/>
                </p:cNvSpPr>
                <p:nvPr/>
              </p:nvSpPr>
              <p:spPr bwMode="auto">
                <a:xfrm>
                  <a:off x="1619" y="3078"/>
                  <a:ext cx="1" cy="3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93" name="Line 113"/>
                <p:cNvSpPr>
                  <a:spLocks noChangeShapeType="1"/>
                </p:cNvSpPr>
                <p:nvPr/>
              </p:nvSpPr>
              <p:spPr bwMode="auto">
                <a:xfrm>
                  <a:off x="1858" y="3078"/>
                  <a:ext cx="1" cy="3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94" name="Line 114"/>
                <p:cNvSpPr>
                  <a:spLocks noChangeShapeType="1"/>
                </p:cNvSpPr>
                <p:nvPr/>
              </p:nvSpPr>
              <p:spPr bwMode="auto">
                <a:xfrm>
                  <a:off x="2097" y="3078"/>
                  <a:ext cx="1" cy="3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95" name="Line 115"/>
                <p:cNvSpPr>
                  <a:spLocks noChangeShapeType="1"/>
                </p:cNvSpPr>
                <p:nvPr/>
              </p:nvSpPr>
              <p:spPr bwMode="auto">
                <a:xfrm>
                  <a:off x="2336" y="3078"/>
                  <a:ext cx="1" cy="4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96" name="Line 116"/>
                <p:cNvSpPr>
                  <a:spLocks noChangeShapeType="1"/>
                </p:cNvSpPr>
                <p:nvPr/>
              </p:nvSpPr>
              <p:spPr bwMode="auto">
                <a:xfrm flipV="1">
                  <a:off x="426" y="2605"/>
                  <a:ext cx="1" cy="473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97" name="Line 117"/>
                <p:cNvSpPr>
                  <a:spLocks noChangeShapeType="1"/>
                </p:cNvSpPr>
                <p:nvPr/>
              </p:nvSpPr>
              <p:spPr bwMode="auto">
                <a:xfrm flipH="1">
                  <a:off x="422" y="3078"/>
                  <a:ext cx="4" cy="1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98" name="Line 118"/>
                <p:cNvSpPr>
                  <a:spLocks noChangeShapeType="1"/>
                </p:cNvSpPr>
                <p:nvPr/>
              </p:nvSpPr>
              <p:spPr bwMode="auto">
                <a:xfrm flipH="1">
                  <a:off x="422" y="3059"/>
                  <a:ext cx="4" cy="1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99" name="Line 119"/>
                <p:cNvSpPr>
                  <a:spLocks noChangeShapeType="1"/>
                </p:cNvSpPr>
                <p:nvPr/>
              </p:nvSpPr>
              <p:spPr bwMode="auto">
                <a:xfrm flipH="1">
                  <a:off x="422" y="2982"/>
                  <a:ext cx="4" cy="1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200" name="Line 120"/>
                <p:cNvSpPr>
                  <a:spLocks noChangeShapeType="1"/>
                </p:cNvSpPr>
                <p:nvPr/>
              </p:nvSpPr>
              <p:spPr bwMode="auto">
                <a:xfrm flipH="1">
                  <a:off x="422" y="2886"/>
                  <a:ext cx="4" cy="1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201" name="Line 121"/>
                <p:cNvSpPr>
                  <a:spLocks noChangeShapeType="1"/>
                </p:cNvSpPr>
                <p:nvPr/>
              </p:nvSpPr>
              <p:spPr bwMode="auto">
                <a:xfrm flipH="1">
                  <a:off x="422" y="2790"/>
                  <a:ext cx="4" cy="1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202" name="Line 122"/>
                <p:cNvSpPr>
                  <a:spLocks noChangeShapeType="1"/>
                </p:cNvSpPr>
                <p:nvPr/>
              </p:nvSpPr>
              <p:spPr bwMode="auto">
                <a:xfrm flipH="1">
                  <a:off x="422" y="2694"/>
                  <a:ext cx="4" cy="1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203" name="Line 123"/>
                <p:cNvSpPr>
                  <a:spLocks noChangeShapeType="1"/>
                </p:cNvSpPr>
                <p:nvPr/>
              </p:nvSpPr>
              <p:spPr bwMode="auto">
                <a:xfrm flipH="1">
                  <a:off x="422" y="2608"/>
                  <a:ext cx="4" cy="1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204" name="Line 124"/>
                <p:cNvSpPr>
                  <a:spLocks noChangeShapeType="1"/>
                </p:cNvSpPr>
                <p:nvPr/>
              </p:nvSpPr>
              <p:spPr bwMode="auto">
                <a:xfrm flipH="1">
                  <a:off x="418" y="3078"/>
                  <a:ext cx="8" cy="1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205" name="Line 125"/>
                <p:cNvSpPr>
                  <a:spLocks noChangeShapeType="1"/>
                </p:cNvSpPr>
                <p:nvPr/>
              </p:nvSpPr>
              <p:spPr bwMode="auto">
                <a:xfrm flipH="1">
                  <a:off x="418" y="3059"/>
                  <a:ext cx="8" cy="1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206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418" y="2982"/>
                  <a:ext cx="8" cy="1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207" name="Line 127"/>
                <p:cNvSpPr>
                  <a:spLocks noChangeShapeType="1"/>
                </p:cNvSpPr>
                <p:nvPr/>
              </p:nvSpPr>
              <p:spPr bwMode="auto">
                <a:xfrm flipH="1">
                  <a:off x="418" y="2886"/>
                  <a:ext cx="8" cy="1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208" name="Line 128"/>
                <p:cNvSpPr>
                  <a:spLocks noChangeShapeType="1"/>
                </p:cNvSpPr>
                <p:nvPr/>
              </p:nvSpPr>
              <p:spPr bwMode="auto">
                <a:xfrm flipH="1">
                  <a:off x="418" y="2790"/>
                  <a:ext cx="8" cy="1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209" name="Line 129"/>
                <p:cNvSpPr>
                  <a:spLocks noChangeShapeType="1"/>
                </p:cNvSpPr>
                <p:nvPr/>
              </p:nvSpPr>
              <p:spPr bwMode="auto">
                <a:xfrm flipH="1">
                  <a:off x="418" y="2694"/>
                  <a:ext cx="8" cy="1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74366" name="Rectangle 286"/>
              <p:cNvSpPr>
                <a:spLocks noChangeArrowheads="1"/>
              </p:cNvSpPr>
              <p:nvPr/>
            </p:nvSpPr>
            <p:spPr bwMode="auto">
              <a:xfrm>
                <a:off x="3100007" y="3669506"/>
                <a:ext cx="2003298" cy="112633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72" name="Freeform 292"/>
              <p:cNvSpPr>
                <a:spLocks/>
              </p:cNvSpPr>
              <p:nvPr/>
            </p:nvSpPr>
            <p:spPr bwMode="auto">
              <a:xfrm>
                <a:off x="3100007" y="3669506"/>
                <a:ext cx="2005393" cy="1126332"/>
              </a:xfrm>
              <a:custGeom>
                <a:avLst/>
                <a:gdLst/>
                <a:ahLst/>
                <a:cxnLst>
                  <a:cxn ang="0">
                    <a:pos x="19" y="473"/>
                  </a:cxn>
                  <a:cxn ang="0">
                    <a:pos x="38" y="473"/>
                  </a:cxn>
                  <a:cxn ang="0">
                    <a:pos x="56" y="473"/>
                  </a:cxn>
                  <a:cxn ang="0">
                    <a:pos x="75" y="473"/>
                  </a:cxn>
                  <a:cxn ang="0">
                    <a:pos x="94" y="473"/>
                  </a:cxn>
                  <a:cxn ang="0">
                    <a:pos x="116" y="473"/>
                  </a:cxn>
                  <a:cxn ang="0">
                    <a:pos x="141" y="473"/>
                  </a:cxn>
                  <a:cxn ang="0">
                    <a:pos x="163" y="473"/>
                  </a:cxn>
                  <a:cxn ang="0">
                    <a:pos x="203" y="473"/>
                  </a:cxn>
                  <a:cxn ang="0">
                    <a:pos x="232" y="473"/>
                  </a:cxn>
                  <a:cxn ang="0">
                    <a:pos x="254" y="473"/>
                  </a:cxn>
                  <a:cxn ang="0">
                    <a:pos x="275" y="471"/>
                  </a:cxn>
                  <a:cxn ang="0">
                    <a:pos x="297" y="471"/>
                  </a:cxn>
                  <a:cxn ang="0">
                    <a:pos x="325" y="473"/>
                  </a:cxn>
                  <a:cxn ang="0">
                    <a:pos x="357" y="473"/>
                  </a:cxn>
                  <a:cxn ang="0">
                    <a:pos x="389" y="467"/>
                  </a:cxn>
                  <a:cxn ang="0">
                    <a:pos x="428" y="428"/>
                  </a:cxn>
                  <a:cxn ang="0">
                    <a:pos x="467" y="467"/>
                  </a:cxn>
                  <a:cxn ang="0">
                    <a:pos x="506" y="307"/>
                  </a:cxn>
                  <a:cxn ang="0">
                    <a:pos x="545" y="358"/>
                  </a:cxn>
                  <a:cxn ang="0">
                    <a:pos x="585" y="396"/>
                  </a:cxn>
                  <a:cxn ang="0">
                    <a:pos x="624" y="447"/>
                  </a:cxn>
                  <a:cxn ang="0">
                    <a:pos x="664" y="403"/>
                  </a:cxn>
                  <a:cxn ang="0">
                    <a:pos x="704" y="428"/>
                  </a:cxn>
                  <a:cxn ang="0">
                    <a:pos x="743" y="415"/>
                  </a:cxn>
                  <a:cxn ang="0">
                    <a:pos x="783" y="345"/>
                  </a:cxn>
                  <a:cxn ang="0">
                    <a:pos x="823" y="307"/>
                  </a:cxn>
                  <a:cxn ang="0">
                    <a:pos x="862" y="415"/>
                  </a:cxn>
                  <a:cxn ang="0">
                    <a:pos x="902" y="428"/>
                  </a:cxn>
                  <a:cxn ang="0">
                    <a:pos x="942" y="447"/>
                  </a:cxn>
                  <a:cxn ang="0">
                    <a:pos x="982" y="435"/>
                  </a:cxn>
                  <a:cxn ang="0">
                    <a:pos x="1022" y="454"/>
                  </a:cxn>
                  <a:cxn ang="0">
                    <a:pos x="1061" y="460"/>
                  </a:cxn>
                  <a:cxn ang="0">
                    <a:pos x="1102" y="447"/>
                  </a:cxn>
                  <a:cxn ang="0">
                    <a:pos x="1141" y="403"/>
                  </a:cxn>
                  <a:cxn ang="0">
                    <a:pos x="1182" y="428"/>
                  </a:cxn>
                  <a:cxn ang="0">
                    <a:pos x="1222" y="422"/>
                  </a:cxn>
                  <a:cxn ang="0">
                    <a:pos x="1262" y="422"/>
                  </a:cxn>
                  <a:cxn ang="0">
                    <a:pos x="1302" y="447"/>
                  </a:cxn>
                  <a:cxn ang="0">
                    <a:pos x="1342" y="460"/>
                  </a:cxn>
                  <a:cxn ang="0">
                    <a:pos x="1382" y="428"/>
                  </a:cxn>
                  <a:cxn ang="0">
                    <a:pos x="1422" y="441"/>
                  </a:cxn>
                  <a:cxn ang="0">
                    <a:pos x="1461" y="428"/>
                  </a:cxn>
                  <a:cxn ang="0">
                    <a:pos x="1501" y="460"/>
                  </a:cxn>
                  <a:cxn ang="0">
                    <a:pos x="1541" y="467"/>
                  </a:cxn>
                  <a:cxn ang="0">
                    <a:pos x="1581" y="460"/>
                  </a:cxn>
                  <a:cxn ang="0">
                    <a:pos x="1621" y="441"/>
                  </a:cxn>
                  <a:cxn ang="0">
                    <a:pos x="1661" y="422"/>
                  </a:cxn>
                  <a:cxn ang="0">
                    <a:pos x="1700" y="454"/>
                  </a:cxn>
                  <a:cxn ang="0">
                    <a:pos x="1739" y="460"/>
                  </a:cxn>
                  <a:cxn ang="0">
                    <a:pos x="1778" y="473"/>
                  </a:cxn>
                  <a:cxn ang="0">
                    <a:pos x="1817" y="467"/>
                  </a:cxn>
                  <a:cxn ang="0">
                    <a:pos x="1856" y="467"/>
                  </a:cxn>
                  <a:cxn ang="0">
                    <a:pos x="1895" y="467"/>
                  </a:cxn>
                </a:cxnLst>
                <a:rect l="0" t="0" r="r" b="b"/>
                <a:pathLst>
                  <a:path w="1914" h="473">
                    <a:moveTo>
                      <a:pt x="0" y="473"/>
                    </a:moveTo>
                    <a:lnTo>
                      <a:pt x="0" y="473"/>
                    </a:lnTo>
                    <a:lnTo>
                      <a:pt x="7" y="473"/>
                    </a:lnTo>
                    <a:lnTo>
                      <a:pt x="10" y="473"/>
                    </a:lnTo>
                    <a:lnTo>
                      <a:pt x="16" y="473"/>
                    </a:lnTo>
                    <a:lnTo>
                      <a:pt x="19" y="473"/>
                    </a:lnTo>
                    <a:lnTo>
                      <a:pt x="22" y="473"/>
                    </a:lnTo>
                    <a:lnTo>
                      <a:pt x="25" y="473"/>
                    </a:lnTo>
                    <a:lnTo>
                      <a:pt x="28" y="473"/>
                    </a:lnTo>
                    <a:lnTo>
                      <a:pt x="32" y="473"/>
                    </a:lnTo>
                    <a:lnTo>
                      <a:pt x="35" y="473"/>
                    </a:lnTo>
                    <a:lnTo>
                      <a:pt x="38" y="473"/>
                    </a:lnTo>
                    <a:lnTo>
                      <a:pt x="41" y="473"/>
                    </a:lnTo>
                    <a:lnTo>
                      <a:pt x="44" y="473"/>
                    </a:lnTo>
                    <a:lnTo>
                      <a:pt x="47" y="473"/>
                    </a:lnTo>
                    <a:lnTo>
                      <a:pt x="50" y="473"/>
                    </a:lnTo>
                    <a:lnTo>
                      <a:pt x="53" y="473"/>
                    </a:lnTo>
                    <a:lnTo>
                      <a:pt x="56" y="473"/>
                    </a:lnTo>
                    <a:lnTo>
                      <a:pt x="60" y="473"/>
                    </a:lnTo>
                    <a:lnTo>
                      <a:pt x="63" y="473"/>
                    </a:lnTo>
                    <a:lnTo>
                      <a:pt x="66" y="473"/>
                    </a:lnTo>
                    <a:lnTo>
                      <a:pt x="69" y="473"/>
                    </a:lnTo>
                    <a:lnTo>
                      <a:pt x="72" y="473"/>
                    </a:lnTo>
                    <a:lnTo>
                      <a:pt x="75" y="473"/>
                    </a:lnTo>
                    <a:lnTo>
                      <a:pt x="78" y="473"/>
                    </a:lnTo>
                    <a:lnTo>
                      <a:pt x="81" y="473"/>
                    </a:lnTo>
                    <a:lnTo>
                      <a:pt x="85" y="473"/>
                    </a:lnTo>
                    <a:lnTo>
                      <a:pt x="88" y="473"/>
                    </a:lnTo>
                    <a:lnTo>
                      <a:pt x="91" y="473"/>
                    </a:lnTo>
                    <a:lnTo>
                      <a:pt x="94" y="473"/>
                    </a:lnTo>
                    <a:lnTo>
                      <a:pt x="97" y="473"/>
                    </a:lnTo>
                    <a:lnTo>
                      <a:pt x="100" y="473"/>
                    </a:lnTo>
                    <a:lnTo>
                      <a:pt x="103" y="473"/>
                    </a:lnTo>
                    <a:lnTo>
                      <a:pt x="106" y="473"/>
                    </a:lnTo>
                    <a:lnTo>
                      <a:pt x="113" y="473"/>
                    </a:lnTo>
                    <a:lnTo>
                      <a:pt x="116" y="473"/>
                    </a:lnTo>
                    <a:lnTo>
                      <a:pt x="119" y="473"/>
                    </a:lnTo>
                    <a:lnTo>
                      <a:pt x="125" y="473"/>
                    </a:lnTo>
                    <a:lnTo>
                      <a:pt x="128" y="473"/>
                    </a:lnTo>
                    <a:lnTo>
                      <a:pt x="135" y="473"/>
                    </a:lnTo>
                    <a:lnTo>
                      <a:pt x="138" y="473"/>
                    </a:lnTo>
                    <a:lnTo>
                      <a:pt x="141" y="473"/>
                    </a:lnTo>
                    <a:lnTo>
                      <a:pt x="148" y="473"/>
                    </a:lnTo>
                    <a:lnTo>
                      <a:pt x="151" y="473"/>
                    </a:lnTo>
                    <a:lnTo>
                      <a:pt x="154" y="473"/>
                    </a:lnTo>
                    <a:lnTo>
                      <a:pt x="157" y="473"/>
                    </a:lnTo>
                    <a:lnTo>
                      <a:pt x="160" y="473"/>
                    </a:lnTo>
                    <a:lnTo>
                      <a:pt x="163" y="473"/>
                    </a:lnTo>
                    <a:lnTo>
                      <a:pt x="170" y="473"/>
                    </a:lnTo>
                    <a:lnTo>
                      <a:pt x="177" y="473"/>
                    </a:lnTo>
                    <a:lnTo>
                      <a:pt x="184" y="473"/>
                    </a:lnTo>
                    <a:lnTo>
                      <a:pt x="190" y="473"/>
                    </a:lnTo>
                    <a:lnTo>
                      <a:pt x="197" y="473"/>
                    </a:lnTo>
                    <a:lnTo>
                      <a:pt x="203" y="473"/>
                    </a:lnTo>
                    <a:lnTo>
                      <a:pt x="206" y="473"/>
                    </a:lnTo>
                    <a:lnTo>
                      <a:pt x="213" y="473"/>
                    </a:lnTo>
                    <a:lnTo>
                      <a:pt x="219" y="472"/>
                    </a:lnTo>
                    <a:lnTo>
                      <a:pt x="226" y="473"/>
                    </a:lnTo>
                    <a:lnTo>
                      <a:pt x="229" y="473"/>
                    </a:lnTo>
                    <a:lnTo>
                      <a:pt x="232" y="473"/>
                    </a:lnTo>
                    <a:lnTo>
                      <a:pt x="235" y="473"/>
                    </a:lnTo>
                    <a:lnTo>
                      <a:pt x="238" y="473"/>
                    </a:lnTo>
                    <a:lnTo>
                      <a:pt x="241" y="471"/>
                    </a:lnTo>
                    <a:lnTo>
                      <a:pt x="244" y="473"/>
                    </a:lnTo>
                    <a:lnTo>
                      <a:pt x="251" y="473"/>
                    </a:lnTo>
                    <a:lnTo>
                      <a:pt x="254" y="473"/>
                    </a:lnTo>
                    <a:lnTo>
                      <a:pt x="257" y="473"/>
                    </a:lnTo>
                    <a:lnTo>
                      <a:pt x="260" y="473"/>
                    </a:lnTo>
                    <a:lnTo>
                      <a:pt x="263" y="473"/>
                    </a:lnTo>
                    <a:lnTo>
                      <a:pt x="266" y="473"/>
                    </a:lnTo>
                    <a:lnTo>
                      <a:pt x="269" y="473"/>
                    </a:lnTo>
                    <a:lnTo>
                      <a:pt x="275" y="471"/>
                    </a:lnTo>
                    <a:lnTo>
                      <a:pt x="278" y="473"/>
                    </a:lnTo>
                    <a:lnTo>
                      <a:pt x="281" y="473"/>
                    </a:lnTo>
                    <a:lnTo>
                      <a:pt x="284" y="469"/>
                    </a:lnTo>
                    <a:lnTo>
                      <a:pt x="288" y="473"/>
                    </a:lnTo>
                    <a:lnTo>
                      <a:pt x="291" y="473"/>
                    </a:lnTo>
                    <a:lnTo>
                      <a:pt x="297" y="471"/>
                    </a:lnTo>
                    <a:lnTo>
                      <a:pt x="300" y="473"/>
                    </a:lnTo>
                    <a:lnTo>
                      <a:pt x="306" y="473"/>
                    </a:lnTo>
                    <a:lnTo>
                      <a:pt x="309" y="473"/>
                    </a:lnTo>
                    <a:lnTo>
                      <a:pt x="313" y="473"/>
                    </a:lnTo>
                    <a:lnTo>
                      <a:pt x="319" y="473"/>
                    </a:lnTo>
                    <a:lnTo>
                      <a:pt x="325" y="473"/>
                    </a:lnTo>
                    <a:lnTo>
                      <a:pt x="332" y="473"/>
                    </a:lnTo>
                    <a:lnTo>
                      <a:pt x="338" y="473"/>
                    </a:lnTo>
                    <a:lnTo>
                      <a:pt x="341" y="473"/>
                    </a:lnTo>
                    <a:lnTo>
                      <a:pt x="348" y="471"/>
                    </a:lnTo>
                    <a:lnTo>
                      <a:pt x="351" y="473"/>
                    </a:lnTo>
                    <a:lnTo>
                      <a:pt x="357" y="473"/>
                    </a:lnTo>
                    <a:lnTo>
                      <a:pt x="364" y="467"/>
                    </a:lnTo>
                    <a:lnTo>
                      <a:pt x="367" y="473"/>
                    </a:lnTo>
                    <a:lnTo>
                      <a:pt x="373" y="473"/>
                    </a:lnTo>
                    <a:lnTo>
                      <a:pt x="380" y="473"/>
                    </a:lnTo>
                    <a:lnTo>
                      <a:pt x="383" y="473"/>
                    </a:lnTo>
                    <a:lnTo>
                      <a:pt x="389" y="467"/>
                    </a:lnTo>
                    <a:lnTo>
                      <a:pt x="396" y="473"/>
                    </a:lnTo>
                    <a:lnTo>
                      <a:pt x="402" y="467"/>
                    </a:lnTo>
                    <a:lnTo>
                      <a:pt x="409" y="460"/>
                    </a:lnTo>
                    <a:lnTo>
                      <a:pt x="415" y="454"/>
                    </a:lnTo>
                    <a:lnTo>
                      <a:pt x="422" y="467"/>
                    </a:lnTo>
                    <a:lnTo>
                      <a:pt x="428" y="428"/>
                    </a:lnTo>
                    <a:lnTo>
                      <a:pt x="435" y="460"/>
                    </a:lnTo>
                    <a:lnTo>
                      <a:pt x="441" y="447"/>
                    </a:lnTo>
                    <a:lnTo>
                      <a:pt x="447" y="473"/>
                    </a:lnTo>
                    <a:lnTo>
                      <a:pt x="454" y="467"/>
                    </a:lnTo>
                    <a:lnTo>
                      <a:pt x="460" y="460"/>
                    </a:lnTo>
                    <a:lnTo>
                      <a:pt x="467" y="467"/>
                    </a:lnTo>
                    <a:lnTo>
                      <a:pt x="474" y="473"/>
                    </a:lnTo>
                    <a:lnTo>
                      <a:pt x="480" y="467"/>
                    </a:lnTo>
                    <a:lnTo>
                      <a:pt x="487" y="467"/>
                    </a:lnTo>
                    <a:lnTo>
                      <a:pt x="493" y="435"/>
                    </a:lnTo>
                    <a:lnTo>
                      <a:pt x="500" y="377"/>
                    </a:lnTo>
                    <a:lnTo>
                      <a:pt x="506" y="307"/>
                    </a:lnTo>
                    <a:lnTo>
                      <a:pt x="513" y="281"/>
                    </a:lnTo>
                    <a:lnTo>
                      <a:pt x="519" y="345"/>
                    </a:lnTo>
                    <a:lnTo>
                      <a:pt x="526" y="390"/>
                    </a:lnTo>
                    <a:lnTo>
                      <a:pt x="532" y="326"/>
                    </a:lnTo>
                    <a:lnTo>
                      <a:pt x="539" y="358"/>
                    </a:lnTo>
                    <a:lnTo>
                      <a:pt x="545" y="358"/>
                    </a:lnTo>
                    <a:lnTo>
                      <a:pt x="552" y="422"/>
                    </a:lnTo>
                    <a:lnTo>
                      <a:pt x="558" y="339"/>
                    </a:lnTo>
                    <a:lnTo>
                      <a:pt x="565" y="415"/>
                    </a:lnTo>
                    <a:lnTo>
                      <a:pt x="572" y="409"/>
                    </a:lnTo>
                    <a:lnTo>
                      <a:pt x="578" y="422"/>
                    </a:lnTo>
                    <a:lnTo>
                      <a:pt x="585" y="396"/>
                    </a:lnTo>
                    <a:lnTo>
                      <a:pt x="591" y="422"/>
                    </a:lnTo>
                    <a:lnTo>
                      <a:pt x="598" y="403"/>
                    </a:lnTo>
                    <a:lnTo>
                      <a:pt x="605" y="415"/>
                    </a:lnTo>
                    <a:lnTo>
                      <a:pt x="611" y="435"/>
                    </a:lnTo>
                    <a:lnTo>
                      <a:pt x="618" y="422"/>
                    </a:lnTo>
                    <a:lnTo>
                      <a:pt x="624" y="447"/>
                    </a:lnTo>
                    <a:lnTo>
                      <a:pt x="631" y="422"/>
                    </a:lnTo>
                    <a:lnTo>
                      <a:pt x="637" y="454"/>
                    </a:lnTo>
                    <a:lnTo>
                      <a:pt x="644" y="447"/>
                    </a:lnTo>
                    <a:lnTo>
                      <a:pt x="651" y="435"/>
                    </a:lnTo>
                    <a:lnTo>
                      <a:pt x="657" y="435"/>
                    </a:lnTo>
                    <a:lnTo>
                      <a:pt x="664" y="403"/>
                    </a:lnTo>
                    <a:lnTo>
                      <a:pt x="670" y="390"/>
                    </a:lnTo>
                    <a:lnTo>
                      <a:pt x="677" y="447"/>
                    </a:lnTo>
                    <a:lnTo>
                      <a:pt x="684" y="428"/>
                    </a:lnTo>
                    <a:lnTo>
                      <a:pt x="690" y="435"/>
                    </a:lnTo>
                    <a:lnTo>
                      <a:pt x="697" y="441"/>
                    </a:lnTo>
                    <a:lnTo>
                      <a:pt x="704" y="428"/>
                    </a:lnTo>
                    <a:lnTo>
                      <a:pt x="710" y="422"/>
                    </a:lnTo>
                    <a:lnTo>
                      <a:pt x="717" y="415"/>
                    </a:lnTo>
                    <a:lnTo>
                      <a:pt x="723" y="409"/>
                    </a:lnTo>
                    <a:lnTo>
                      <a:pt x="730" y="447"/>
                    </a:lnTo>
                    <a:lnTo>
                      <a:pt x="736" y="447"/>
                    </a:lnTo>
                    <a:lnTo>
                      <a:pt x="743" y="415"/>
                    </a:lnTo>
                    <a:lnTo>
                      <a:pt x="750" y="345"/>
                    </a:lnTo>
                    <a:lnTo>
                      <a:pt x="756" y="217"/>
                    </a:lnTo>
                    <a:lnTo>
                      <a:pt x="763" y="0"/>
                    </a:lnTo>
                    <a:lnTo>
                      <a:pt x="770" y="64"/>
                    </a:lnTo>
                    <a:lnTo>
                      <a:pt x="776" y="256"/>
                    </a:lnTo>
                    <a:lnTo>
                      <a:pt x="783" y="345"/>
                    </a:lnTo>
                    <a:lnTo>
                      <a:pt x="790" y="390"/>
                    </a:lnTo>
                    <a:lnTo>
                      <a:pt x="796" y="422"/>
                    </a:lnTo>
                    <a:lnTo>
                      <a:pt x="803" y="377"/>
                    </a:lnTo>
                    <a:lnTo>
                      <a:pt x="809" y="377"/>
                    </a:lnTo>
                    <a:lnTo>
                      <a:pt x="816" y="300"/>
                    </a:lnTo>
                    <a:lnTo>
                      <a:pt x="823" y="307"/>
                    </a:lnTo>
                    <a:lnTo>
                      <a:pt x="829" y="307"/>
                    </a:lnTo>
                    <a:lnTo>
                      <a:pt x="836" y="345"/>
                    </a:lnTo>
                    <a:lnTo>
                      <a:pt x="843" y="377"/>
                    </a:lnTo>
                    <a:lnTo>
                      <a:pt x="849" y="415"/>
                    </a:lnTo>
                    <a:lnTo>
                      <a:pt x="856" y="409"/>
                    </a:lnTo>
                    <a:lnTo>
                      <a:pt x="862" y="415"/>
                    </a:lnTo>
                    <a:lnTo>
                      <a:pt x="869" y="460"/>
                    </a:lnTo>
                    <a:lnTo>
                      <a:pt x="876" y="415"/>
                    </a:lnTo>
                    <a:lnTo>
                      <a:pt x="882" y="403"/>
                    </a:lnTo>
                    <a:lnTo>
                      <a:pt x="889" y="447"/>
                    </a:lnTo>
                    <a:lnTo>
                      <a:pt x="895" y="428"/>
                    </a:lnTo>
                    <a:lnTo>
                      <a:pt x="902" y="428"/>
                    </a:lnTo>
                    <a:lnTo>
                      <a:pt x="909" y="422"/>
                    </a:lnTo>
                    <a:lnTo>
                      <a:pt x="915" y="435"/>
                    </a:lnTo>
                    <a:lnTo>
                      <a:pt x="922" y="415"/>
                    </a:lnTo>
                    <a:lnTo>
                      <a:pt x="929" y="441"/>
                    </a:lnTo>
                    <a:lnTo>
                      <a:pt x="935" y="441"/>
                    </a:lnTo>
                    <a:lnTo>
                      <a:pt x="942" y="447"/>
                    </a:lnTo>
                    <a:lnTo>
                      <a:pt x="949" y="435"/>
                    </a:lnTo>
                    <a:lnTo>
                      <a:pt x="955" y="441"/>
                    </a:lnTo>
                    <a:lnTo>
                      <a:pt x="962" y="435"/>
                    </a:lnTo>
                    <a:lnTo>
                      <a:pt x="969" y="409"/>
                    </a:lnTo>
                    <a:lnTo>
                      <a:pt x="975" y="409"/>
                    </a:lnTo>
                    <a:lnTo>
                      <a:pt x="982" y="435"/>
                    </a:lnTo>
                    <a:lnTo>
                      <a:pt x="989" y="467"/>
                    </a:lnTo>
                    <a:lnTo>
                      <a:pt x="995" y="422"/>
                    </a:lnTo>
                    <a:lnTo>
                      <a:pt x="1002" y="447"/>
                    </a:lnTo>
                    <a:lnTo>
                      <a:pt x="1008" y="460"/>
                    </a:lnTo>
                    <a:lnTo>
                      <a:pt x="1015" y="460"/>
                    </a:lnTo>
                    <a:lnTo>
                      <a:pt x="1022" y="454"/>
                    </a:lnTo>
                    <a:lnTo>
                      <a:pt x="1028" y="415"/>
                    </a:lnTo>
                    <a:lnTo>
                      <a:pt x="1035" y="409"/>
                    </a:lnTo>
                    <a:lnTo>
                      <a:pt x="1042" y="371"/>
                    </a:lnTo>
                    <a:lnTo>
                      <a:pt x="1048" y="447"/>
                    </a:lnTo>
                    <a:lnTo>
                      <a:pt x="1055" y="396"/>
                    </a:lnTo>
                    <a:lnTo>
                      <a:pt x="1061" y="460"/>
                    </a:lnTo>
                    <a:lnTo>
                      <a:pt x="1068" y="435"/>
                    </a:lnTo>
                    <a:lnTo>
                      <a:pt x="1075" y="435"/>
                    </a:lnTo>
                    <a:lnTo>
                      <a:pt x="1081" y="447"/>
                    </a:lnTo>
                    <a:lnTo>
                      <a:pt x="1088" y="460"/>
                    </a:lnTo>
                    <a:lnTo>
                      <a:pt x="1095" y="441"/>
                    </a:lnTo>
                    <a:lnTo>
                      <a:pt x="1102" y="447"/>
                    </a:lnTo>
                    <a:lnTo>
                      <a:pt x="1108" y="428"/>
                    </a:lnTo>
                    <a:lnTo>
                      <a:pt x="1115" y="396"/>
                    </a:lnTo>
                    <a:lnTo>
                      <a:pt x="1122" y="422"/>
                    </a:lnTo>
                    <a:lnTo>
                      <a:pt x="1128" y="435"/>
                    </a:lnTo>
                    <a:lnTo>
                      <a:pt x="1135" y="422"/>
                    </a:lnTo>
                    <a:lnTo>
                      <a:pt x="1141" y="403"/>
                    </a:lnTo>
                    <a:lnTo>
                      <a:pt x="1148" y="422"/>
                    </a:lnTo>
                    <a:lnTo>
                      <a:pt x="1155" y="351"/>
                    </a:lnTo>
                    <a:lnTo>
                      <a:pt x="1162" y="403"/>
                    </a:lnTo>
                    <a:lnTo>
                      <a:pt x="1168" y="428"/>
                    </a:lnTo>
                    <a:lnTo>
                      <a:pt x="1175" y="409"/>
                    </a:lnTo>
                    <a:lnTo>
                      <a:pt x="1182" y="428"/>
                    </a:lnTo>
                    <a:lnTo>
                      <a:pt x="1188" y="396"/>
                    </a:lnTo>
                    <a:lnTo>
                      <a:pt x="1195" y="435"/>
                    </a:lnTo>
                    <a:lnTo>
                      <a:pt x="1202" y="422"/>
                    </a:lnTo>
                    <a:lnTo>
                      <a:pt x="1209" y="409"/>
                    </a:lnTo>
                    <a:lnTo>
                      <a:pt x="1215" y="428"/>
                    </a:lnTo>
                    <a:lnTo>
                      <a:pt x="1222" y="422"/>
                    </a:lnTo>
                    <a:lnTo>
                      <a:pt x="1229" y="428"/>
                    </a:lnTo>
                    <a:lnTo>
                      <a:pt x="1235" y="454"/>
                    </a:lnTo>
                    <a:lnTo>
                      <a:pt x="1242" y="351"/>
                    </a:lnTo>
                    <a:lnTo>
                      <a:pt x="1249" y="415"/>
                    </a:lnTo>
                    <a:lnTo>
                      <a:pt x="1255" y="435"/>
                    </a:lnTo>
                    <a:lnTo>
                      <a:pt x="1262" y="422"/>
                    </a:lnTo>
                    <a:lnTo>
                      <a:pt x="1269" y="447"/>
                    </a:lnTo>
                    <a:lnTo>
                      <a:pt x="1275" y="447"/>
                    </a:lnTo>
                    <a:lnTo>
                      <a:pt x="1282" y="435"/>
                    </a:lnTo>
                    <a:lnTo>
                      <a:pt x="1288" y="460"/>
                    </a:lnTo>
                    <a:lnTo>
                      <a:pt x="1295" y="441"/>
                    </a:lnTo>
                    <a:lnTo>
                      <a:pt x="1302" y="447"/>
                    </a:lnTo>
                    <a:lnTo>
                      <a:pt x="1308" y="460"/>
                    </a:lnTo>
                    <a:lnTo>
                      <a:pt x="1315" y="326"/>
                    </a:lnTo>
                    <a:lnTo>
                      <a:pt x="1322" y="422"/>
                    </a:lnTo>
                    <a:lnTo>
                      <a:pt x="1329" y="460"/>
                    </a:lnTo>
                    <a:lnTo>
                      <a:pt x="1335" y="441"/>
                    </a:lnTo>
                    <a:lnTo>
                      <a:pt x="1342" y="460"/>
                    </a:lnTo>
                    <a:lnTo>
                      <a:pt x="1349" y="409"/>
                    </a:lnTo>
                    <a:lnTo>
                      <a:pt x="1355" y="467"/>
                    </a:lnTo>
                    <a:lnTo>
                      <a:pt x="1362" y="467"/>
                    </a:lnTo>
                    <a:lnTo>
                      <a:pt x="1368" y="435"/>
                    </a:lnTo>
                    <a:lnTo>
                      <a:pt x="1375" y="447"/>
                    </a:lnTo>
                    <a:lnTo>
                      <a:pt x="1382" y="428"/>
                    </a:lnTo>
                    <a:lnTo>
                      <a:pt x="1388" y="460"/>
                    </a:lnTo>
                    <a:lnTo>
                      <a:pt x="1395" y="422"/>
                    </a:lnTo>
                    <a:lnTo>
                      <a:pt x="1402" y="435"/>
                    </a:lnTo>
                    <a:lnTo>
                      <a:pt x="1408" y="428"/>
                    </a:lnTo>
                    <a:lnTo>
                      <a:pt x="1415" y="441"/>
                    </a:lnTo>
                    <a:lnTo>
                      <a:pt x="1422" y="441"/>
                    </a:lnTo>
                    <a:lnTo>
                      <a:pt x="1428" y="460"/>
                    </a:lnTo>
                    <a:lnTo>
                      <a:pt x="1435" y="467"/>
                    </a:lnTo>
                    <a:lnTo>
                      <a:pt x="1442" y="428"/>
                    </a:lnTo>
                    <a:lnTo>
                      <a:pt x="1448" y="403"/>
                    </a:lnTo>
                    <a:lnTo>
                      <a:pt x="1455" y="460"/>
                    </a:lnTo>
                    <a:lnTo>
                      <a:pt x="1461" y="428"/>
                    </a:lnTo>
                    <a:lnTo>
                      <a:pt x="1468" y="467"/>
                    </a:lnTo>
                    <a:lnTo>
                      <a:pt x="1475" y="460"/>
                    </a:lnTo>
                    <a:lnTo>
                      <a:pt x="1481" y="447"/>
                    </a:lnTo>
                    <a:lnTo>
                      <a:pt x="1488" y="454"/>
                    </a:lnTo>
                    <a:lnTo>
                      <a:pt x="1494" y="409"/>
                    </a:lnTo>
                    <a:lnTo>
                      <a:pt x="1501" y="460"/>
                    </a:lnTo>
                    <a:lnTo>
                      <a:pt x="1508" y="460"/>
                    </a:lnTo>
                    <a:lnTo>
                      <a:pt x="1515" y="415"/>
                    </a:lnTo>
                    <a:lnTo>
                      <a:pt x="1521" y="447"/>
                    </a:lnTo>
                    <a:lnTo>
                      <a:pt x="1528" y="447"/>
                    </a:lnTo>
                    <a:lnTo>
                      <a:pt x="1535" y="454"/>
                    </a:lnTo>
                    <a:lnTo>
                      <a:pt x="1541" y="467"/>
                    </a:lnTo>
                    <a:lnTo>
                      <a:pt x="1548" y="460"/>
                    </a:lnTo>
                    <a:lnTo>
                      <a:pt x="1554" y="460"/>
                    </a:lnTo>
                    <a:lnTo>
                      <a:pt x="1561" y="441"/>
                    </a:lnTo>
                    <a:lnTo>
                      <a:pt x="1568" y="441"/>
                    </a:lnTo>
                    <a:lnTo>
                      <a:pt x="1574" y="435"/>
                    </a:lnTo>
                    <a:lnTo>
                      <a:pt x="1581" y="460"/>
                    </a:lnTo>
                    <a:lnTo>
                      <a:pt x="1588" y="447"/>
                    </a:lnTo>
                    <a:lnTo>
                      <a:pt x="1594" y="447"/>
                    </a:lnTo>
                    <a:lnTo>
                      <a:pt x="1601" y="435"/>
                    </a:lnTo>
                    <a:lnTo>
                      <a:pt x="1608" y="467"/>
                    </a:lnTo>
                    <a:lnTo>
                      <a:pt x="1614" y="454"/>
                    </a:lnTo>
                    <a:lnTo>
                      <a:pt x="1621" y="441"/>
                    </a:lnTo>
                    <a:lnTo>
                      <a:pt x="1627" y="454"/>
                    </a:lnTo>
                    <a:lnTo>
                      <a:pt x="1634" y="460"/>
                    </a:lnTo>
                    <a:lnTo>
                      <a:pt x="1641" y="428"/>
                    </a:lnTo>
                    <a:lnTo>
                      <a:pt x="1647" y="447"/>
                    </a:lnTo>
                    <a:lnTo>
                      <a:pt x="1654" y="473"/>
                    </a:lnTo>
                    <a:lnTo>
                      <a:pt x="1661" y="422"/>
                    </a:lnTo>
                    <a:lnTo>
                      <a:pt x="1667" y="473"/>
                    </a:lnTo>
                    <a:lnTo>
                      <a:pt x="1674" y="460"/>
                    </a:lnTo>
                    <a:lnTo>
                      <a:pt x="1680" y="473"/>
                    </a:lnTo>
                    <a:lnTo>
                      <a:pt x="1687" y="473"/>
                    </a:lnTo>
                    <a:lnTo>
                      <a:pt x="1693" y="467"/>
                    </a:lnTo>
                    <a:lnTo>
                      <a:pt x="1700" y="454"/>
                    </a:lnTo>
                    <a:lnTo>
                      <a:pt x="1707" y="441"/>
                    </a:lnTo>
                    <a:lnTo>
                      <a:pt x="1713" y="473"/>
                    </a:lnTo>
                    <a:lnTo>
                      <a:pt x="1720" y="473"/>
                    </a:lnTo>
                    <a:lnTo>
                      <a:pt x="1726" y="467"/>
                    </a:lnTo>
                    <a:lnTo>
                      <a:pt x="1733" y="454"/>
                    </a:lnTo>
                    <a:lnTo>
                      <a:pt x="1739" y="460"/>
                    </a:lnTo>
                    <a:lnTo>
                      <a:pt x="1746" y="460"/>
                    </a:lnTo>
                    <a:lnTo>
                      <a:pt x="1752" y="460"/>
                    </a:lnTo>
                    <a:lnTo>
                      <a:pt x="1759" y="460"/>
                    </a:lnTo>
                    <a:lnTo>
                      <a:pt x="1765" y="460"/>
                    </a:lnTo>
                    <a:lnTo>
                      <a:pt x="1772" y="473"/>
                    </a:lnTo>
                    <a:lnTo>
                      <a:pt x="1778" y="473"/>
                    </a:lnTo>
                    <a:lnTo>
                      <a:pt x="1785" y="473"/>
                    </a:lnTo>
                    <a:lnTo>
                      <a:pt x="1791" y="467"/>
                    </a:lnTo>
                    <a:lnTo>
                      <a:pt x="1798" y="473"/>
                    </a:lnTo>
                    <a:lnTo>
                      <a:pt x="1804" y="473"/>
                    </a:lnTo>
                    <a:lnTo>
                      <a:pt x="1811" y="473"/>
                    </a:lnTo>
                    <a:lnTo>
                      <a:pt x="1817" y="467"/>
                    </a:lnTo>
                    <a:lnTo>
                      <a:pt x="1824" y="473"/>
                    </a:lnTo>
                    <a:lnTo>
                      <a:pt x="1830" y="454"/>
                    </a:lnTo>
                    <a:lnTo>
                      <a:pt x="1836" y="460"/>
                    </a:lnTo>
                    <a:lnTo>
                      <a:pt x="1843" y="467"/>
                    </a:lnTo>
                    <a:lnTo>
                      <a:pt x="1849" y="441"/>
                    </a:lnTo>
                    <a:lnTo>
                      <a:pt x="1856" y="467"/>
                    </a:lnTo>
                    <a:lnTo>
                      <a:pt x="1862" y="473"/>
                    </a:lnTo>
                    <a:lnTo>
                      <a:pt x="1869" y="467"/>
                    </a:lnTo>
                    <a:lnTo>
                      <a:pt x="1875" y="467"/>
                    </a:lnTo>
                    <a:lnTo>
                      <a:pt x="1882" y="473"/>
                    </a:lnTo>
                    <a:lnTo>
                      <a:pt x="1888" y="447"/>
                    </a:lnTo>
                    <a:lnTo>
                      <a:pt x="1895" y="467"/>
                    </a:lnTo>
                    <a:lnTo>
                      <a:pt x="1901" y="467"/>
                    </a:lnTo>
                    <a:lnTo>
                      <a:pt x="1908" y="441"/>
                    </a:lnTo>
                    <a:lnTo>
                      <a:pt x="1914" y="473"/>
                    </a:lnTo>
                  </a:path>
                </a:pathLst>
              </a:custGeom>
              <a:noFill/>
              <a:ln w="6350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74" name="Line 294"/>
              <p:cNvSpPr>
                <a:spLocks noChangeShapeType="1"/>
              </p:cNvSpPr>
              <p:nvPr/>
            </p:nvSpPr>
            <p:spPr bwMode="auto">
              <a:xfrm>
                <a:off x="3100007" y="4795837"/>
                <a:ext cx="2003298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75" name="Line 295"/>
              <p:cNvSpPr>
                <a:spLocks noChangeShapeType="1"/>
              </p:cNvSpPr>
              <p:nvPr/>
            </p:nvSpPr>
            <p:spPr bwMode="auto">
              <a:xfrm>
                <a:off x="3349371" y="4795837"/>
                <a:ext cx="1048" cy="476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76" name="Line 296"/>
              <p:cNvSpPr>
                <a:spLocks noChangeShapeType="1"/>
              </p:cNvSpPr>
              <p:nvPr/>
            </p:nvSpPr>
            <p:spPr bwMode="auto">
              <a:xfrm>
                <a:off x="3599784" y="4795837"/>
                <a:ext cx="1048" cy="476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77" name="Line 297"/>
              <p:cNvSpPr>
                <a:spLocks noChangeShapeType="1"/>
              </p:cNvSpPr>
              <p:nvPr/>
            </p:nvSpPr>
            <p:spPr bwMode="auto">
              <a:xfrm>
                <a:off x="3850196" y="4795837"/>
                <a:ext cx="1048" cy="476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78" name="Line 298"/>
              <p:cNvSpPr>
                <a:spLocks noChangeShapeType="1"/>
              </p:cNvSpPr>
              <p:nvPr/>
            </p:nvSpPr>
            <p:spPr bwMode="auto">
              <a:xfrm>
                <a:off x="4099560" y="4795837"/>
                <a:ext cx="1048" cy="476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79" name="Line 299"/>
              <p:cNvSpPr>
                <a:spLocks noChangeShapeType="1"/>
              </p:cNvSpPr>
              <p:nvPr/>
            </p:nvSpPr>
            <p:spPr bwMode="auto">
              <a:xfrm>
                <a:off x="4349973" y="4795837"/>
                <a:ext cx="1048" cy="476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80" name="Line 300"/>
              <p:cNvSpPr>
                <a:spLocks noChangeShapeType="1"/>
              </p:cNvSpPr>
              <p:nvPr/>
            </p:nvSpPr>
            <p:spPr bwMode="auto">
              <a:xfrm>
                <a:off x="4600385" y="4795837"/>
                <a:ext cx="1048" cy="476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81" name="Line 301"/>
              <p:cNvSpPr>
                <a:spLocks noChangeShapeType="1"/>
              </p:cNvSpPr>
              <p:nvPr/>
            </p:nvSpPr>
            <p:spPr bwMode="auto">
              <a:xfrm>
                <a:off x="4850797" y="4795837"/>
                <a:ext cx="1048" cy="476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82" name="Line 302"/>
              <p:cNvSpPr>
                <a:spLocks noChangeShapeType="1"/>
              </p:cNvSpPr>
              <p:nvPr/>
            </p:nvSpPr>
            <p:spPr bwMode="auto">
              <a:xfrm>
                <a:off x="5101209" y="4795837"/>
                <a:ext cx="1048" cy="476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83" name="Line 303"/>
              <p:cNvSpPr>
                <a:spLocks noChangeShapeType="1"/>
              </p:cNvSpPr>
              <p:nvPr/>
            </p:nvSpPr>
            <p:spPr bwMode="auto">
              <a:xfrm>
                <a:off x="3349371" y="4795837"/>
                <a:ext cx="1048" cy="714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84" name="Line 304"/>
              <p:cNvSpPr>
                <a:spLocks noChangeShapeType="1"/>
              </p:cNvSpPr>
              <p:nvPr/>
            </p:nvSpPr>
            <p:spPr bwMode="auto">
              <a:xfrm>
                <a:off x="3599784" y="4795837"/>
                <a:ext cx="1048" cy="714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85" name="Line 305"/>
              <p:cNvSpPr>
                <a:spLocks noChangeShapeType="1"/>
              </p:cNvSpPr>
              <p:nvPr/>
            </p:nvSpPr>
            <p:spPr bwMode="auto">
              <a:xfrm>
                <a:off x="3850196" y="4795837"/>
                <a:ext cx="1048" cy="714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86" name="Line 306"/>
              <p:cNvSpPr>
                <a:spLocks noChangeShapeType="1"/>
              </p:cNvSpPr>
              <p:nvPr/>
            </p:nvSpPr>
            <p:spPr bwMode="auto">
              <a:xfrm>
                <a:off x="4099560" y="4795837"/>
                <a:ext cx="1048" cy="714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87" name="Line 307"/>
              <p:cNvSpPr>
                <a:spLocks noChangeShapeType="1"/>
              </p:cNvSpPr>
              <p:nvPr/>
            </p:nvSpPr>
            <p:spPr bwMode="auto">
              <a:xfrm>
                <a:off x="4349973" y="4795837"/>
                <a:ext cx="1048" cy="714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88" name="Line 308"/>
              <p:cNvSpPr>
                <a:spLocks noChangeShapeType="1"/>
              </p:cNvSpPr>
              <p:nvPr/>
            </p:nvSpPr>
            <p:spPr bwMode="auto">
              <a:xfrm>
                <a:off x="4600385" y="4795837"/>
                <a:ext cx="1048" cy="714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89" name="Line 309"/>
              <p:cNvSpPr>
                <a:spLocks noChangeShapeType="1"/>
              </p:cNvSpPr>
              <p:nvPr/>
            </p:nvSpPr>
            <p:spPr bwMode="auto">
              <a:xfrm>
                <a:off x="4850797" y="4795837"/>
                <a:ext cx="1048" cy="714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90" name="Line 310"/>
              <p:cNvSpPr>
                <a:spLocks noChangeShapeType="1"/>
              </p:cNvSpPr>
              <p:nvPr/>
            </p:nvSpPr>
            <p:spPr bwMode="auto">
              <a:xfrm>
                <a:off x="5101209" y="4795837"/>
                <a:ext cx="1048" cy="952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91" name="Line 311"/>
              <p:cNvSpPr>
                <a:spLocks noChangeShapeType="1"/>
              </p:cNvSpPr>
              <p:nvPr/>
            </p:nvSpPr>
            <p:spPr bwMode="auto">
              <a:xfrm flipV="1">
                <a:off x="3100007" y="3669506"/>
                <a:ext cx="1048" cy="112633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92" name="Line 312"/>
              <p:cNvSpPr>
                <a:spLocks noChangeShapeType="1"/>
              </p:cNvSpPr>
              <p:nvPr/>
            </p:nvSpPr>
            <p:spPr bwMode="auto">
              <a:xfrm flipH="1">
                <a:off x="3095816" y="4795837"/>
                <a:ext cx="4191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93" name="Line 313"/>
              <p:cNvSpPr>
                <a:spLocks noChangeShapeType="1"/>
              </p:cNvSpPr>
              <p:nvPr/>
            </p:nvSpPr>
            <p:spPr bwMode="auto">
              <a:xfrm flipH="1">
                <a:off x="3095816" y="4750594"/>
                <a:ext cx="4191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94" name="Line 314"/>
              <p:cNvSpPr>
                <a:spLocks noChangeShapeType="1"/>
              </p:cNvSpPr>
              <p:nvPr/>
            </p:nvSpPr>
            <p:spPr bwMode="auto">
              <a:xfrm flipH="1">
                <a:off x="3095816" y="4567237"/>
                <a:ext cx="4191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95" name="Line 315"/>
              <p:cNvSpPr>
                <a:spLocks noChangeShapeType="1"/>
              </p:cNvSpPr>
              <p:nvPr/>
            </p:nvSpPr>
            <p:spPr bwMode="auto">
              <a:xfrm flipH="1">
                <a:off x="3095816" y="4338637"/>
                <a:ext cx="4191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96" name="Line 316"/>
              <p:cNvSpPr>
                <a:spLocks noChangeShapeType="1"/>
              </p:cNvSpPr>
              <p:nvPr/>
            </p:nvSpPr>
            <p:spPr bwMode="auto">
              <a:xfrm flipH="1">
                <a:off x="3095816" y="4110037"/>
                <a:ext cx="4191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97" name="Line 317"/>
              <p:cNvSpPr>
                <a:spLocks noChangeShapeType="1"/>
              </p:cNvSpPr>
              <p:nvPr/>
            </p:nvSpPr>
            <p:spPr bwMode="auto">
              <a:xfrm flipH="1">
                <a:off x="3095816" y="3881437"/>
                <a:ext cx="4191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98" name="Line 318"/>
              <p:cNvSpPr>
                <a:spLocks noChangeShapeType="1"/>
              </p:cNvSpPr>
              <p:nvPr/>
            </p:nvSpPr>
            <p:spPr bwMode="auto">
              <a:xfrm flipH="1">
                <a:off x="3095816" y="3676649"/>
                <a:ext cx="4191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99" name="Line 319"/>
              <p:cNvSpPr>
                <a:spLocks noChangeShapeType="1"/>
              </p:cNvSpPr>
              <p:nvPr/>
            </p:nvSpPr>
            <p:spPr bwMode="auto">
              <a:xfrm flipH="1">
                <a:off x="3091625" y="4795837"/>
                <a:ext cx="8382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00" name="Line 320"/>
              <p:cNvSpPr>
                <a:spLocks noChangeShapeType="1"/>
              </p:cNvSpPr>
              <p:nvPr/>
            </p:nvSpPr>
            <p:spPr bwMode="auto">
              <a:xfrm flipH="1">
                <a:off x="3091625" y="4750594"/>
                <a:ext cx="8382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01" name="Line 321"/>
              <p:cNvSpPr>
                <a:spLocks noChangeShapeType="1"/>
              </p:cNvSpPr>
              <p:nvPr/>
            </p:nvSpPr>
            <p:spPr bwMode="auto">
              <a:xfrm flipH="1">
                <a:off x="3091625" y="4567237"/>
                <a:ext cx="8382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02" name="Line 322"/>
              <p:cNvSpPr>
                <a:spLocks noChangeShapeType="1"/>
              </p:cNvSpPr>
              <p:nvPr/>
            </p:nvSpPr>
            <p:spPr bwMode="auto">
              <a:xfrm flipH="1">
                <a:off x="3091625" y="4338637"/>
                <a:ext cx="8382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03" name="Line 323"/>
              <p:cNvSpPr>
                <a:spLocks noChangeShapeType="1"/>
              </p:cNvSpPr>
              <p:nvPr/>
            </p:nvSpPr>
            <p:spPr bwMode="auto">
              <a:xfrm flipH="1">
                <a:off x="3091625" y="4110037"/>
                <a:ext cx="8382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04" name="Line 324"/>
              <p:cNvSpPr>
                <a:spLocks noChangeShapeType="1"/>
              </p:cNvSpPr>
              <p:nvPr/>
            </p:nvSpPr>
            <p:spPr bwMode="auto">
              <a:xfrm flipH="1">
                <a:off x="3091625" y="3881437"/>
                <a:ext cx="8382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05" name="Line 325"/>
              <p:cNvSpPr>
                <a:spLocks noChangeShapeType="1"/>
              </p:cNvSpPr>
              <p:nvPr/>
            </p:nvSpPr>
            <p:spPr bwMode="auto">
              <a:xfrm>
                <a:off x="3100007" y="4795837"/>
                <a:ext cx="2003298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06" name="Line 326"/>
              <p:cNvSpPr>
                <a:spLocks noChangeShapeType="1"/>
              </p:cNvSpPr>
              <p:nvPr/>
            </p:nvSpPr>
            <p:spPr bwMode="auto">
              <a:xfrm>
                <a:off x="3349371" y="4795837"/>
                <a:ext cx="1048" cy="476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07" name="Line 327"/>
              <p:cNvSpPr>
                <a:spLocks noChangeShapeType="1"/>
              </p:cNvSpPr>
              <p:nvPr/>
            </p:nvSpPr>
            <p:spPr bwMode="auto">
              <a:xfrm>
                <a:off x="3599784" y="4795837"/>
                <a:ext cx="1048" cy="476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08" name="Line 328"/>
              <p:cNvSpPr>
                <a:spLocks noChangeShapeType="1"/>
              </p:cNvSpPr>
              <p:nvPr/>
            </p:nvSpPr>
            <p:spPr bwMode="auto">
              <a:xfrm>
                <a:off x="3850196" y="4795837"/>
                <a:ext cx="1048" cy="476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09" name="Line 329"/>
              <p:cNvSpPr>
                <a:spLocks noChangeShapeType="1"/>
              </p:cNvSpPr>
              <p:nvPr/>
            </p:nvSpPr>
            <p:spPr bwMode="auto">
              <a:xfrm>
                <a:off x="4099560" y="4795837"/>
                <a:ext cx="1048" cy="476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10" name="Line 330"/>
              <p:cNvSpPr>
                <a:spLocks noChangeShapeType="1"/>
              </p:cNvSpPr>
              <p:nvPr/>
            </p:nvSpPr>
            <p:spPr bwMode="auto">
              <a:xfrm>
                <a:off x="4349973" y="4795837"/>
                <a:ext cx="1048" cy="476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11" name="Line 331"/>
              <p:cNvSpPr>
                <a:spLocks noChangeShapeType="1"/>
              </p:cNvSpPr>
              <p:nvPr/>
            </p:nvSpPr>
            <p:spPr bwMode="auto">
              <a:xfrm>
                <a:off x="4600385" y="4795837"/>
                <a:ext cx="1048" cy="476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12" name="Line 332"/>
              <p:cNvSpPr>
                <a:spLocks noChangeShapeType="1"/>
              </p:cNvSpPr>
              <p:nvPr/>
            </p:nvSpPr>
            <p:spPr bwMode="auto">
              <a:xfrm>
                <a:off x="4850797" y="4795837"/>
                <a:ext cx="1048" cy="476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13" name="Line 333"/>
              <p:cNvSpPr>
                <a:spLocks noChangeShapeType="1"/>
              </p:cNvSpPr>
              <p:nvPr/>
            </p:nvSpPr>
            <p:spPr bwMode="auto">
              <a:xfrm>
                <a:off x="5101209" y="4795837"/>
                <a:ext cx="1048" cy="476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14" name="Line 334"/>
              <p:cNvSpPr>
                <a:spLocks noChangeShapeType="1"/>
              </p:cNvSpPr>
              <p:nvPr/>
            </p:nvSpPr>
            <p:spPr bwMode="auto">
              <a:xfrm>
                <a:off x="3349371" y="4795837"/>
                <a:ext cx="1048" cy="714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15" name="Line 335"/>
              <p:cNvSpPr>
                <a:spLocks noChangeShapeType="1"/>
              </p:cNvSpPr>
              <p:nvPr/>
            </p:nvSpPr>
            <p:spPr bwMode="auto">
              <a:xfrm>
                <a:off x="3599784" y="4795837"/>
                <a:ext cx="1048" cy="714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16" name="Line 336"/>
              <p:cNvSpPr>
                <a:spLocks noChangeShapeType="1"/>
              </p:cNvSpPr>
              <p:nvPr/>
            </p:nvSpPr>
            <p:spPr bwMode="auto">
              <a:xfrm>
                <a:off x="3850196" y="4795837"/>
                <a:ext cx="1048" cy="714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17" name="Line 337"/>
              <p:cNvSpPr>
                <a:spLocks noChangeShapeType="1"/>
              </p:cNvSpPr>
              <p:nvPr/>
            </p:nvSpPr>
            <p:spPr bwMode="auto">
              <a:xfrm>
                <a:off x="4099560" y="4795837"/>
                <a:ext cx="1048" cy="714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18" name="Line 338"/>
              <p:cNvSpPr>
                <a:spLocks noChangeShapeType="1"/>
              </p:cNvSpPr>
              <p:nvPr/>
            </p:nvSpPr>
            <p:spPr bwMode="auto">
              <a:xfrm>
                <a:off x="4349973" y="4795837"/>
                <a:ext cx="1048" cy="714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19" name="Line 339"/>
              <p:cNvSpPr>
                <a:spLocks noChangeShapeType="1"/>
              </p:cNvSpPr>
              <p:nvPr/>
            </p:nvSpPr>
            <p:spPr bwMode="auto">
              <a:xfrm>
                <a:off x="4600385" y="4795837"/>
                <a:ext cx="1048" cy="714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20" name="Line 340"/>
              <p:cNvSpPr>
                <a:spLocks noChangeShapeType="1"/>
              </p:cNvSpPr>
              <p:nvPr/>
            </p:nvSpPr>
            <p:spPr bwMode="auto">
              <a:xfrm>
                <a:off x="4850797" y="4795837"/>
                <a:ext cx="1048" cy="714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21" name="Line 341"/>
              <p:cNvSpPr>
                <a:spLocks noChangeShapeType="1"/>
              </p:cNvSpPr>
              <p:nvPr/>
            </p:nvSpPr>
            <p:spPr bwMode="auto">
              <a:xfrm>
                <a:off x="5101209" y="4795837"/>
                <a:ext cx="1048" cy="952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22" name="Line 342"/>
              <p:cNvSpPr>
                <a:spLocks noChangeShapeType="1"/>
              </p:cNvSpPr>
              <p:nvPr/>
            </p:nvSpPr>
            <p:spPr bwMode="auto">
              <a:xfrm flipV="1">
                <a:off x="3100007" y="3669506"/>
                <a:ext cx="1048" cy="112633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23" name="Line 343"/>
              <p:cNvSpPr>
                <a:spLocks noChangeShapeType="1"/>
              </p:cNvSpPr>
              <p:nvPr/>
            </p:nvSpPr>
            <p:spPr bwMode="auto">
              <a:xfrm flipH="1">
                <a:off x="3095816" y="4795837"/>
                <a:ext cx="4191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24" name="Line 344"/>
              <p:cNvSpPr>
                <a:spLocks noChangeShapeType="1"/>
              </p:cNvSpPr>
              <p:nvPr/>
            </p:nvSpPr>
            <p:spPr bwMode="auto">
              <a:xfrm flipH="1">
                <a:off x="3095816" y="4750594"/>
                <a:ext cx="4191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25" name="Line 345"/>
              <p:cNvSpPr>
                <a:spLocks noChangeShapeType="1"/>
              </p:cNvSpPr>
              <p:nvPr/>
            </p:nvSpPr>
            <p:spPr bwMode="auto">
              <a:xfrm flipH="1">
                <a:off x="3095816" y="4567237"/>
                <a:ext cx="4191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26" name="Line 346"/>
              <p:cNvSpPr>
                <a:spLocks noChangeShapeType="1"/>
              </p:cNvSpPr>
              <p:nvPr/>
            </p:nvSpPr>
            <p:spPr bwMode="auto">
              <a:xfrm flipH="1">
                <a:off x="3095816" y="4338637"/>
                <a:ext cx="4191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27" name="Line 347"/>
              <p:cNvSpPr>
                <a:spLocks noChangeShapeType="1"/>
              </p:cNvSpPr>
              <p:nvPr/>
            </p:nvSpPr>
            <p:spPr bwMode="auto">
              <a:xfrm flipH="1">
                <a:off x="3095816" y="4110037"/>
                <a:ext cx="4191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28" name="Line 348"/>
              <p:cNvSpPr>
                <a:spLocks noChangeShapeType="1"/>
              </p:cNvSpPr>
              <p:nvPr/>
            </p:nvSpPr>
            <p:spPr bwMode="auto">
              <a:xfrm flipH="1">
                <a:off x="3095816" y="3881437"/>
                <a:ext cx="4191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29" name="Line 349"/>
              <p:cNvSpPr>
                <a:spLocks noChangeShapeType="1"/>
              </p:cNvSpPr>
              <p:nvPr/>
            </p:nvSpPr>
            <p:spPr bwMode="auto">
              <a:xfrm flipH="1">
                <a:off x="3095816" y="3676649"/>
                <a:ext cx="4191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30" name="Line 350"/>
              <p:cNvSpPr>
                <a:spLocks noChangeShapeType="1"/>
              </p:cNvSpPr>
              <p:nvPr/>
            </p:nvSpPr>
            <p:spPr bwMode="auto">
              <a:xfrm flipH="1">
                <a:off x="3091625" y="4795837"/>
                <a:ext cx="8382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31" name="Line 351"/>
              <p:cNvSpPr>
                <a:spLocks noChangeShapeType="1"/>
              </p:cNvSpPr>
              <p:nvPr/>
            </p:nvSpPr>
            <p:spPr bwMode="auto">
              <a:xfrm flipH="1">
                <a:off x="3091625" y="4750594"/>
                <a:ext cx="8382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32" name="Line 352"/>
              <p:cNvSpPr>
                <a:spLocks noChangeShapeType="1"/>
              </p:cNvSpPr>
              <p:nvPr/>
            </p:nvSpPr>
            <p:spPr bwMode="auto">
              <a:xfrm flipH="1">
                <a:off x="3091625" y="4567237"/>
                <a:ext cx="8382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33" name="Line 353"/>
              <p:cNvSpPr>
                <a:spLocks noChangeShapeType="1"/>
              </p:cNvSpPr>
              <p:nvPr/>
            </p:nvSpPr>
            <p:spPr bwMode="auto">
              <a:xfrm flipH="1">
                <a:off x="3091625" y="4338637"/>
                <a:ext cx="8382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34" name="Line 354"/>
              <p:cNvSpPr>
                <a:spLocks noChangeShapeType="1"/>
              </p:cNvSpPr>
              <p:nvPr/>
            </p:nvSpPr>
            <p:spPr bwMode="auto">
              <a:xfrm flipH="1">
                <a:off x="3091625" y="4110037"/>
                <a:ext cx="8382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35" name="Line 355"/>
              <p:cNvSpPr>
                <a:spLocks noChangeShapeType="1"/>
              </p:cNvSpPr>
              <p:nvPr/>
            </p:nvSpPr>
            <p:spPr bwMode="auto">
              <a:xfrm flipH="1">
                <a:off x="3091625" y="3881437"/>
                <a:ext cx="8382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95" name="Freeform 394"/>
            <p:cNvSpPr/>
            <p:nvPr/>
          </p:nvSpPr>
          <p:spPr>
            <a:xfrm>
              <a:off x="2057400" y="2952750"/>
              <a:ext cx="3543300" cy="428625"/>
            </a:xfrm>
            <a:custGeom>
              <a:avLst/>
              <a:gdLst>
                <a:gd name="connsiteX0" fmla="*/ 628650 w 2171700"/>
                <a:gd name="connsiteY0" fmla="*/ 9525 h 581025"/>
                <a:gd name="connsiteX1" fmla="*/ 0 w 2171700"/>
                <a:gd name="connsiteY1" fmla="*/ 581025 h 581025"/>
                <a:gd name="connsiteX2" fmla="*/ 2171700 w 2171700"/>
                <a:gd name="connsiteY2" fmla="*/ 581025 h 581025"/>
                <a:gd name="connsiteX3" fmla="*/ 914400 w 2171700"/>
                <a:gd name="connsiteY3" fmla="*/ 0 h 581025"/>
                <a:gd name="connsiteX4" fmla="*/ 628650 w 2171700"/>
                <a:gd name="connsiteY4" fmla="*/ 9525 h 581025"/>
                <a:gd name="connsiteX0" fmla="*/ 0 w 3543300"/>
                <a:gd name="connsiteY0" fmla="*/ 0 h 581025"/>
                <a:gd name="connsiteX1" fmla="*/ 1371600 w 3543300"/>
                <a:gd name="connsiteY1" fmla="*/ 581025 h 581025"/>
                <a:gd name="connsiteX2" fmla="*/ 3543300 w 3543300"/>
                <a:gd name="connsiteY2" fmla="*/ 581025 h 581025"/>
                <a:gd name="connsiteX3" fmla="*/ 2286000 w 3543300"/>
                <a:gd name="connsiteY3" fmla="*/ 0 h 581025"/>
                <a:gd name="connsiteX4" fmla="*/ 0 w 3543300"/>
                <a:gd name="connsiteY4" fmla="*/ 0 h 581025"/>
                <a:gd name="connsiteX0" fmla="*/ 0 w 3543300"/>
                <a:gd name="connsiteY0" fmla="*/ 0 h 581025"/>
                <a:gd name="connsiteX1" fmla="*/ 1371600 w 3543300"/>
                <a:gd name="connsiteY1" fmla="*/ 581025 h 581025"/>
                <a:gd name="connsiteX2" fmla="*/ 3543300 w 3543300"/>
                <a:gd name="connsiteY2" fmla="*/ 581025 h 581025"/>
                <a:gd name="connsiteX3" fmla="*/ 1066800 w 3543300"/>
                <a:gd name="connsiteY3" fmla="*/ 0 h 581025"/>
                <a:gd name="connsiteX4" fmla="*/ 0 w 3543300"/>
                <a:gd name="connsiteY4" fmla="*/ 0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3300" h="581025">
                  <a:moveTo>
                    <a:pt x="0" y="0"/>
                  </a:moveTo>
                  <a:lnTo>
                    <a:pt x="1371600" y="581025"/>
                  </a:lnTo>
                  <a:lnTo>
                    <a:pt x="3543300" y="581025"/>
                  </a:lnTo>
                  <a:lnTo>
                    <a:pt x="106680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FF66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397"/>
          <p:cNvGrpSpPr/>
          <p:nvPr/>
        </p:nvGrpSpPr>
        <p:grpSpPr>
          <a:xfrm>
            <a:off x="5067300" y="2286000"/>
            <a:ext cx="3619500" cy="1669257"/>
            <a:chOff x="5067300" y="2971800"/>
            <a:chExt cx="3619500" cy="1669257"/>
          </a:xfrm>
        </p:grpSpPr>
        <p:grpSp>
          <p:nvGrpSpPr>
            <p:cNvPr id="8" name="Group 382"/>
            <p:cNvGrpSpPr/>
            <p:nvPr/>
          </p:nvGrpSpPr>
          <p:grpSpPr>
            <a:xfrm>
              <a:off x="6164341" y="3495675"/>
              <a:ext cx="2522459" cy="1145382"/>
              <a:chOff x="5780341" y="3652838"/>
              <a:chExt cx="2017967" cy="1145382"/>
            </a:xfrm>
          </p:grpSpPr>
          <p:sp>
            <p:nvSpPr>
              <p:cNvPr id="174086" name="Rectangle 6"/>
              <p:cNvSpPr>
                <a:spLocks noChangeArrowheads="1"/>
              </p:cNvSpPr>
              <p:nvPr/>
            </p:nvSpPr>
            <p:spPr bwMode="auto">
              <a:xfrm>
                <a:off x="5787675" y="3652838"/>
                <a:ext cx="2007489" cy="113823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099" name="Freeform 19"/>
              <p:cNvSpPr>
                <a:spLocks/>
              </p:cNvSpPr>
              <p:nvPr/>
            </p:nvSpPr>
            <p:spPr bwMode="auto">
              <a:xfrm>
                <a:off x="5788723" y="3652838"/>
                <a:ext cx="2009585" cy="1138238"/>
              </a:xfrm>
              <a:custGeom>
                <a:avLst/>
                <a:gdLst/>
                <a:ahLst/>
                <a:cxnLst>
                  <a:cxn ang="0">
                    <a:pos x="19" y="478"/>
                  </a:cxn>
                  <a:cxn ang="0">
                    <a:pos x="38" y="478"/>
                  </a:cxn>
                  <a:cxn ang="0">
                    <a:pos x="57" y="478"/>
                  </a:cxn>
                  <a:cxn ang="0">
                    <a:pos x="76" y="478"/>
                  </a:cxn>
                  <a:cxn ang="0">
                    <a:pos x="94" y="478"/>
                  </a:cxn>
                  <a:cxn ang="0">
                    <a:pos x="116" y="478"/>
                  </a:cxn>
                  <a:cxn ang="0">
                    <a:pos x="142" y="478"/>
                  </a:cxn>
                  <a:cxn ang="0">
                    <a:pos x="164" y="478"/>
                  </a:cxn>
                  <a:cxn ang="0">
                    <a:pos x="204" y="478"/>
                  </a:cxn>
                  <a:cxn ang="0">
                    <a:pos x="233" y="478"/>
                  </a:cxn>
                  <a:cxn ang="0">
                    <a:pos x="254" y="478"/>
                  </a:cxn>
                  <a:cxn ang="0">
                    <a:pos x="276" y="478"/>
                  </a:cxn>
                  <a:cxn ang="0">
                    <a:pos x="298" y="478"/>
                  </a:cxn>
                  <a:cxn ang="0">
                    <a:pos x="326" y="478"/>
                  </a:cxn>
                  <a:cxn ang="0">
                    <a:pos x="358" y="478"/>
                  </a:cxn>
                  <a:cxn ang="0">
                    <a:pos x="390" y="478"/>
                  </a:cxn>
                  <a:cxn ang="0">
                    <a:pos x="429" y="478"/>
                  </a:cxn>
                  <a:cxn ang="0">
                    <a:pos x="468" y="478"/>
                  </a:cxn>
                  <a:cxn ang="0">
                    <a:pos x="507" y="478"/>
                  </a:cxn>
                  <a:cxn ang="0">
                    <a:pos x="546" y="478"/>
                  </a:cxn>
                  <a:cxn ang="0">
                    <a:pos x="586" y="478"/>
                  </a:cxn>
                  <a:cxn ang="0">
                    <a:pos x="626" y="477"/>
                  </a:cxn>
                  <a:cxn ang="0">
                    <a:pos x="665" y="478"/>
                  </a:cxn>
                  <a:cxn ang="0">
                    <a:pos x="705" y="478"/>
                  </a:cxn>
                  <a:cxn ang="0">
                    <a:pos x="745" y="462"/>
                  </a:cxn>
                  <a:cxn ang="0">
                    <a:pos x="785" y="371"/>
                  </a:cxn>
                  <a:cxn ang="0">
                    <a:pos x="824" y="464"/>
                  </a:cxn>
                  <a:cxn ang="0">
                    <a:pos x="864" y="468"/>
                  </a:cxn>
                  <a:cxn ang="0">
                    <a:pos x="904" y="474"/>
                  </a:cxn>
                  <a:cxn ang="0">
                    <a:pos x="944" y="475"/>
                  </a:cxn>
                  <a:cxn ang="0">
                    <a:pos x="984" y="475"/>
                  </a:cxn>
                  <a:cxn ang="0">
                    <a:pos x="1024" y="475"/>
                  </a:cxn>
                  <a:cxn ang="0">
                    <a:pos x="1063" y="476"/>
                  </a:cxn>
                  <a:cxn ang="0">
                    <a:pos x="1104" y="477"/>
                  </a:cxn>
                  <a:cxn ang="0">
                    <a:pos x="1144" y="475"/>
                  </a:cxn>
                  <a:cxn ang="0">
                    <a:pos x="1184" y="476"/>
                  </a:cxn>
                  <a:cxn ang="0">
                    <a:pos x="1224" y="476"/>
                  </a:cxn>
                  <a:cxn ang="0">
                    <a:pos x="1264" y="476"/>
                  </a:cxn>
                  <a:cxn ang="0">
                    <a:pos x="1304" y="477"/>
                  </a:cxn>
                  <a:cxn ang="0">
                    <a:pos x="1344" y="477"/>
                  </a:cxn>
                  <a:cxn ang="0">
                    <a:pos x="1384" y="476"/>
                  </a:cxn>
                  <a:cxn ang="0">
                    <a:pos x="1424" y="477"/>
                  </a:cxn>
                  <a:cxn ang="0">
                    <a:pos x="1464" y="477"/>
                  </a:cxn>
                  <a:cxn ang="0">
                    <a:pos x="1504" y="477"/>
                  </a:cxn>
                  <a:cxn ang="0">
                    <a:pos x="1544" y="478"/>
                  </a:cxn>
                  <a:cxn ang="0">
                    <a:pos x="1584" y="477"/>
                  </a:cxn>
                  <a:cxn ang="0">
                    <a:pos x="1624" y="477"/>
                  </a:cxn>
                  <a:cxn ang="0">
                    <a:pos x="1664" y="477"/>
                  </a:cxn>
                  <a:cxn ang="0">
                    <a:pos x="1703" y="477"/>
                  </a:cxn>
                  <a:cxn ang="0">
                    <a:pos x="1742" y="477"/>
                  </a:cxn>
                  <a:cxn ang="0">
                    <a:pos x="1781" y="478"/>
                  </a:cxn>
                  <a:cxn ang="0">
                    <a:pos x="1820" y="478"/>
                  </a:cxn>
                  <a:cxn ang="0">
                    <a:pos x="1859" y="477"/>
                  </a:cxn>
                  <a:cxn ang="0">
                    <a:pos x="1898" y="478"/>
                  </a:cxn>
                </a:cxnLst>
                <a:rect l="0" t="0" r="r" b="b"/>
                <a:pathLst>
                  <a:path w="1918" h="478">
                    <a:moveTo>
                      <a:pt x="0" y="478"/>
                    </a:moveTo>
                    <a:lnTo>
                      <a:pt x="0" y="478"/>
                    </a:lnTo>
                    <a:lnTo>
                      <a:pt x="7" y="478"/>
                    </a:lnTo>
                    <a:lnTo>
                      <a:pt x="10" y="478"/>
                    </a:lnTo>
                    <a:lnTo>
                      <a:pt x="16" y="478"/>
                    </a:lnTo>
                    <a:lnTo>
                      <a:pt x="19" y="478"/>
                    </a:lnTo>
                    <a:lnTo>
                      <a:pt x="22" y="478"/>
                    </a:lnTo>
                    <a:lnTo>
                      <a:pt x="26" y="478"/>
                    </a:lnTo>
                    <a:lnTo>
                      <a:pt x="29" y="478"/>
                    </a:lnTo>
                    <a:lnTo>
                      <a:pt x="32" y="478"/>
                    </a:lnTo>
                    <a:lnTo>
                      <a:pt x="35" y="478"/>
                    </a:lnTo>
                    <a:lnTo>
                      <a:pt x="38" y="478"/>
                    </a:lnTo>
                    <a:lnTo>
                      <a:pt x="41" y="478"/>
                    </a:lnTo>
                    <a:lnTo>
                      <a:pt x="44" y="478"/>
                    </a:lnTo>
                    <a:lnTo>
                      <a:pt x="48" y="478"/>
                    </a:lnTo>
                    <a:lnTo>
                      <a:pt x="51" y="478"/>
                    </a:lnTo>
                    <a:lnTo>
                      <a:pt x="54" y="478"/>
                    </a:lnTo>
                    <a:lnTo>
                      <a:pt x="57" y="478"/>
                    </a:lnTo>
                    <a:lnTo>
                      <a:pt x="60" y="478"/>
                    </a:lnTo>
                    <a:lnTo>
                      <a:pt x="63" y="478"/>
                    </a:lnTo>
                    <a:lnTo>
                      <a:pt x="66" y="478"/>
                    </a:lnTo>
                    <a:lnTo>
                      <a:pt x="69" y="478"/>
                    </a:lnTo>
                    <a:lnTo>
                      <a:pt x="72" y="478"/>
                    </a:lnTo>
                    <a:lnTo>
                      <a:pt x="76" y="478"/>
                    </a:lnTo>
                    <a:lnTo>
                      <a:pt x="79" y="478"/>
                    </a:lnTo>
                    <a:lnTo>
                      <a:pt x="82" y="478"/>
                    </a:lnTo>
                    <a:lnTo>
                      <a:pt x="85" y="478"/>
                    </a:lnTo>
                    <a:lnTo>
                      <a:pt x="88" y="478"/>
                    </a:lnTo>
                    <a:lnTo>
                      <a:pt x="91" y="478"/>
                    </a:lnTo>
                    <a:lnTo>
                      <a:pt x="94" y="478"/>
                    </a:lnTo>
                    <a:lnTo>
                      <a:pt x="97" y="478"/>
                    </a:lnTo>
                    <a:lnTo>
                      <a:pt x="100" y="478"/>
                    </a:lnTo>
                    <a:lnTo>
                      <a:pt x="104" y="478"/>
                    </a:lnTo>
                    <a:lnTo>
                      <a:pt x="107" y="478"/>
                    </a:lnTo>
                    <a:lnTo>
                      <a:pt x="113" y="478"/>
                    </a:lnTo>
                    <a:lnTo>
                      <a:pt x="116" y="478"/>
                    </a:lnTo>
                    <a:lnTo>
                      <a:pt x="119" y="478"/>
                    </a:lnTo>
                    <a:lnTo>
                      <a:pt x="126" y="478"/>
                    </a:lnTo>
                    <a:lnTo>
                      <a:pt x="129" y="478"/>
                    </a:lnTo>
                    <a:lnTo>
                      <a:pt x="135" y="478"/>
                    </a:lnTo>
                    <a:lnTo>
                      <a:pt x="139" y="478"/>
                    </a:lnTo>
                    <a:lnTo>
                      <a:pt x="142" y="478"/>
                    </a:lnTo>
                    <a:lnTo>
                      <a:pt x="148" y="478"/>
                    </a:lnTo>
                    <a:lnTo>
                      <a:pt x="151" y="478"/>
                    </a:lnTo>
                    <a:lnTo>
                      <a:pt x="154" y="478"/>
                    </a:lnTo>
                    <a:lnTo>
                      <a:pt x="157" y="478"/>
                    </a:lnTo>
                    <a:lnTo>
                      <a:pt x="161" y="478"/>
                    </a:lnTo>
                    <a:lnTo>
                      <a:pt x="164" y="478"/>
                    </a:lnTo>
                    <a:lnTo>
                      <a:pt x="170" y="478"/>
                    </a:lnTo>
                    <a:lnTo>
                      <a:pt x="177" y="478"/>
                    </a:lnTo>
                    <a:lnTo>
                      <a:pt x="184" y="478"/>
                    </a:lnTo>
                    <a:lnTo>
                      <a:pt x="191" y="478"/>
                    </a:lnTo>
                    <a:lnTo>
                      <a:pt x="197" y="478"/>
                    </a:lnTo>
                    <a:lnTo>
                      <a:pt x="204" y="478"/>
                    </a:lnTo>
                    <a:lnTo>
                      <a:pt x="207" y="478"/>
                    </a:lnTo>
                    <a:lnTo>
                      <a:pt x="214" y="478"/>
                    </a:lnTo>
                    <a:lnTo>
                      <a:pt x="220" y="478"/>
                    </a:lnTo>
                    <a:lnTo>
                      <a:pt x="227" y="478"/>
                    </a:lnTo>
                    <a:lnTo>
                      <a:pt x="230" y="478"/>
                    </a:lnTo>
                    <a:lnTo>
                      <a:pt x="233" y="478"/>
                    </a:lnTo>
                    <a:lnTo>
                      <a:pt x="236" y="478"/>
                    </a:lnTo>
                    <a:lnTo>
                      <a:pt x="239" y="478"/>
                    </a:lnTo>
                    <a:lnTo>
                      <a:pt x="242" y="478"/>
                    </a:lnTo>
                    <a:lnTo>
                      <a:pt x="245" y="478"/>
                    </a:lnTo>
                    <a:lnTo>
                      <a:pt x="251" y="478"/>
                    </a:lnTo>
                    <a:lnTo>
                      <a:pt x="254" y="478"/>
                    </a:lnTo>
                    <a:lnTo>
                      <a:pt x="257" y="478"/>
                    </a:lnTo>
                    <a:lnTo>
                      <a:pt x="260" y="478"/>
                    </a:lnTo>
                    <a:lnTo>
                      <a:pt x="263" y="478"/>
                    </a:lnTo>
                    <a:lnTo>
                      <a:pt x="267" y="478"/>
                    </a:lnTo>
                    <a:lnTo>
                      <a:pt x="270" y="478"/>
                    </a:lnTo>
                    <a:lnTo>
                      <a:pt x="276" y="478"/>
                    </a:lnTo>
                    <a:lnTo>
                      <a:pt x="279" y="478"/>
                    </a:lnTo>
                    <a:lnTo>
                      <a:pt x="282" y="478"/>
                    </a:lnTo>
                    <a:lnTo>
                      <a:pt x="285" y="478"/>
                    </a:lnTo>
                    <a:lnTo>
                      <a:pt x="288" y="478"/>
                    </a:lnTo>
                    <a:lnTo>
                      <a:pt x="291" y="478"/>
                    </a:lnTo>
                    <a:lnTo>
                      <a:pt x="298" y="478"/>
                    </a:lnTo>
                    <a:lnTo>
                      <a:pt x="301" y="478"/>
                    </a:lnTo>
                    <a:lnTo>
                      <a:pt x="307" y="478"/>
                    </a:lnTo>
                    <a:lnTo>
                      <a:pt x="310" y="478"/>
                    </a:lnTo>
                    <a:lnTo>
                      <a:pt x="313" y="478"/>
                    </a:lnTo>
                    <a:lnTo>
                      <a:pt x="320" y="478"/>
                    </a:lnTo>
                    <a:lnTo>
                      <a:pt x="326" y="478"/>
                    </a:lnTo>
                    <a:lnTo>
                      <a:pt x="333" y="478"/>
                    </a:lnTo>
                    <a:lnTo>
                      <a:pt x="339" y="478"/>
                    </a:lnTo>
                    <a:lnTo>
                      <a:pt x="342" y="478"/>
                    </a:lnTo>
                    <a:lnTo>
                      <a:pt x="349" y="478"/>
                    </a:lnTo>
                    <a:lnTo>
                      <a:pt x="352" y="478"/>
                    </a:lnTo>
                    <a:lnTo>
                      <a:pt x="358" y="478"/>
                    </a:lnTo>
                    <a:lnTo>
                      <a:pt x="365" y="478"/>
                    </a:lnTo>
                    <a:lnTo>
                      <a:pt x="368" y="478"/>
                    </a:lnTo>
                    <a:lnTo>
                      <a:pt x="374" y="478"/>
                    </a:lnTo>
                    <a:lnTo>
                      <a:pt x="381" y="478"/>
                    </a:lnTo>
                    <a:lnTo>
                      <a:pt x="384" y="478"/>
                    </a:lnTo>
                    <a:lnTo>
                      <a:pt x="390" y="478"/>
                    </a:lnTo>
                    <a:lnTo>
                      <a:pt x="397" y="478"/>
                    </a:lnTo>
                    <a:lnTo>
                      <a:pt x="403" y="478"/>
                    </a:lnTo>
                    <a:lnTo>
                      <a:pt x="410" y="478"/>
                    </a:lnTo>
                    <a:lnTo>
                      <a:pt x="416" y="478"/>
                    </a:lnTo>
                    <a:lnTo>
                      <a:pt x="423" y="478"/>
                    </a:lnTo>
                    <a:lnTo>
                      <a:pt x="429" y="478"/>
                    </a:lnTo>
                    <a:lnTo>
                      <a:pt x="436" y="478"/>
                    </a:lnTo>
                    <a:lnTo>
                      <a:pt x="442" y="478"/>
                    </a:lnTo>
                    <a:lnTo>
                      <a:pt x="449" y="478"/>
                    </a:lnTo>
                    <a:lnTo>
                      <a:pt x="455" y="478"/>
                    </a:lnTo>
                    <a:lnTo>
                      <a:pt x="462" y="478"/>
                    </a:lnTo>
                    <a:lnTo>
                      <a:pt x="468" y="478"/>
                    </a:lnTo>
                    <a:lnTo>
                      <a:pt x="475" y="478"/>
                    </a:lnTo>
                    <a:lnTo>
                      <a:pt x="481" y="478"/>
                    </a:lnTo>
                    <a:lnTo>
                      <a:pt x="488" y="478"/>
                    </a:lnTo>
                    <a:lnTo>
                      <a:pt x="494" y="478"/>
                    </a:lnTo>
                    <a:lnTo>
                      <a:pt x="501" y="477"/>
                    </a:lnTo>
                    <a:lnTo>
                      <a:pt x="507" y="478"/>
                    </a:lnTo>
                    <a:lnTo>
                      <a:pt x="514" y="478"/>
                    </a:lnTo>
                    <a:lnTo>
                      <a:pt x="520" y="478"/>
                    </a:lnTo>
                    <a:lnTo>
                      <a:pt x="527" y="478"/>
                    </a:lnTo>
                    <a:lnTo>
                      <a:pt x="533" y="478"/>
                    </a:lnTo>
                    <a:lnTo>
                      <a:pt x="540" y="477"/>
                    </a:lnTo>
                    <a:lnTo>
                      <a:pt x="546" y="478"/>
                    </a:lnTo>
                    <a:lnTo>
                      <a:pt x="553" y="477"/>
                    </a:lnTo>
                    <a:lnTo>
                      <a:pt x="560" y="478"/>
                    </a:lnTo>
                    <a:lnTo>
                      <a:pt x="566" y="478"/>
                    </a:lnTo>
                    <a:lnTo>
                      <a:pt x="573" y="478"/>
                    </a:lnTo>
                    <a:lnTo>
                      <a:pt x="579" y="478"/>
                    </a:lnTo>
                    <a:lnTo>
                      <a:pt x="586" y="478"/>
                    </a:lnTo>
                    <a:lnTo>
                      <a:pt x="593" y="477"/>
                    </a:lnTo>
                    <a:lnTo>
                      <a:pt x="599" y="478"/>
                    </a:lnTo>
                    <a:lnTo>
                      <a:pt x="606" y="478"/>
                    </a:lnTo>
                    <a:lnTo>
                      <a:pt x="612" y="478"/>
                    </a:lnTo>
                    <a:lnTo>
                      <a:pt x="619" y="478"/>
                    </a:lnTo>
                    <a:lnTo>
                      <a:pt x="626" y="477"/>
                    </a:lnTo>
                    <a:lnTo>
                      <a:pt x="632" y="478"/>
                    </a:lnTo>
                    <a:lnTo>
                      <a:pt x="639" y="477"/>
                    </a:lnTo>
                    <a:lnTo>
                      <a:pt x="645" y="476"/>
                    </a:lnTo>
                    <a:lnTo>
                      <a:pt x="652" y="477"/>
                    </a:lnTo>
                    <a:lnTo>
                      <a:pt x="659" y="477"/>
                    </a:lnTo>
                    <a:lnTo>
                      <a:pt x="665" y="478"/>
                    </a:lnTo>
                    <a:lnTo>
                      <a:pt x="672" y="478"/>
                    </a:lnTo>
                    <a:lnTo>
                      <a:pt x="679" y="478"/>
                    </a:lnTo>
                    <a:lnTo>
                      <a:pt x="685" y="478"/>
                    </a:lnTo>
                    <a:lnTo>
                      <a:pt x="692" y="477"/>
                    </a:lnTo>
                    <a:lnTo>
                      <a:pt x="699" y="478"/>
                    </a:lnTo>
                    <a:lnTo>
                      <a:pt x="705" y="478"/>
                    </a:lnTo>
                    <a:lnTo>
                      <a:pt x="712" y="477"/>
                    </a:lnTo>
                    <a:lnTo>
                      <a:pt x="718" y="477"/>
                    </a:lnTo>
                    <a:lnTo>
                      <a:pt x="725" y="474"/>
                    </a:lnTo>
                    <a:lnTo>
                      <a:pt x="732" y="472"/>
                    </a:lnTo>
                    <a:lnTo>
                      <a:pt x="738" y="472"/>
                    </a:lnTo>
                    <a:lnTo>
                      <a:pt x="745" y="462"/>
                    </a:lnTo>
                    <a:lnTo>
                      <a:pt x="751" y="358"/>
                    </a:lnTo>
                    <a:lnTo>
                      <a:pt x="758" y="150"/>
                    </a:lnTo>
                    <a:lnTo>
                      <a:pt x="765" y="0"/>
                    </a:lnTo>
                    <a:lnTo>
                      <a:pt x="771" y="112"/>
                    </a:lnTo>
                    <a:lnTo>
                      <a:pt x="778" y="275"/>
                    </a:lnTo>
                    <a:lnTo>
                      <a:pt x="785" y="371"/>
                    </a:lnTo>
                    <a:lnTo>
                      <a:pt x="791" y="418"/>
                    </a:lnTo>
                    <a:lnTo>
                      <a:pt x="798" y="437"/>
                    </a:lnTo>
                    <a:lnTo>
                      <a:pt x="805" y="446"/>
                    </a:lnTo>
                    <a:lnTo>
                      <a:pt x="811" y="457"/>
                    </a:lnTo>
                    <a:lnTo>
                      <a:pt x="818" y="457"/>
                    </a:lnTo>
                    <a:lnTo>
                      <a:pt x="824" y="464"/>
                    </a:lnTo>
                    <a:lnTo>
                      <a:pt x="831" y="463"/>
                    </a:lnTo>
                    <a:lnTo>
                      <a:pt x="838" y="466"/>
                    </a:lnTo>
                    <a:lnTo>
                      <a:pt x="844" y="470"/>
                    </a:lnTo>
                    <a:lnTo>
                      <a:pt x="851" y="469"/>
                    </a:lnTo>
                    <a:lnTo>
                      <a:pt x="858" y="471"/>
                    </a:lnTo>
                    <a:lnTo>
                      <a:pt x="864" y="468"/>
                    </a:lnTo>
                    <a:lnTo>
                      <a:pt x="871" y="472"/>
                    </a:lnTo>
                    <a:lnTo>
                      <a:pt x="877" y="472"/>
                    </a:lnTo>
                    <a:lnTo>
                      <a:pt x="884" y="472"/>
                    </a:lnTo>
                    <a:lnTo>
                      <a:pt x="891" y="473"/>
                    </a:lnTo>
                    <a:lnTo>
                      <a:pt x="897" y="474"/>
                    </a:lnTo>
                    <a:lnTo>
                      <a:pt x="904" y="474"/>
                    </a:lnTo>
                    <a:lnTo>
                      <a:pt x="911" y="473"/>
                    </a:lnTo>
                    <a:lnTo>
                      <a:pt x="918" y="472"/>
                    </a:lnTo>
                    <a:lnTo>
                      <a:pt x="924" y="475"/>
                    </a:lnTo>
                    <a:lnTo>
                      <a:pt x="931" y="475"/>
                    </a:lnTo>
                    <a:lnTo>
                      <a:pt x="937" y="474"/>
                    </a:lnTo>
                    <a:lnTo>
                      <a:pt x="944" y="475"/>
                    </a:lnTo>
                    <a:lnTo>
                      <a:pt x="951" y="477"/>
                    </a:lnTo>
                    <a:lnTo>
                      <a:pt x="957" y="474"/>
                    </a:lnTo>
                    <a:lnTo>
                      <a:pt x="964" y="474"/>
                    </a:lnTo>
                    <a:lnTo>
                      <a:pt x="971" y="474"/>
                    </a:lnTo>
                    <a:lnTo>
                      <a:pt x="977" y="474"/>
                    </a:lnTo>
                    <a:lnTo>
                      <a:pt x="984" y="475"/>
                    </a:lnTo>
                    <a:lnTo>
                      <a:pt x="991" y="474"/>
                    </a:lnTo>
                    <a:lnTo>
                      <a:pt x="997" y="477"/>
                    </a:lnTo>
                    <a:lnTo>
                      <a:pt x="1004" y="475"/>
                    </a:lnTo>
                    <a:lnTo>
                      <a:pt x="1010" y="476"/>
                    </a:lnTo>
                    <a:lnTo>
                      <a:pt x="1017" y="474"/>
                    </a:lnTo>
                    <a:lnTo>
                      <a:pt x="1024" y="475"/>
                    </a:lnTo>
                    <a:lnTo>
                      <a:pt x="1030" y="475"/>
                    </a:lnTo>
                    <a:lnTo>
                      <a:pt x="1037" y="475"/>
                    </a:lnTo>
                    <a:lnTo>
                      <a:pt x="1044" y="477"/>
                    </a:lnTo>
                    <a:lnTo>
                      <a:pt x="1050" y="476"/>
                    </a:lnTo>
                    <a:lnTo>
                      <a:pt x="1057" y="475"/>
                    </a:lnTo>
                    <a:lnTo>
                      <a:pt x="1063" y="476"/>
                    </a:lnTo>
                    <a:lnTo>
                      <a:pt x="1070" y="477"/>
                    </a:lnTo>
                    <a:lnTo>
                      <a:pt x="1077" y="475"/>
                    </a:lnTo>
                    <a:lnTo>
                      <a:pt x="1084" y="477"/>
                    </a:lnTo>
                    <a:lnTo>
                      <a:pt x="1090" y="476"/>
                    </a:lnTo>
                    <a:lnTo>
                      <a:pt x="1097" y="475"/>
                    </a:lnTo>
                    <a:lnTo>
                      <a:pt x="1104" y="477"/>
                    </a:lnTo>
                    <a:lnTo>
                      <a:pt x="1110" y="475"/>
                    </a:lnTo>
                    <a:lnTo>
                      <a:pt x="1117" y="476"/>
                    </a:lnTo>
                    <a:lnTo>
                      <a:pt x="1124" y="477"/>
                    </a:lnTo>
                    <a:lnTo>
                      <a:pt x="1130" y="476"/>
                    </a:lnTo>
                    <a:lnTo>
                      <a:pt x="1137" y="476"/>
                    </a:lnTo>
                    <a:lnTo>
                      <a:pt x="1144" y="475"/>
                    </a:lnTo>
                    <a:lnTo>
                      <a:pt x="1150" y="476"/>
                    </a:lnTo>
                    <a:lnTo>
                      <a:pt x="1157" y="477"/>
                    </a:lnTo>
                    <a:lnTo>
                      <a:pt x="1164" y="476"/>
                    </a:lnTo>
                    <a:lnTo>
                      <a:pt x="1171" y="477"/>
                    </a:lnTo>
                    <a:lnTo>
                      <a:pt x="1177" y="475"/>
                    </a:lnTo>
                    <a:lnTo>
                      <a:pt x="1184" y="476"/>
                    </a:lnTo>
                    <a:lnTo>
                      <a:pt x="1191" y="476"/>
                    </a:lnTo>
                    <a:lnTo>
                      <a:pt x="1197" y="476"/>
                    </a:lnTo>
                    <a:lnTo>
                      <a:pt x="1204" y="476"/>
                    </a:lnTo>
                    <a:lnTo>
                      <a:pt x="1211" y="477"/>
                    </a:lnTo>
                    <a:lnTo>
                      <a:pt x="1218" y="477"/>
                    </a:lnTo>
                    <a:lnTo>
                      <a:pt x="1224" y="476"/>
                    </a:lnTo>
                    <a:lnTo>
                      <a:pt x="1231" y="476"/>
                    </a:lnTo>
                    <a:lnTo>
                      <a:pt x="1238" y="476"/>
                    </a:lnTo>
                    <a:lnTo>
                      <a:pt x="1244" y="477"/>
                    </a:lnTo>
                    <a:lnTo>
                      <a:pt x="1251" y="476"/>
                    </a:lnTo>
                    <a:lnTo>
                      <a:pt x="1258" y="477"/>
                    </a:lnTo>
                    <a:lnTo>
                      <a:pt x="1264" y="476"/>
                    </a:lnTo>
                    <a:lnTo>
                      <a:pt x="1271" y="477"/>
                    </a:lnTo>
                    <a:lnTo>
                      <a:pt x="1278" y="478"/>
                    </a:lnTo>
                    <a:lnTo>
                      <a:pt x="1284" y="477"/>
                    </a:lnTo>
                    <a:lnTo>
                      <a:pt x="1291" y="477"/>
                    </a:lnTo>
                    <a:lnTo>
                      <a:pt x="1298" y="477"/>
                    </a:lnTo>
                    <a:lnTo>
                      <a:pt x="1304" y="477"/>
                    </a:lnTo>
                    <a:lnTo>
                      <a:pt x="1311" y="477"/>
                    </a:lnTo>
                    <a:lnTo>
                      <a:pt x="1317" y="476"/>
                    </a:lnTo>
                    <a:lnTo>
                      <a:pt x="1324" y="477"/>
                    </a:lnTo>
                    <a:lnTo>
                      <a:pt x="1331" y="477"/>
                    </a:lnTo>
                    <a:lnTo>
                      <a:pt x="1338" y="477"/>
                    </a:lnTo>
                    <a:lnTo>
                      <a:pt x="1344" y="477"/>
                    </a:lnTo>
                    <a:lnTo>
                      <a:pt x="1351" y="476"/>
                    </a:lnTo>
                    <a:lnTo>
                      <a:pt x="1358" y="477"/>
                    </a:lnTo>
                    <a:lnTo>
                      <a:pt x="1364" y="477"/>
                    </a:lnTo>
                    <a:lnTo>
                      <a:pt x="1371" y="477"/>
                    </a:lnTo>
                    <a:lnTo>
                      <a:pt x="1378" y="477"/>
                    </a:lnTo>
                    <a:lnTo>
                      <a:pt x="1384" y="476"/>
                    </a:lnTo>
                    <a:lnTo>
                      <a:pt x="1391" y="476"/>
                    </a:lnTo>
                    <a:lnTo>
                      <a:pt x="1398" y="477"/>
                    </a:lnTo>
                    <a:lnTo>
                      <a:pt x="1404" y="477"/>
                    </a:lnTo>
                    <a:lnTo>
                      <a:pt x="1411" y="477"/>
                    </a:lnTo>
                    <a:lnTo>
                      <a:pt x="1418" y="477"/>
                    </a:lnTo>
                    <a:lnTo>
                      <a:pt x="1424" y="477"/>
                    </a:lnTo>
                    <a:lnTo>
                      <a:pt x="1431" y="477"/>
                    </a:lnTo>
                    <a:lnTo>
                      <a:pt x="1438" y="477"/>
                    </a:lnTo>
                    <a:lnTo>
                      <a:pt x="1444" y="477"/>
                    </a:lnTo>
                    <a:lnTo>
                      <a:pt x="1451" y="477"/>
                    </a:lnTo>
                    <a:lnTo>
                      <a:pt x="1458" y="477"/>
                    </a:lnTo>
                    <a:lnTo>
                      <a:pt x="1464" y="477"/>
                    </a:lnTo>
                    <a:lnTo>
                      <a:pt x="1471" y="476"/>
                    </a:lnTo>
                    <a:lnTo>
                      <a:pt x="1477" y="476"/>
                    </a:lnTo>
                    <a:lnTo>
                      <a:pt x="1484" y="476"/>
                    </a:lnTo>
                    <a:lnTo>
                      <a:pt x="1491" y="478"/>
                    </a:lnTo>
                    <a:lnTo>
                      <a:pt x="1497" y="477"/>
                    </a:lnTo>
                    <a:lnTo>
                      <a:pt x="1504" y="477"/>
                    </a:lnTo>
                    <a:lnTo>
                      <a:pt x="1511" y="477"/>
                    </a:lnTo>
                    <a:lnTo>
                      <a:pt x="1518" y="477"/>
                    </a:lnTo>
                    <a:lnTo>
                      <a:pt x="1524" y="477"/>
                    </a:lnTo>
                    <a:lnTo>
                      <a:pt x="1531" y="477"/>
                    </a:lnTo>
                    <a:lnTo>
                      <a:pt x="1538" y="477"/>
                    </a:lnTo>
                    <a:lnTo>
                      <a:pt x="1544" y="478"/>
                    </a:lnTo>
                    <a:lnTo>
                      <a:pt x="1551" y="478"/>
                    </a:lnTo>
                    <a:lnTo>
                      <a:pt x="1558" y="477"/>
                    </a:lnTo>
                    <a:lnTo>
                      <a:pt x="1564" y="477"/>
                    </a:lnTo>
                    <a:lnTo>
                      <a:pt x="1571" y="476"/>
                    </a:lnTo>
                    <a:lnTo>
                      <a:pt x="1578" y="477"/>
                    </a:lnTo>
                    <a:lnTo>
                      <a:pt x="1584" y="477"/>
                    </a:lnTo>
                    <a:lnTo>
                      <a:pt x="1591" y="477"/>
                    </a:lnTo>
                    <a:lnTo>
                      <a:pt x="1597" y="477"/>
                    </a:lnTo>
                    <a:lnTo>
                      <a:pt x="1604" y="477"/>
                    </a:lnTo>
                    <a:lnTo>
                      <a:pt x="1611" y="478"/>
                    </a:lnTo>
                    <a:lnTo>
                      <a:pt x="1617" y="477"/>
                    </a:lnTo>
                    <a:lnTo>
                      <a:pt x="1624" y="477"/>
                    </a:lnTo>
                    <a:lnTo>
                      <a:pt x="1630" y="478"/>
                    </a:lnTo>
                    <a:lnTo>
                      <a:pt x="1637" y="477"/>
                    </a:lnTo>
                    <a:lnTo>
                      <a:pt x="1644" y="477"/>
                    </a:lnTo>
                    <a:lnTo>
                      <a:pt x="1651" y="478"/>
                    </a:lnTo>
                    <a:lnTo>
                      <a:pt x="1657" y="477"/>
                    </a:lnTo>
                    <a:lnTo>
                      <a:pt x="1664" y="477"/>
                    </a:lnTo>
                    <a:lnTo>
                      <a:pt x="1670" y="478"/>
                    </a:lnTo>
                    <a:lnTo>
                      <a:pt x="1677" y="478"/>
                    </a:lnTo>
                    <a:lnTo>
                      <a:pt x="1683" y="478"/>
                    </a:lnTo>
                    <a:lnTo>
                      <a:pt x="1690" y="477"/>
                    </a:lnTo>
                    <a:lnTo>
                      <a:pt x="1697" y="477"/>
                    </a:lnTo>
                    <a:lnTo>
                      <a:pt x="1703" y="477"/>
                    </a:lnTo>
                    <a:lnTo>
                      <a:pt x="1710" y="477"/>
                    </a:lnTo>
                    <a:lnTo>
                      <a:pt x="1716" y="477"/>
                    </a:lnTo>
                    <a:lnTo>
                      <a:pt x="1723" y="477"/>
                    </a:lnTo>
                    <a:lnTo>
                      <a:pt x="1729" y="477"/>
                    </a:lnTo>
                    <a:lnTo>
                      <a:pt x="1736" y="477"/>
                    </a:lnTo>
                    <a:lnTo>
                      <a:pt x="1742" y="477"/>
                    </a:lnTo>
                    <a:lnTo>
                      <a:pt x="1749" y="477"/>
                    </a:lnTo>
                    <a:lnTo>
                      <a:pt x="1755" y="477"/>
                    </a:lnTo>
                    <a:lnTo>
                      <a:pt x="1762" y="477"/>
                    </a:lnTo>
                    <a:lnTo>
                      <a:pt x="1769" y="477"/>
                    </a:lnTo>
                    <a:lnTo>
                      <a:pt x="1775" y="478"/>
                    </a:lnTo>
                    <a:lnTo>
                      <a:pt x="1781" y="478"/>
                    </a:lnTo>
                    <a:lnTo>
                      <a:pt x="1788" y="477"/>
                    </a:lnTo>
                    <a:lnTo>
                      <a:pt x="1794" y="477"/>
                    </a:lnTo>
                    <a:lnTo>
                      <a:pt x="1801" y="478"/>
                    </a:lnTo>
                    <a:lnTo>
                      <a:pt x="1807" y="478"/>
                    </a:lnTo>
                    <a:lnTo>
                      <a:pt x="1814" y="478"/>
                    </a:lnTo>
                    <a:lnTo>
                      <a:pt x="1820" y="478"/>
                    </a:lnTo>
                    <a:lnTo>
                      <a:pt x="1827" y="477"/>
                    </a:lnTo>
                    <a:lnTo>
                      <a:pt x="1833" y="478"/>
                    </a:lnTo>
                    <a:lnTo>
                      <a:pt x="1840" y="478"/>
                    </a:lnTo>
                    <a:lnTo>
                      <a:pt x="1846" y="477"/>
                    </a:lnTo>
                    <a:lnTo>
                      <a:pt x="1853" y="477"/>
                    </a:lnTo>
                    <a:lnTo>
                      <a:pt x="1859" y="477"/>
                    </a:lnTo>
                    <a:lnTo>
                      <a:pt x="1866" y="477"/>
                    </a:lnTo>
                    <a:lnTo>
                      <a:pt x="1872" y="478"/>
                    </a:lnTo>
                    <a:lnTo>
                      <a:pt x="1879" y="477"/>
                    </a:lnTo>
                    <a:lnTo>
                      <a:pt x="1885" y="477"/>
                    </a:lnTo>
                    <a:lnTo>
                      <a:pt x="1892" y="478"/>
                    </a:lnTo>
                    <a:lnTo>
                      <a:pt x="1898" y="478"/>
                    </a:lnTo>
                    <a:lnTo>
                      <a:pt x="1905" y="478"/>
                    </a:lnTo>
                    <a:lnTo>
                      <a:pt x="1911" y="478"/>
                    </a:lnTo>
                    <a:lnTo>
                      <a:pt x="1918" y="478"/>
                    </a:lnTo>
                  </a:path>
                </a:pathLst>
              </a:custGeom>
              <a:noFill/>
              <a:ln w="6350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" name="Group 50"/>
              <p:cNvGrpSpPr>
                <a:grpSpLocks/>
              </p:cNvGrpSpPr>
              <p:nvPr/>
            </p:nvGrpSpPr>
            <p:grpSpPr bwMode="auto">
              <a:xfrm>
                <a:off x="5780341" y="3652838"/>
                <a:ext cx="2014824" cy="1145382"/>
                <a:chOff x="419" y="3219"/>
                <a:chExt cx="1923" cy="481"/>
              </a:xfrm>
            </p:grpSpPr>
            <p:sp>
              <p:nvSpPr>
                <p:cNvPr id="174101" name="Line 21"/>
                <p:cNvSpPr>
                  <a:spLocks noChangeShapeType="1"/>
                </p:cNvSpPr>
                <p:nvPr/>
              </p:nvSpPr>
              <p:spPr bwMode="auto">
                <a:xfrm>
                  <a:off x="426" y="3697"/>
                  <a:ext cx="1916" cy="1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02" name="Line 22"/>
                <p:cNvSpPr>
                  <a:spLocks noChangeShapeType="1"/>
                </p:cNvSpPr>
                <p:nvPr/>
              </p:nvSpPr>
              <p:spPr bwMode="auto">
                <a:xfrm>
                  <a:off x="665" y="3697"/>
                  <a:ext cx="1" cy="2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03" name="Line 23"/>
                <p:cNvSpPr>
                  <a:spLocks noChangeShapeType="1"/>
                </p:cNvSpPr>
                <p:nvPr/>
              </p:nvSpPr>
              <p:spPr bwMode="auto">
                <a:xfrm>
                  <a:off x="904" y="3697"/>
                  <a:ext cx="1" cy="2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04" name="Line 24"/>
                <p:cNvSpPr>
                  <a:spLocks noChangeShapeType="1"/>
                </p:cNvSpPr>
                <p:nvPr/>
              </p:nvSpPr>
              <p:spPr bwMode="auto">
                <a:xfrm>
                  <a:off x="1143" y="3697"/>
                  <a:ext cx="1" cy="2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05" name="Line 25"/>
                <p:cNvSpPr>
                  <a:spLocks noChangeShapeType="1"/>
                </p:cNvSpPr>
                <p:nvPr/>
              </p:nvSpPr>
              <p:spPr bwMode="auto">
                <a:xfrm>
                  <a:off x="1382" y="3697"/>
                  <a:ext cx="1" cy="2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06" name="Line 26"/>
                <p:cNvSpPr>
                  <a:spLocks noChangeShapeType="1"/>
                </p:cNvSpPr>
                <p:nvPr/>
              </p:nvSpPr>
              <p:spPr bwMode="auto">
                <a:xfrm>
                  <a:off x="1622" y="3697"/>
                  <a:ext cx="1" cy="2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07" name="Line 27"/>
                <p:cNvSpPr>
                  <a:spLocks noChangeShapeType="1"/>
                </p:cNvSpPr>
                <p:nvPr/>
              </p:nvSpPr>
              <p:spPr bwMode="auto">
                <a:xfrm>
                  <a:off x="1861" y="3697"/>
                  <a:ext cx="1" cy="2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08" name="Line 28"/>
                <p:cNvSpPr>
                  <a:spLocks noChangeShapeType="1"/>
                </p:cNvSpPr>
                <p:nvPr/>
              </p:nvSpPr>
              <p:spPr bwMode="auto">
                <a:xfrm>
                  <a:off x="2100" y="3697"/>
                  <a:ext cx="1" cy="2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09" name="Line 29"/>
                <p:cNvSpPr>
                  <a:spLocks noChangeShapeType="1"/>
                </p:cNvSpPr>
                <p:nvPr/>
              </p:nvSpPr>
              <p:spPr bwMode="auto">
                <a:xfrm>
                  <a:off x="2339" y="3697"/>
                  <a:ext cx="1" cy="2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10" name="Line 30"/>
                <p:cNvSpPr>
                  <a:spLocks noChangeShapeType="1"/>
                </p:cNvSpPr>
                <p:nvPr/>
              </p:nvSpPr>
              <p:spPr bwMode="auto">
                <a:xfrm>
                  <a:off x="665" y="3697"/>
                  <a:ext cx="1" cy="3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11" name="Line 31"/>
                <p:cNvSpPr>
                  <a:spLocks noChangeShapeType="1"/>
                </p:cNvSpPr>
                <p:nvPr/>
              </p:nvSpPr>
              <p:spPr bwMode="auto">
                <a:xfrm>
                  <a:off x="904" y="3697"/>
                  <a:ext cx="1" cy="3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12" name="Line 32"/>
                <p:cNvSpPr>
                  <a:spLocks noChangeShapeType="1"/>
                </p:cNvSpPr>
                <p:nvPr/>
              </p:nvSpPr>
              <p:spPr bwMode="auto">
                <a:xfrm>
                  <a:off x="1143" y="3697"/>
                  <a:ext cx="1" cy="3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13" name="Line 33"/>
                <p:cNvSpPr>
                  <a:spLocks noChangeShapeType="1"/>
                </p:cNvSpPr>
                <p:nvPr/>
              </p:nvSpPr>
              <p:spPr bwMode="auto">
                <a:xfrm>
                  <a:off x="1382" y="3697"/>
                  <a:ext cx="1" cy="3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14" name="Line 34"/>
                <p:cNvSpPr>
                  <a:spLocks noChangeShapeType="1"/>
                </p:cNvSpPr>
                <p:nvPr/>
              </p:nvSpPr>
              <p:spPr bwMode="auto">
                <a:xfrm>
                  <a:off x="1622" y="3697"/>
                  <a:ext cx="1" cy="3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15" name="Line 35"/>
                <p:cNvSpPr>
                  <a:spLocks noChangeShapeType="1"/>
                </p:cNvSpPr>
                <p:nvPr/>
              </p:nvSpPr>
              <p:spPr bwMode="auto">
                <a:xfrm>
                  <a:off x="1861" y="3697"/>
                  <a:ext cx="1" cy="3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16" name="Line 36"/>
                <p:cNvSpPr>
                  <a:spLocks noChangeShapeType="1"/>
                </p:cNvSpPr>
                <p:nvPr/>
              </p:nvSpPr>
              <p:spPr bwMode="auto">
                <a:xfrm>
                  <a:off x="2100" y="3697"/>
                  <a:ext cx="1" cy="3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17" name="Line 37"/>
                <p:cNvSpPr>
                  <a:spLocks noChangeShapeType="1"/>
                </p:cNvSpPr>
                <p:nvPr/>
              </p:nvSpPr>
              <p:spPr bwMode="auto">
                <a:xfrm>
                  <a:off x="2339" y="3697"/>
                  <a:ext cx="1" cy="3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18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426" y="3219"/>
                  <a:ext cx="1" cy="478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19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423" y="3697"/>
                  <a:ext cx="3" cy="1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20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423" y="3673"/>
                  <a:ext cx="3" cy="1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21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423" y="3576"/>
                  <a:ext cx="3" cy="1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22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423" y="3456"/>
                  <a:ext cx="3" cy="1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23" name="Line 43"/>
                <p:cNvSpPr>
                  <a:spLocks noChangeShapeType="1"/>
                </p:cNvSpPr>
                <p:nvPr/>
              </p:nvSpPr>
              <p:spPr bwMode="auto">
                <a:xfrm flipH="1">
                  <a:off x="423" y="3335"/>
                  <a:ext cx="3" cy="1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24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423" y="3226"/>
                  <a:ext cx="3" cy="1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25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419" y="3697"/>
                  <a:ext cx="7" cy="1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26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419" y="3673"/>
                  <a:ext cx="7" cy="1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27" name="Line 47"/>
                <p:cNvSpPr>
                  <a:spLocks noChangeShapeType="1"/>
                </p:cNvSpPr>
                <p:nvPr/>
              </p:nvSpPr>
              <p:spPr bwMode="auto">
                <a:xfrm flipH="1">
                  <a:off x="419" y="3576"/>
                  <a:ext cx="7" cy="1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28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419" y="3456"/>
                  <a:ext cx="7" cy="1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129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419" y="3335"/>
                  <a:ext cx="7" cy="1"/>
                </a:xfrm>
                <a:prstGeom prst="lin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74224" name="Rectangle 144"/>
              <p:cNvSpPr>
                <a:spLocks noChangeArrowheads="1"/>
              </p:cNvSpPr>
              <p:nvPr/>
            </p:nvSpPr>
            <p:spPr bwMode="auto">
              <a:xfrm>
                <a:off x="5787675" y="3652838"/>
                <a:ext cx="2007489" cy="113823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37" name="Freeform 157"/>
              <p:cNvSpPr>
                <a:spLocks/>
              </p:cNvSpPr>
              <p:nvPr/>
            </p:nvSpPr>
            <p:spPr bwMode="auto">
              <a:xfrm>
                <a:off x="5788723" y="3652838"/>
                <a:ext cx="2009585" cy="1138238"/>
              </a:xfrm>
              <a:custGeom>
                <a:avLst/>
                <a:gdLst/>
                <a:ahLst/>
                <a:cxnLst>
                  <a:cxn ang="0">
                    <a:pos x="19" y="478"/>
                  </a:cxn>
                  <a:cxn ang="0">
                    <a:pos x="38" y="478"/>
                  </a:cxn>
                  <a:cxn ang="0">
                    <a:pos x="57" y="478"/>
                  </a:cxn>
                  <a:cxn ang="0">
                    <a:pos x="76" y="478"/>
                  </a:cxn>
                  <a:cxn ang="0">
                    <a:pos x="94" y="478"/>
                  </a:cxn>
                  <a:cxn ang="0">
                    <a:pos x="116" y="478"/>
                  </a:cxn>
                  <a:cxn ang="0">
                    <a:pos x="142" y="478"/>
                  </a:cxn>
                  <a:cxn ang="0">
                    <a:pos x="164" y="478"/>
                  </a:cxn>
                  <a:cxn ang="0">
                    <a:pos x="204" y="478"/>
                  </a:cxn>
                  <a:cxn ang="0">
                    <a:pos x="233" y="478"/>
                  </a:cxn>
                  <a:cxn ang="0">
                    <a:pos x="254" y="478"/>
                  </a:cxn>
                  <a:cxn ang="0">
                    <a:pos x="276" y="478"/>
                  </a:cxn>
                  <a:cxn ang="0">
                    <a:pos x="298" y="478"/>
                  </a:cxn>
                  <a:cxn ang="0">
                    <a:pos x="326" y="478"/>
                  </a:cxn>
                  <a:cxn ang="0">
                    <a:pos x="358" y="478"/>
                  </a:cxn>
                  <a:cxn ang="0">
                    <a:pos x="390" y="478"/>
                  </a:cxn>
                  <a:cxn ang="0">
                    <a:pos x="429" y="478"/>
                  </a:cxn>
                  <a:cxn ang="0">
                    <a:pos x="468" y="478"/>
                  </a:cxn>
                  <a:cxn ang="0">
                    <a:pos x="507" y="478"/>
                  </a:cxn>
                  <a:cxn ang="0">
                    <a:pos x="546" y="478"/>
                  </a:cxn>
                  <a:cxn ang="0">
                    <a:pos x="586" y="478"/>
                  </a:cxn>
                  <a:cxn ang="0">
                    <a:pos x="626" y="477"/>
                  </a:cxn>
                  <a:cxn ang="0">
                    <a:pos x="665" y="478"/>
                  </a:cxn>
                  <a:cxn ang="0">
                    <a:pos x="705" y="478"/>
                  </a:cxn>
                  <a:cxn ang="0">
                    <a:pos x="745" y="462"/>
                  </a:cxn>
                  <a:cxn ang="0">
                    <a:pos x="785" y="371"/>
                  </a:cxn>
                  <a:cxn ang="0">
                    <a:pos x="824" y="464"/>
                  </a:cxn>
                  <a:cxn ang="0">
                    <a:pos x="864" y="468"/>
                  </a:cxn>
                  <a:cxn ang="0">
                    <a:pos x="904" y="474"/>
                  </a:cxn>
                  <a:cxn ang="0">
                    <a:pos x="944" y="475"/>
                  </a:cxn>
                  <a:cxn ang="0">
                    <a:pos x="984" y="475"/>
                  </a:cxn>
                  <a:cxn ang="0">
                    <a:pos x="1024" y="475"/>
                  </a:cxn>
                  <a:cxn ang="0">
                    <a:pos x="1063" y="476"/>
                  </a:cxn>
                  <a:cxn ang="0">
                    <a:pos x="1104" y="477"/>
                  </a:cxn>
                  <a:cxn ang="0">
                    <a:pos x="1144" y="475"/>
                  </a:cxn>
                  <a:cxn ang="0">
                    <a:pos x="1184" y="476"/>
                  </a:cxn>
                  <a:cxn ang="0">
                    <a:pos x="1224" y="476"/>
                  </a:cxn>
                  <a:cxn ang="0">
                    <a:pos x="1264" y="476"/>
                  </a:cxn>
                  <a:cxn ang="0">
                    <a:pos x="1304" y="477"/>
                  </a:cxn>
                  <a:cxn ang="0">
                    <a:pos x="1344" y="477"/>
                  </a:cxn>
                  <a:cxn ang="0">
                    <a:pos x="1384" y="476"/>
                  </a:cxn>
                  <a:cxn ang="0">
                    <a:pos x="1424" y="477"/>
                  </a:cxn>
                  <a:cxn ang="0">
                    <a:pos x="1464" y="477"/>
                  </a:cxn>
                  <a:cxn ang="0">
                    <a:pos x="1504" y="477"/>
                  </a:cxn>
                  <a:cxn ang="0">
                    <a:pos x="1544" y="478"/>
                  </a:cxn>
                  <a:cxn ang="0">
                    <a:pos x="1584" y="477"/>
                  </a:cxn>
                  <a:cxn ang="0">
                    <a:pos x="1624" y="477"/>
                  </a:cxn>
                  <a:cxn ang="0">
                    <a:pos x="1664" y="477"/>
                  </a:cxn>
                  <a:cxn ang="0">
                    <a:pos x="1703" y="477"/>
                  </a:cxn>
                  <a:cxn ang="0">
                    <a:pos x="1742" y="477"/>
                  </a:cxn>
                  <a:cxn ang="0">
                    <a:pos x="1781" y="478"/>
                  </a:cxn>
                  <a:cxn ang="0">
                    <a:pos x="1820" y="478"/>
                  </a:cxn>
                  <a:cxn ang="0">
                    <a:pos x="1859" y="477"/>
                  </a:cxn>
                  <a:cxn ang="0">
                    <a:pos x="1898" y="478"/>
                  </a:cxn>
                </a:cxnLst>
                <a:rect l="0" t="0" r="r" b="b"/>
                <a:pathLst>
                  <a:path w="1918" h="478">
                    <a:moveTo>
                      <a:pt x="0" y="478"/>
                    </a:moveTo>
                    <a:lnTo>
                      <a:pt x="0" y="478"/>
                    </a:lnTo>
                    <a:lnTo>
                      <a:pt x="7" y="478"/>
                    </a:lnTo>
                    <a:lnTo>
                      <a:pt x="10" y="478"/>
                    </a:lnTo>
                    <a:lnTo>
                      <a:pt x="16" y="478"/>
                    </a:lnTo>
                    <a:lnTo>
                      <a:pt x="19" y="478"/>
                    </a:lnTo>
                    <a:lnTo>
                      <a:pt x="22" y="478"/>
                    </a:lnTo>
                    <a:lnTo>
                      <a:pt x="26" y="478"/>
                    </a:lnTo>
                    <a:lnTo>
                      <a:pt x="29" y="478"/>
                    </a:lnTo>
                    <a:lnTo>
                      <a:pt x="32" y="478"/>
                    </a:lnTo>
                    <a:lnTo>
                      <a:pt x="35" y="478"/>
                    </a:lnTo>
                    <a:lnTo>
                      <a:pt x="38" y="478"/>
                    </a:lnTo>
                    <a:lnTo>
                      <a:pt x="41" y="478"/>
                    </a:lnTo>
                    <a:lnTo>
                      <a:pt x="44" y="478"/>
                    </a:lnTo>
                    <a:lnTo>
                      <a:pt x="48" y="478"/>
                    </a:lnTo>
                    <a:lnTo>
                      <a:pt x="51" y="478"/>
                    </a:lnTo>
                    <a:lnTo>
                      <a:pt x="54" y="478"/>
                    </a:lnTo>
                    <a:lnTo>
                      <a:pt x="57" y="478"/>
                    </a:lnTo>
                    <a:lnTo>
                      <a:pt x="60" y="478"/>
                    </a:lnTo>
                    <a:lnTo>
                      <a:pt x="63" y="478"/>
                    </a:lnTo>
                    <a:lnTo>
                      <a:pt x="66" y="478"/>
                    </a:lnTo>
                    <a:lnTo>
                      <a:pt x="69" y="478"/>
                    </a:lnTo>
                    <a:lnTo>
                      <a:pt x="72" y="478"/>
                    </a:lnTo>
                    <a:lnTo>
                      <a:pt x="76" y="478"/>
                    </a:lnTo>
                    <a:lnTo>
                      <a:pt x="79" y="478"/>
                    </a:lnTo>
                    <a:lnTo>
                      <a:pt x="82" y="478"/>
                    </a:lnTo>
                    <a:lnTo>
                      <a:pt x="85" y="478"/>
                    </a:lnTo>
                    <a:lnTo>
                      <a:pt x="88" y="478"/>
                    </a:lnTo>
                    <a:lnTo>
                      <a:pt x="91" y="478"/>
                    </a:lnTo>
                    <a:lnTo>
                      <a:pt x="94" y="478"/>
                    </a:lnTo>
                    <a:lnTo>
                      <a:pt x="97" y="478"/>
                    </a:lnTo>
                    <a:lnTo>
                      <a:pt x="100" y="478"/>
                    </a:lnTo>
                    <a:lnTo>
                      <a:pt x="104" y="478"/>
                    </a:lnTo>
                    <a:lnTo>
                      <a:pt x="107" y="478"/>
                    </a:lnTo>
                    <a:lnTo>
                      <a:pt x="113" y="478"/>
                    </a:lnTo>
                    <a:lnTo>
                      <a:pt x="116" y="478"/>
                    </a:lnTo>
                    <a:lnTo>
                      <a:pt x="119" y="478"/>
                    </a:lnTo>
                    <a:lnTo>
                      <a:pt x="126" y="478"/>
                    </a:lnTo>
                    <a:lnTo>
                      <a:pt x="129" y="478"/>
                    </a:lnTo>
                    <a:lnTo>
                      <a:pt x="135" y="478"/>
                    </a:lnTo>
                    <a:lnTo>
                      <a:pt x="139" y="478"/>
                    </a:lnTo>
                    <a:lnTo>
                      <a:pt x="142" y="478"/>
                    </a:lnTo>
                    <a:lnTo>
                      <a:pt x="148" y="478"/>
                    </a:lnTo>
                    <a:lnTo>
                      <a:pt x="151" y="478"/>
                    </a:lnTo>
                    <a:lnTo>
                      <a:pt x="154" y="478"/>
                    </a:lnTo>
                    <a:lnTo>
                      <a:pt x="157" y="478"/>
                    </a:lnTo>
                    <a:lnTo>
                      <a:pt x="161" y="478"/>
                    </a:lnTo>
                    <a:lnTo>
                      <a:pt x="164" y="478"/>
                    </a:lnTo>
                    <a:lnTo>
                      <a:pt x="170" y="478"/>
                    </a:lnTo>
                    <a:lnTo>
                      <a:pt x="177" y="478"/>
                    </a:lnTo>
                    <a:lnTo>
                      <a:pt x="184" y="478"/>
                    </a:lnTo>
                    <a:lnTo>
                      <a:pt x="191" y="478"/>
                    </a:lnTo>
                    <a:lnTo>
                      <a:pt x="197" y="478"/>
                    </a:lnTo>
                    <a:lnTo>
                      <a:pt x="204" y="478"/>
                    </a:lnTo>
                    <a:lnTo>
                      <a:pt x="207" y="478"/>
                    </a:lnTo>
                    <a:lnTo>
                      <a:pt x="214" y="478"/>
                    </a:lnTo>
                    <a:lnTo>
                      <a:pt x="220" y="478"/>
                    </a:lnTo>
                    <a:lnTo>
                      <a:pt x="227" y="478"/>
                    </a:lnTo>
                    <a:lnTo>
                      <a:pt x="230" y="478"/>
                    </a:lnTo>
                    <a:lnTo>
                      <a:pt x="233" y="478"/>
                    </a:lnTo>
                    <a:lnTo>
                      <a:pt x="236" y="478"/>
                    </a:lnTo>
                    <a:lnTo>
                      <a:pt x="239" y="478"/>
                    </a:lnTo>
                    <a:lnTo>
                      <a:pt x="242" y="478"/>
                    </a:lnTo>
                    <a:lnTo>
                      <a:pt x="245" y="478"/>
                    </a:lnTo>
                    <a:lnTo>
                      <a:pt x="251" y="478"/>
                    </a:lnTo>
                    <a:lnTo>
                      <a:pt x="254" y="478"/>
                    </a:lnTo>
                    <a:lnTo>
                      <a:pt x="257" y="478"/>
                    </a:lnTo>
                    <a:lnTo>
                      <a:pt x="260" y="478"/>
                    </a:lnTo>
                    <a:lnTo>
                      <a:pt x="263" y="478"/>
                    </a:lnTo>
                    <a:lnTo>
                      <a:pt x="267" y="478"/>
                    </a:lnTo>
                    <a:lnTo>
                      <a:pt x="270" y="478"/>
                    </a:lnTo>
                    <a:lnTo>
                      <a:pt x="276" y="478"/>
                    </a:lnTo>
                    <a:lnTo>
                      <a:pt x="279" y="478"/>
                    </a:lnTo>
                    <a:lnTo>
                      <a:pt x="282" y="478"/>
                    </a:lnTo>
                    <a:lnTo>
                      <a:pt x="285" y="478"/>
                    </a:lnTo>
                    <a:lnTo>
                      <a:pt x="288" y="478"/>
                    </a:lnTo>
                    <a:lnTo>
                      <a:pt x="291" y="478"/>
                    </a:lnTo>
                    <a:lnTo>
                      <a:pt x="298" y="478"/>
                    </a:lnTo>
                    <a:lnTo>
                      <a:pt x="301" y="478"/>
                    </a:lnTo>
                    <a:lnTo>
                      <a:pt x="307" y="478"/>
                    </a:lnTo>
                    <a:lnTo>
                      <a:pt x="310" y="478"/>
                    </a:lnTo>
                    <a:lnTo>
                      <a:pt x="313" y="478"/>
                    </a:lnTo>
                    <a:lnTo>
                      <a:pt x="320" y="478"/>
                    </a:lnTo>
                    <a:lnTo>
                      <a:pt x="326" y="478"/>
                    </a:lnTo>
                    <a:lnTo>
                      <a:pt x="333" y="478"/>
                    </a:lnTo>
                    <a:lnTo>
                      <a:pt x="339" y="478"/>
                    </a:lnTo>
                    <a:lnTo>
                      <a:pt x="342" y="478"/>
                    </a:lnTo>
                    <a:lnTo>
                      <a:pt x="349" y="478"/>
                    </a:lnTo>
                    <a:lnTo>
                      <a:pt x="352" y="478"/>
                    </a:lnTo>
                    <a:lnTo>
                      <a:pt x="358" y="478"/>
                    </a:lnTo>
                    <a:lnTo>
                      <a:pt x="365" y="478"/>
                    </a:lnTo>
                    <a:lnTo>
                      <a:pt x="368" y="478"/>
                    </a:lnTo>
                    <a:lnTo>
                      <a:pt x="374" y="478"/>
                    </a:lnTo>
                    <a:lnTo>
                      <a:pt x="381" y="478"/>
                    </a:lnTo>
                    <a:lnTo>
                      <a:pt x="384" y="478"/>
                    </a:lnTo>
                    <a:lnTo>
                      <a:pt x="390" y="478"/>
                    </a:lnTo>
                    <a:lnTo>
                      <a:pt x="397" y="478"/>
                    </a:lnTo>
                    <a:lnTo>
                      <a:pt x="403" y="478"/>
                    </a:lnTo>
                    <a:lnTo>
                      <a:pt x="410" y="478"/>
                    </a:lnTo>
                    <a:lnTo>
                      <a:pt x="416" y="478"/>
                    </a:lnTo>
                    <a:lnTo>
                      <a:pt x="423" y="478"/>
                    </a:lnTo>
                    <a:lnTo>
                      <a:pt x="429" y="478"/>
                    </a:lnTo>
                    <a:lnTo>
                      <a:pt x="436" y="478"/>
                    </a:lnTo>
                    <a:lnTo>
                      <a:pt x="442" y="478"/>
                    </a:lnTo>
                    <a:lnTo>
                      <a:pt x="449" y="478"/>
                    </a:lnTo>
                    <a:lnTo>
                      <a:pt x="455" y="478"/>
                    </a:lnTo>
                    <a:lnTo>
                      <a:pt x="462" y="478"/>
                    </a:lnTo>
                    <a:lnTo>
                      <a:pt x="468" y="478"/>
                    </a:lnTo>
                    <a:lnTo>
                      <a:pt x="475" y="478"/>
                    </a:lnTo>
                    <a:lnTo>
                      <a:pt x="481" y="478"/>
                    </a:lnTo>
                    <a:lnTo>
                      <a:pt x="488" y="478"/>
                    </a:lnTo>
                    <a:lnTo>
                      <a:pt x="494" y="478"/>
                    </a:lnTo>
                    <a:lnTo>
                      <a:pt x="501" y="477"/>
                    </a:lnTo>
                    <a:lnTo>
                      <a:pt x="507" y="478"/>
                    </a:lnTo>
                    <a:lnTo>
                      <a:pt x="514" y="478"/>
                    </a:lnTo>
                    <a:lnTo>
                      <a:pt x="520" y="478"/>
                    </a:lnTo>
                    <a:lnTo>
                      <a:pt x="527" y="478"/>
                    </a:lnTo>
                    <a:lnTo>
                      <a:pt x="533" y="478"/>
                    </a:lnTo>
                    <a:lnTo>
                      <a:pt x="540" y="477"/>
                    </a:lnTo>
                    <a:lnTo>
                      <a:pt x="546" y="478"/>
                    </a:lnTo>
                    <a:lnTo>
                      <a:pt x="553" y="477"/>
                    </a:lnTo>
                    <a:lnTo>
                      <a:pt x="560" y="478"/>
                    </a:lnTo>
                    <a:lnTo>
                      <a:pt x="566" y="478"/>
                    </a:lnTo>
                    <a:lnTo>
                      <a:pt x="573" y="478"/>
                    </a:lnTo>
                    <a:lnTo>
                      <a:pt x="579" y="478"/>
                    </a:lnTo>
                    <a:lnTo>
                      <a:pt x="586" y="478"/>
                    </a:lnTo>
                    <a:lnTo>
                      <a:pt x="593" y="477"/>
                    </a:lnTo>
                    <a:lnTo>
                      <a:pt x="599" y="478"/>
                    </a:lnTo>
                    <a:lnTo>
                      <a:pt x="606" y="478"/>
                    </a:lnTo>
                    <a:lnTo>
                      <a:pt x="612" y="478"/>
                    </a:lnTo>
                    <a:lnTo>
                      <a:pt x="619" y="478"/>
                    </a:lnTo>
                    <a:lnTo>
                      <a:pt x="626" y="477"/>
                    </a:lnTo>
                    <a:lnTo>
                      <a:pt x="632" y="478"/>
                    </a:lnTo>
                    <a:lnTo>
                      <a:pt x="639" y="477"/>
                    </a:lnTo>
                    <a:lnTo>
                      <a:pt x="645" y="476"/>
                    </a:lnTo>
                    <a:lnTo>
                      <a:pt x="652" y="477"/>
                    </a:lnTo>
                    <a:lnTo>
                      <a:pt x="659" y="477"/>
                    </a:lnTo>
                    <a:lnTo>
                      <a:pt x="665" y="478"/>
                    </a:lnTo>
                    <a:lnTo>
                      <a:pt x="672" y="478"/>
                    </a:lnTo>
                    <a:lnTo>
                      <a:pt x="679" y="478"/>
                    </a:lnTo>
                    <a:lnTo>
                      <a:pt x="685" y="478"/>
                    </a:lnTo>
                    <a:lnTo>
                      <a:pt x="692" y="477"/>
                    </a:lnTo>
                    <a:lnTo>
                      <a:pt x="699" y="478"/>
                    </a:lnTo>
                    <a:lnTo>
                      <a:pt x="705" y="478"/>
                    </a:lnTo>
                    <a:lnTo>
                      <a:pt x="712" y="477"/>
                    </a:lnTo>
                    <a:lnTo>
                      <a:pt x="718" y="477"/>
                    </a:lnTo>
                    <a:lnTo>
                      <a:pt x="725" y="474"/>
                    </a:lnTo>
                    <a:lnTo>
                      <a:pt x="732" y="472"/>
                    </a:lnTo>
                    <a:lnTo>
                      <a:pt x="738" y="472"/>
                    </a:lnTo>
                    <a:lnTo>
                      <a:pt x="745" y="462"/>
                    </a:lnTo>
                    <a:lnTo>
                      <a:pt x="751" y="358"/>
                    </a:lnTo>
                    <a:lnTo>
                      <a:pt x="758" y="150"/>
                    </a:lnTo>
                    <a:lnTo>
                      <a:pt x="765" y="0"/>
                    </a:lnTo>
                    <a:lnTo>
                      <a:pt x="771" y="112"/>
                    </a:lnTo>
                    <a:lnTo>
                      <a:pt x="778" y="275"/>
                    </a:lnTo>
                    <a:lnTo>
                      <a:pt x="785" y="371"/>
                    </a:lnTo>
                    <a:lnTo>
                      <a:pt x="791" y="418"/>
                    </a:lnTo>
                    <a:lnTo>
                      <a:pt x="798" y="437"/>
                    </a:lnTo>
                    <a:lnTo>
                      <a:pt x="805" y="446"/>
                    </a:lnTo>
                    <a:lnTo>
                      <a:pt x="811" y="457"/>
                    </a:lnTo>
                    <a:lnTo>
                      <a:pt x="818" y="457"/>
                    </a:lnTo>
                    <a:lnTo>
                      <a:pt x="824" y="464"/>
                    </a:lnTo>
                    <a:lnTo>
                      <a:pt x="831" y="463"/>
                    </a:lnTo>
                    <a:lnTo>
                      <a:pt x="838" y="466"/>
                    </a:lnTo>
                    <a:lnTo>
                      <a:pt x="844" y="470"/>
                    </a:lnTo>
                    <a:lnTo>
                      <a:pt x="851" y="469"/>
                    </a:lnTo>
                    <a:lnTo>
                      <a:pt x="858" y="471"/>
                    </a:lnTo>
                    <a:lnTo>
                      <a:pt x="864" y="468"/>
                    </a:lnTo>
                    <a:lnTo>
                      <a:pt x="871" y="472"/>
                    </a:lnTo>
                    <a:lnTo>
                      <a:pt x="877" y="472"/>
                    </a:lnTo>
                    <a:lnTo>
                      <a:pt x="884" y="472"/>
                    </a:lnTo>
                    <a:lnTo>
                      <a:pt x="891" y="473"/>
                    </a:lnTo>
                    <a:lnTo>
                      <a:pt x="897" y="474"/>
                    </a:lnTo>
                    <a:lnTo>
                      <a:pt x="904" y="474"/>
                    </a:lnTo>
                    <a:lnTo>
                      <a:pt x="911" y="473"/>
                    </a:lnTo>
                    <a:lnTo>
                      <a:pt x="918" y="472"/>
                    </a:lnTo>
                    <a:lnTo>
                      <a:pt x="924" y="475"/>
                    </a:lnTo>
                    <a:lnTo>
                      <a:pt x="931" y="475"/>
                    </a:lnTo>
                    <a:lnTo>
                      <a:pt x="937" y="474"/>
                    </a:lnTo>
                    <a:lnTo>
                      <a:pt x="944" y="475"/>
                    </a:lnTo>
                    <a:lnTo>
                      <a:pt x="951" y="477"/>
                    </a:lnTo>
                    <a:lnTo>
                      <a:pt x="957" y="474"/>
                    </a:lnTo>
                    <a:lnTo>
                      <a:pt x="964" y="474"/>
                    </a:lnTo>
                    <a:lnTo>
                      <a:pt x="971" y="474"/>
                    </a:lnTo>
                    <a:lnTo>
                      <a:pt x="977" y="474"/>
                    </a:lnTo>
                    <a:lnTo>
                      <a:pt x="984" y="475"/>
                    </a:lnTo>
                    <a:lnTo>
                      <a:pt x="991" y="474"/>
                    </a:lnTo>
                    <a:lnTo>
                      <a:pt x="997" y="477"/>
                    </a:lnTo>
                    <a:lnTo>
                      <a:pt x="1004" y="475"/>
                    </a:lnTo>
                    <a:lnTo>
                      <a:pt x="1010" y="476"/>
                    </a:lnTo>
                    <a:lnTo>
                      <a:pt x="1017" y="474"/>
                    </a:lnTo>
                    <a:lnTo>
                      <a:pt x="1024" y="475"/>
                    </a:lnTo>
                    <a:lnTo>
                      <a:pt x="1030" y="475"/>
                    </a:lnTo>
                    <a:lnTo>
                      <a:pt x="1037" y="475"/>
                    </a:lnTo>
                    <a:lnTo>
                      <a:pt x="1044" y="477"/>
                    </a:lnTo>
                    <a:lnTo>
                      <a:pt x="1050" y="476"/>
                    </a:lnTo>
                    <a:lnTo>
                      <a:pt x="1057" y="475"/>
                    </a:lnTo>
                    <a:lnTo>
                      <a:pt x="1063" y="476"/>
                    </a:lnTo>
                    <a:lnTo>
                      <a:pt x="1070" y="477"/>
                    </a:lnTo>
                    <a:lnTo>
                      <a:pt x="1077" y="475"/>
                    </a:lnTo>
                    <a:lnTo>
                      <a:pt x="1084" y="477"/>
                    </a:lnTo>
                    <a:lnTo>
                      <a:pt x="1090" y="476"/>
                    </a:lnTo>
                    <a:lnTo>
                      <a:pt x="1097" y="475"/>
                    </a:lnTo>
                    <a:lnTo>
                      <a:pt x="1104" y="477"/>
                    </a:lnTo>
                    <a:lnTo>
                      <a:pt x="1110" y="475"/>
                    </a:lnTo>
                    <a:lnTo>
                      <a:pt x="1117" y="476"/>
                    </a:lnTo>
                    <a:lnTo>
                      <a:pt x="1124" y="477"/>
                    </a:lnTo>
                    <a:lnTo>
                      <a:pt x="1130" y="476"/>
                    </a:lnTo>
                    <a:lnTo>
                      <a:pt x="1137" y="476"/>
                    </a:lnTo>
                    <a:lnTo>
                      <a:pt x="1144" y="475"/>
                    </a:lnTo>
                    <a:lnTo>
                      <a:pt x="1150" y="476"/>
                    </a:lnTo>
                    <a:lnTo>
                      <a:pt x="1157" y="477"/>
                    </a:lnTo>
                    <a:lnTo>
                      <a:pt x="1164" y="476"/>
                    </a:lnTo>
                    <a:lnTo>
                      <a:pt x="1171" y="477"/>
                    </a:lnTo>
                    <a:lnTo>
                      <a:pt x="1177" y="475"/>
                    </a:lnTo>
                    <a:lnTo>
                      <a:pt x="1184" y="476"/>
                    </a:lnTo>
                    <a:lnTo>
                      <a:pt x="1191" y="476"/>
                    </a:lnTo>
                    <a:lnTo>
                      <a:pt x="1197" y="476"/>
                    </a:lnTo>
                    <a:lnTo>
                      <a:pt x="1204" y="476"/>
                    </a:lnTo>
                    <a:lnTo>
                      <a:pt x="1211" y="477"/>
                    </a:lnTo>
                    <a:lnTo>
                      <a:pt x="1218" y="477"/>
                    </a:lnTo>
                    <a:lnTo>
                      <a:pt x="1224" y="476"/>
                    </a:lnTo>
                    <a:lnTo>
                      <a:pt x="1231" y="476"/>
                    </a:lnTo>
                    <a:lnTo>
                      <a:pt x="1238" y="476"/>
                    </a:lnTo>
                    <a:lnTo>
                      <a:pt x="1244" y="477"/>
                    </a:lnTo>
                    <a:lnTo>
                      <a:pt x="1251" y="476"/>
                    </a:lnTo>
                    <a:lnTo>
                      <a:pt x="1258" y="477"/>
                    </a:lnTo>
                    <a:lnTo>
                      <a:pt x="1264" y="476"/>
                    </a:lnTo>
                    <a:lnTo>
                      <a:pt x="1271" y="477"/>
                    </a:lnTo>
                    <a:lnTo>
                      <a:pt x="1278" y="478"/>
                    </a:lnTo>
                    <a:lnTo>
                      <a:pt x="1284" y="477"/>
                    </a:lnTo>
                    <a:lnTo>
                      <a:pt x="1291" y="477"/>
                    </a:lnTo>
                    <a:lnTo>
                      <a:pt x="1298" y="477"/>
                    </a:lnTo>
                    <a:lnTo>
                      <a:pt x="1304" y="477"/>
                    </a:lnTo>
                    <a:lnTo>
                      <a:pt x="1311" y="477"/>
                    </a:lnTo>
                    <a:lnTo>
                      <a:pt x="1317" y="476"/>
                    </a:lnTo>
                    <a:lnTo>
                      <a:pt x="1324" y="477"/>
                    </a:lnTo>
                    <a:lnTo>
                      <a:pt x="1331" y="477"/>
                    </a:lnTo>
                    <a:lnTo>
                      <a:pt x="1338" y="477"/>
                    </a:lnTo>
                    <a:lnTo>
                      <a:pt x="1344" y="477"/>
                    </a:lnTo>
                    <a:lnTo>
                      <a:pt x="1351" y="476"/>
                    </a:lnTo>
                    <a:lnTo>
                      <a:pt x="1358" y="477"/>
                    </a:lnTo>
                    <a:lnTo>
                      <a:pt x="1364" y="477"/>
                    </a:lnTo>
                    <a:lnTo>
                      <a:pt x="1371" y="477"/>
                    </a:lnTo>
                    <a:lnTo>
                      <a:pt x="1378" y="477"/>
                    </a:lnTo>
                    <a:lnTo>
                      <a:pt x="1384" y="476"/>
                    </a:lnTo>
                    <a:lnTo>
                      <a:pt x="1391" y="476"/>
                    </a:lnTo>
                    <a:lnTo>
                      <a:pt x="1398" y="477"/>
                    </a:lnTo>
                    <a:lnTo>
                      <a:pt x="1404" y="477"/>
                    </a:lnTo>
                    <a:lnTo>
                      <a:pt x="1411" y="477"/>
                    </a:lnTo>
                    <a:lnTo>
                      <a:pt x="1418" y="477"/>
                    </a:lnTo>
                    <a:lnTo>
                      <a:pt x="1424" y="477"/>
                    </a:lnTo>
                    <a:lnTo>
                      <a:pt x="1431" y="477"/>
                    </a:lnTo>
                    <a:lnTo>
                      <a:pt x="1438" y="477"/>
                    </a:lnTo>
                    <a:lnTo>
                      <a:pt x="1444" y="477"/>
                    </a:lnTo>
                    <a:lnTo>
                      <a:pt x="1451" y="477"/>
                    </a:lnTo>
                    <a:lnTo>
                      <a:pt x="1458" y="477"/>
                    </a:lnTo>
                    <a:lnTo>
                      <a:pt x="1464" y="477"/>
                    </a:lnTo>
                    <a:lnTo>
                      <a:pt x="1471" y="476"/>
                    </a:lnTo>
                    <a:lnTo>
                      <a:pt x="1477" y="476"/>
                    </a:lnTo>
                    <a:lnTo>
                      <a:pt x="1484" y="476"/>
                    </a:lnTo>
                    <a:lnTo>
                      <a:pt x="1491" y="478"/>
                    </a:lnTo>
                    <a:lnTo>
                      <a:pt x="1497" y="477"/>
                    </a:lnTo>
                    <a:lnTo>
                      <a:pt x="1504" y="477"/>
                    </a:lnTo>
                    <a:lnTo>
                      <a:pt x="1511" y="477"/>
                    </a:lnTo>
                    <a:lnTo>
                      <a:pt x="1518" y="477"/>
                    </a:lnTo>
                    <a:lnTo>
                      <a:pt x="1524" y="477"/>
                    </a:lnTo>
                    <a:lnTo>
                      <a:pt x="1531" y="477"/>
                    </a:lnTo>
                    <a:lnTo>
                      <a:pt x="1538" y="477"/>
                    </a:lnTo>
                    <a:lnTo>
                      <a:pt x="1544" y="478"/>
                    </a:lnTo>
                    <a:lnTo>
                      <a:pt x="1551" y="478"/>
                    </a:lnTo>
                    <a:lnTo>
                      <a:pt x="1558" y="477"/>
                    </a:lnTo>
                    <a:lnTo>
                      <a:pt x="1564" y="477"/>
                    </a:lnTo>
                    <a:lnTo>
                      <a:pt x="1571" y="476"/>
                    </a:lnTo>
                    <a:lnTo>
                      <a:pt x="1578" y="477"/>
                    </a:lnTo>
                    <a:lnTo>
                      <a:pt x="1584" y="477"/>
                    </a:lnTo>
                    <a:lnTo>
                      <a:pt x="1591" y="477"/>
                    </a:lnTo>
                    <a:lnTo>
                      <a:pt x="1597" y="477"/>
                    </a:lnTo>
                    <a:lnTo>
                      <a:pt x="1604" y="477"/>
                    </a:lnTo>
                    <a:lnTo>
                      <a:pt x="1611" y="478"/>
                    </a:lnTo>
                    <a:lnTo>
                      <a:pt x="1617" y="477"/>
                    </a:lnTo>
                    <a:lnTo>
                      <a:pt x="1624" y="477"/>
                    </a:lnTo>
                    <a:lnTo>
                      <a:pt x="1630" y="478"/>
                    </a:lnTo>
                    <a:lnTo>
                      <a:pt x="1637" y="477"/>
                    </a:lnTo>
                    <a:lnTo>
                      <a:pt x="1644" y="477"/>
                    </a:lnTo>
                    <a:lnTo>
                      <a:pt x="1651" y="478"/>
                    </a:lnTo>
                    <a:lnTo>
                      <a:pt x="1657" y="477"/>
                    </a:lnTo>
                    <a:lnTo>
                      <a:pt x="1664" y="477"/>
                    </a:lnTo>
                    <a:lnTo>
                      <a:pt x="1670" y="478"/>
                    </a:lnTo>
                    <a:lnTo>
                      <a:pt x="1677" y="478"/>
                    </a:lnTo>
                    <a:lnTo>
                      <a:pt x="1683" y="478"/>
                    </a:lnTo>
                    <a:lnTo>
                      <a:pt x="1690" y="477"/>
                    </a:lnTo>
                    <a:lnTo>
                      <a:pt x="1697" y="477"/>
                    </a:lnTo>
                    <a:lnTo>
                      <a:pt x="1703" y="477"/>
                    </a:lnTo>
                    <a:lnTo>
                      <a:pt x="1710" y="477"/>
                    </a:lnTo>
                    <a:lnTo>
                      <a:pt x="1716" y="477"/>
                    </a:lnTo>
                    <a:lnTo>
                      <a:pt x="1723" y="477"/>
                    </a:lnTo>
                    <a:lnTo>
                      <a:pt x="1729" y="477"/>
                    </a:lnTo>
                    <a:lnTo>
                      <a:pt x="1736" y="477"/>
                    </a:lnTo>
                    <a:lnTo>
                      <a:pt x="1742" y="477"/>
                    </a:lnTo>
                    <a:lnTo>
                      <a:pt x="1749" y="477"/>
                    </a:lnTo>
                    <a:lnTo>
                      <a:pt x="1755" y="477"/>
                    </a:lnTo>
                    <a:lnTo>
                      <a:pt x="1762" y="477"/>
                    </a:lnTo>
                    <a:lnTo>
                      <a:pt x="1769" y="477"/>
                    </a:lnTo>
                    <a:lnTo>
                      <a:pt x="1775" y="478"/>
                    </a:lnTo>
                    <a:lnTo>
                      <a:pt x="1781" y="478"/>
                    </a:lnTo>
                    <a:lnTo>
                      <a:pt x="1788" y="477"/>
                    </a:lnTo>
                    <a:lnTo>
                      <a:pt x="1794" y="477"/>
                    </a:lnTo>
                    <a:lnTo>
                      <a:pt x="1801" y="478"/>
                    </a:lnTo>
                    <a:lnTo>
                      <a:pt x="1807" y="478"/>
                    </a:lnTo>
                    <a:lnTo>
                      <a:pt x="1814" y="478"/>
                    </a:lnTo>
                    <a:lnTo>
                      <a:pt x="1820" y="478"/>
                    </a:lnTo>
                    <a:lnTo>
                      <a:pt x="1827" y="477"/>
                    </a:lnTo>
                    <a:lnTo>
                      <a:pt x="1833" y="478"/>
                    </a:lnTo>
                    <a:lnTo>
                      <a:pt x="1840" y="478"/>
                    </a:lnTo>
                    <a:lnTo>
                      <a:pt x="1846" y="477"/>
                    </a:lnTo>
                    <a:lnTo>
                      <a:pt x="1853" y="477"/>
                    </a:lnTo>
                    <a:lnTo>
                      <a:pt x="1859" y="477"/>
                    </a:lnTo>
                    <a:lnTo>
                      <a:pt x="1866" y="477"/>
                    </a:lnTo>
                    <a:lnTo>
                      <a:pt x="1872" y="478"/>
                    </a:lnTo>
                    <a:lnTo>
                      <a:pt x="1879" y="477"/>
                    </a:lnTo>
                    <a:lnTo>
                      <a:pt x="1885" y="477"/>
                    </a:lnTo>
                    <a:lnTo>
                      <a:pt x="1892" y="478"/>
                    </a:lnTo>
                    <a:lnTo>
                      <a:pt x="1898" y="478"/>
                    </a:lnTo>
                    <a:lnTo>
                      <a:pt x="1905" y="478"/>
                    </a:lnTo>
                    <a:lnTo>
                      <a:pt x="1911" y="478"/>
                    </a:lnTo>
                    <a:lnTo>
                      <a:pt x="1918" y="478"/>
                    </a:lnTo>
                  </a:path>
                </a:pathLst>
              </a:custGeom>
              <a:noFill/>
              <a:ln w="6350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39" name="Line 159"/>
              <p:cNvSpPr>
                <a:spLocks noChangeShapeType="1"/>
              </p:cNvSpPr>
              <p:nvPr/>
            </p:nvSpPr>
            <p:spPr bwMode="auto">
              <a:xfrm>
                <a:off x="5787675" y="4791075"/>
                <a:ext cx="2007489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40" name="Line 160"/>
              <p:cNvSpPr>
                <a:spLocks noChangeShapeType="1"/>
              </p:cNvSpPr>
              <p:nvPr/>
            </p:nvSpPr>
            <p:spPr bwMode="auto">
              <a:xfrm>
                <a:off x="6038088" y="4791075"/>
                <a:ext cx="1048" cy="476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41" name="Line 161"/>
              <p:cNvSpPr>
                <a:spLocks noChangeShapeType="1"/>
              </p:cNvSpPr>
              <p:nvPr/>
            </p:nvSpPr>
            <p:spPr bwMode="auto">
              <a:xfrm>
                <a:off x="6288500" y="4791075"/>
                <a:ext cx="1048" cy="476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42" name="Line 162"/>
              <p:cNvSpPr>
                <a:spLocks noChangeShapeType="1"/>
              </p:cNvSpPr>
              <p:nvPr/>
            </p:nvSpPr>
            <p:spPr bwMode="auto">
              <a:xfrm>
                <a:off x="6538912" y="4791075"/>
                <a:ext cx="1048" cy="476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43" name="Line 163"/>
              <p:cNvSpPr>
                <a:spLocks noChangeShapeType="1"/>
              </p:cNvSpPr>
              <p:nvPr/>
            </p:nvSpPr>
            <p:spPr bwMode="auto">
              <a:xfrm>
                <a:off x="6789324" y="4791075"/>
                <a:ext cx="1048" cy="476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44" name="Line 164"/>
              <p:cNvSpPr>
                <a:spLocks noChangeShapeType="1"/>
              </p:cNvSpPr>
              <p:nvPr/>
            </p:nvSpPr>
            <p:spPr bwMode="auto">
              <a:xfrm>
                <a:off x="7040784" y="4791075"/>
                <a:ext cx="1048" cy="476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45" name="Line 165"/>
              <p:cNvSpPr>
                <a:spLocks noChangeShapeType="1"/>
              </p:cNvSpPr>
              <p:nvPr/>
            </p:nvSpPr>
            <p:spPr bwMode="auto">
              <a:xfrm>
                <a:off x="7291197" y="4791075"/>
                <a:ext cx="1048" cy="476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46" name="Line 166"/>
              <p:cNvSpPr>
                <a:spLocks noChangeShapeType="1"/>
              </p:cNvSpPr>
              <p:nvPr/>
            </p:nvSpPr>
            <p:spPr bwMode="auto">
              <a:xfrm>
                <a:off x="7541609" y="4791075"/>
                <a:ext cx="1048" cy="476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47" name="Line 167"/>
              <p:cNvSpPr>
                <a:spLocks noChangeShapeType="1"/>
              </p:cNvSpPr>
              <p:nvPr/>
            </p:nvSpPr>
            <p:spPr bwMode="auto">
              <a:xfrm>
                <a:off x="7792021" y="4791075"/>
                <a:ext cx="1048" cy="476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48" name="Line 168"/>
              <p:cNvSpPr>
                <a:spLocks noChangeShapeType="1"/>
              </p:cNvSpPr>
              <p:nvPr/>
            </p:nvSpPr>
            <p:spPr bwMode="auto">
              <a:xfrm>
                <a:off x="6038088" y="4791075"/>
                <a:ext cx="1048" cy="714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49" name="Line 169"/>
              <p:cNvSpPr>
                <a:spLocks noChangeShapeType="1"/>
              </p:cNvSpPr>
              <p:nvPr/>
            </p:nvSpPr>
            <p:spPr bwMode="auto">
              <a:xfrm>
                <a:off x="6288500" y="4791075"/>
                <a:ext cx="1048" cy="714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50" name="Line 170"/>
              <p:cNvSpPr>
                <a:spLocks noChangeShapeType="1"/>
              </p:cNvSpPr>
              <p:nvPr/>
            </p:nvSpPr>
            <p:spPr bwMode="auto">
              <a:xfrm>
                <a:off x="6538912" y="4791075"/>
                <a:ext cx="1048" cy="714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51" name="Line 171"/>
              <p:cNvSpPr>
                <a:spLocks noChangeShapeType="1"/>
              </p:cNvSpPr>
              <p:nvPr/>
            </p:nvSpPr>
            <p:spPr bwMode="auto">
              <a:xfrm>
                <a:off x="6789324" y="4791075"/>
                <a:ext cx="1048" cy="714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52" name="Line 172"/>
              <p:cNvSpPr>
                <a:spLocks noChangeShapeType="1"/>
              </p:cNvSpPr>
              <p:nvPr/>
            </p:nvSpPr>
            <p:spPr bwMode="auto">
              <a:xfrm>
                <a:off x="7040784" y="4791075"/>
                <a:ext cx="1048" cy="714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53" name="Line 173"/>
              <p:cNvSpPr>
                <a:spLocks noChangeShapeType="1"/>
              </p:cNvSpPr>
              <p:nvPr/>
            </p:nvSpPr>
            <p:spPr bwMode="auto">
              <a:xfrm>
                <a:off x="7291197" y="4791075"/>
                <a:ext cx="1048" cy="714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54" name="Line 174"/>
              <p:cNvSpPr>
                <a:spLocks noChangeShapeType="1"/>
              </p:cNvSpPr>
              <p:nvPr/>
            </p:nvSpPr>
            <p:spPr bwMode="auto">
              <a:xfrm>
                <a:off x="7541609" y="4791075"/>
                <a:ext cx="1048" cy="714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55" name="Line 175"/>
              <p:cNvSpPr>
                <a:spLocks noChangeShapeType="1"/>
              </p:cNvSpPr>
              <p:nvPr/>
            </p:nvSpPr>
            <p:spPr bwMode="auto">
              <a:xfrm>
                <a:off x="7792021" y="4791075"/>
                <a:ext cx="1048" cy="714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56" name="Line 176"/>
              <p:cNvSpPr>
                <a:spLocks noChangeShapeType="1"/>
              </p:cNvSpPr>
              <p:nvPr/>
            </p:nvSpPr>
            <p:spPr bwMode="auto">
              <a:xfrm flipV="1">
                <a:off x="5787675" y="3652838"/>
                <a:ext cx="1048" cy="1138238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57" name="Line 177"/>
              <p:cNvSpPr>
                <a:spLocks noChangeShapeType="1"/>
              </p:cNvSpPr>
              <p:nvPr/>
            </p:nvSpPr>
            <p:spPr bwMode="auto">
              <a:xfrm flipH="1">
                <a:off x="5784532" y="4791075"/>
                <a:ext cx="3144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63" name="Line 183"/>
              <p:cNvSpPr>
                <a:spLocks noChangeShapeType="1"/>
              </p:cNvSpPr>
              <p:nvPr/>
            </p:nvSpPr>
            <p:spPr bwMode="auto">
              <a:xfrm flipH="1">
                <a:off x="5780341" y="4791075"/>
                <a:ext cx="7335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68" name="Line 188"/>
              <p:cNvSpPr>
                <a:spLocks noChangeShapeType="1"/>
              </p:cNvSpPr>
              <p:nvPr/>
            </p:nvSpPr>
            <p:spPr bwMode="auto">
              <a:xfrm>
                <a:off x="5787675" y="4791075"/>
                <a:ext cx="2007489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69" name="Line 189"/>
              <p:cNvSpPr>
                <a:spLocks noChangeShapeType="1"/>
              </p:cNvSpPr>
              <p:nvPr/>
            </p:nvSpPr>
            <p:spPr bwMode="auto">
              <a:xfrm>
                <a:off x="6038088" y="4791075"/>
                <a:ext cx="1048" cy="476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70" name="Line 190"/>
              <p:cNvSpPr>
                <a:spLocks noChangeShapeType="1"/>
              </p:cNvSpPr>
              <p:nvPr/>
            </p:nvSpPr>
            <p:spPr bwMode="auto">
              <a:xfrm>
                <a:off x="6288500" y="4791075"/>
                <a:ext cx="1048" cy="476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71" name="Line 191"/>
              <p:cNvSpPr>
                <a:spLocks noChangeShapeType="1"/>
              </p:cNvSpPr>
              <p:nvPr/>
            </p:nvSpPr>
            <p:spPr bwMode="auto">
              <a:xfrm>
                <a:off x="6538912" y="4791075"/>
                <a:ext cx="1048" cy="476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72" name="Line 192"/>
              <p:cNvSpPr>
                <a:spLocks noChangeShapeType="1"/>
              </p:cNvSpPr>
              <p:nvPr/>
            </p:nvSpPr>
            <p:spPr bwMode="auto">
              <a:xfrm>
                <a:off x="6789324" y="4791075"/>
                <a:ext cx="1048" cy="476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73" name="Line 193"/>
              <p:cNvSpPr>
                <a:spLocks noChangeShapeType="1"/>
              </p:cNvSpPr>
              <p:nvPr/>
            </p:nvSpPr>
            <p:spPr bwMode="auto">
              <a:xfrm>
                <a:off x="7040784" y="4791075"/>
                <a:ext cx="1048" cy="476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74" name="Line 194"/>
              <p:cNvSpPr>
                <a:spLocks noChangeShapeType="1"/>
              </p:cNvSpPr>
              <p:nvPr/>
            </p:nvSpPr>
            <p:spPr bwMode="auto">
              <a:xfrm>
                <a:off x="7291197" y="4791075"/>
                <a:ext cx="1048" cy="476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75" name="Line 195"/>
              <p:cNvSpPr>
                <a:spLocks noChangeShapeType="1"/>
              </p:cNvSpPr>
              <p:nvPr/>
            </p:nvSpPr>
            <p:spPr bwMode="auto">
              <a:xfrm>
                <a:off x="7541609" y="4791075"/>
                <a:ext cx="1048" cy="476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76" name="Line 196"/>
              <p:cNvSpPr>
                <a:spLocks noChangeShapeType="1"/>
              </p:cNvSpPr>
              <p:nvPr/>
            </p:nvSpPr>
            <p:spPr bwMode="auto">
              <a:xfrm>
                <a:off x="7792021" y="4791075"/>
                <a:ext cx="1048" cy="4763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77" name="Line 197"/>
              <p:cNvSpPr>
                <a:spLocks noChangeShapeType="1"/>
              </p:cNvSpPr>
              <p:nvPr/>
            </p:nvSpPr>
            <p:spPr bwMode="auto">
              <a:xfrm>
                <a:off x="6038088" y="4791075"/>
                <a:ext cx="1048" cy="714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78" name="Line 198"/>
              <p:cNvSpPr>
                <a:spLocks noChangeShapeType="1"/>
              </p:cNvSpPr>
              <p:nvPr/>
            </p:nvSpPr>
            <p:spPr bwMode="auto">
              <a:xfrm>
                <a:off x="6288500" y="4791075"/>
                <a:ext cx="1048" cy="714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79" name="Line 199"/>
              <p:cNvSpPr>
                <a:spLocks noChangeShapeType="1"/>
              </p:cNvSpPr>
              <p:nvPr/>
            </p:nvSpPr>
            <p:spPr bwMode="auto">
              <a:xfrm>
                <a:off x="6538912" y="4791075"/>
                <a:ext cx="1048" cy="714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80" name="Line 200"/>
              <p:cNvSpPr>
                <a:spLocks noChangeShapeType="1"/>
              </p:cNvSpPr>
              <p:nvPr/>
            </p:nvSpPr>
            <p:spPr bwMode="auto">
              <a:xfrm>
                <a:off x="6789324" y="4791075"/>
                <a:ext cx="1048" cy="714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81" name="Line 201"/>
              <p:cNvSpPr>
                <a:spLocks noChangeShapeType="1"/>
              </p:cNvSpPr>
              <p:nvPr/>
            </p:nvSpPr>
            <p:spPr bwMode="auto">
              <a:xfrm>
                <a:off x="7040784" y="4791075"/>
                <a:ext cx="1048" cy="714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82" name="Line 202"/>
              <p:cNvSpPr>
                <a:spLocks noChangeShapeType="1"/>
              </p:cNvSpPr>
              <p:nvPr/>
            </p:nvSpPr>
            <p:spPr bwMode="auto">
              <a:xfrm>
                <a:off x="7291197" y="4791075"/>
                <a:ext cx="1048" cy="714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83" name="Line 203"/>
              <p:cNvSpPr>
                <a:spLocks noChangeShapeType="1"/>
              </p:cNvSpPr>
              <p:nvPr/>
            </p:nvSpPr>
            <p:spPr bwMode="auto">
              <a:xfrm>
                <a:off x="7541609" y="4791075"/>
                <a:ext cx="1048" cy="714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84" name="Line 204"/>
              <p:cNvSpPr>
                <a:spLocks noChangeShapeType="1"/>
              </p:cNvSpPr>
              <p:nvPr/>
            </p:nvSpPr>
            <p:spPr bwMode="auto">
              <a:xfrm>
                <a:off x="7792021" y="4791075"/>
                <a:ext cx="1048" cy="7145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85" name="Line 205"/>
              <p:cNvSpPr>
                <a:spLocks noChangeShapeType="1"/>
              </p:cNvSpPr>
              <p:nvPr/>
            </p:nvSpPr>
            <p:spPr bwMode="auto">
              <a:xfrm flipV="1">
                <a:off x="5787675" y="3652838"/>
                <a:ext cx="1048" cy="1138238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86" name="Line 206"/>
              <p:cNvSpPr>
                <a:spLocks noChangeShapeType="1"/>
              </p:cNvSpPr>
              <p:nvPr/>
            </p:nvSpPr>
            <p:spPr bwMode="auto">
              <a:xfrm flipH="1">
                <a:off x="5784532" y="4791075"/>
                <a:ext cx="3144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92" name="Line 212"/>
              <p:cNvSpPr>
                <a:spLocks noChangeShapeType="1"/>
              </p:cNvSpPr>
              <p:nvPr/>
            </p:nvSpPr>
            <p:spPr bwMode="auto">
              <a:xfrm flipH="1">
                <a:off x="5780341" y="4791075"/>
                <a:ext cx="7335" cy="2382"/>
              </a:xfrm>
              <a:prstGeom prst="lin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96" name="Freeform 395"/>
            <p:cNvSpPr/>
            <p:nvPr/>
          </p:nvSpPr>
          <p:spPr>
            <a:xfrm>
              <a:off x="5067300" y="2971800"/>
              <a:ext cx="3543300" cy="428625"/>
            </a:xfrm>
            <a:custGeom>
              <a:avLst/>
              <a:gdLst>
                <a:gd name="connsiteX0" fmla="*/ 628650 w 2171700"/>
                <a:gd name="connsiteY0" fmla="*/ 9525 h 581025"/>
                <a:gd name="connsiteX1" fmla="*/ 0 w 2171700"/>
                <a:gd name="connsiteY1" fmla="*/ 581025 h 581025"/>
                <a:gd name="connsiteX2" fmla="*/ 2171700 w 2171700"/>
                <a:gd name="connsiteY2" fmla="*/ 581025 h 581025"/>
                <a:gd name="connsiteX3" fmla="*/ 914400 w 2171700"/>
                <a:gd name="connsiteY3" fmla="*/ 0 h 581025"/>
                <a:gd name="connsiteX4" fmla="*/ 628650 w 2171700"/>
                <a:gd name="connsiteY4" fmla="*/ 9525 h 581025"/>
                <a:gd name="connsiteX0" fmla="*/ 0 w 3543300"/>
                <a:gd name="connsiteY0" fmla="*/ 0 h 581025"/>
                <a:gd name="connsiteX1" fmla="*/ 1371600 w 3543300"/>
                <a:gd name="connsiteY1" fmla="*/ 581025 h 581025"/>
                <a:gd name="connsiteX2" fmla="*/ 3543300 w 3543300"/>
                <a:gd name="connsiteY2" fmla="*/ 581025 h 581025"/>
                <a:gd name="connsiteX3" fmla="*/ 2286000 w 3543300"/>
                <a:gd name="connsiteY3" fmla="*/ 0 h 581025"/>
                <a:gd name="connsiteX4" fmla="*/ 0 w 3543300"/>
                <a:gd name="connsiteY4" fmla="*/ 0 h 581025"/>
                <a:gd name="connsiteX0" fmla="*/ 0 w 3543300"/>
                <a:gd name="connsiteY0" fmla="*/ 0 h 581025"/>
                <a:gd name="connsiteX1" fmla="*/ 1371600 w 3543300"/>
                <a:gd name="connsiteY1" fmla="*/ 581025 h 581025"/>
                <a:gd name="connsiteX2" fmla="*/ 3543300 w 3543300"/>
                <a:gd name="connsiteY2" fmla="*/ 581025 h 581025"/>
                <a:gd name="connsiteX3" fmla="*/ 1066800 w 3543300"/>
                <a:gd name="connsiteY3" fmla="*/ 0 h 581025"/>
                <a:gd name="connsiteX4" fmla="*/ 0 w 3543300"/>
                <a:gd name="connsiteY4" fmla="*/ 0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3300" h="581025">
                  <a:moveTo>
                    <a:pt x="0" y="0"/>
                  </a:moveTo>
                  <a:lnTo>
                    <a:pt x="1371600" y="581025"/>
                  </a:lnTo>
                  <a:lnTo>
                    <a:pt x="3543300" y="581025"/>
                  </a:lnTo>
                  <a:lnTo>
                    <a:pt x="106680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3399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1926" y="2739253"/>
            <a:ext cx="2541587" cy="135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33400"/>
          </a:xfrm>
        </p:spPr>
        <p:txBody>
          <a:bodyPr/>
          <a:lstStyle/>
          <a:p>
            <a:r>
              <a:rPr lang="en-US" dirty="0" smtClean="0"/>
              <a:t>Targeted MS: Experimental Implementation</a:t>
            </a:r>
            <a:endParaRPr lang="en-US" dirty="0"/>
          </a:p>
        </p:txBody>
      </p:sp>
      <p:sp>
        <p:nvSpPr>
          <p:cNvPr id="268" name="Rectangle 267"/>
          <p:cNvSpPr/>
          <p:nvPr/>
        </p:nvSpPr>
        <p:spPr>
          <a:xfrm>
            <a:off x="6096000" y="762000"/>
            <a:ext cx="228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2047696"/>
            <a:ext cx="1091261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400" b="1" dirty="0" smtClean="0">
                <a:latin typeface="+mj-lt"/>
              </a:rPr>
              <a:t>Q3 / Hi-res MS</a:t>
            </a:r>
            <a:endParaRPr lang="en-US" sz="1400" b="1" dirty="0">
              <a:latin typeface="+mj-lt"/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085583" y="792480"/>
            <a:ext cx="1399037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 smtClean="0">
                <a:latin typeface="+mj-lt"/>
              </a:rPr>
              <a:t>Monitor Specific</a:t>
            </a:r>
            <a:endParaRPr lang="en-US" sz="1600" b="1" dirty="0">
              <a:latin typeface="+mj-lt"/>
            </a:endParaRPr>
          </a:p>
        </p:txBody>
      </p:sp>
      <p:sp>
        <p:nvSpPr>
          <p:cNvPr id="14" name="Flowchart: Manual Input 13"/>
          <p:cNvSpPr/>
          <p:nvPr/>
        </p:nvSpPr>
        <p:spPr>
          <a:xfrm rot="10800000" flipH="1">
            <a:off x="7553324" y="2369343"/>
            <a:ext cx="760689" cy="185738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0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39200" cy="533400"/>
          </a:xfrm>
        </p:spPr>
        <p:txBody>
          <a:bodyPr/>
          <a:lstStyle/>
          <a:p>
            <a:r>
              <a:rPr lang="en-US" dirty="0" smtClean="0"/>
              <a:t>Why do targeted studies?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610600" cy="1676400"/>
          </a:xfrm>
        </p:spPr>
        <p:txBody>
          <a:bodyPr/>
          <a:lstStyle/>
          <a:p>
            <a:r>
              <a:rPr lang="en-US" dirty="0" smtClean="0"/>
              <a:t>Instrumentation inherently </a:t>
            </a:r>
            <a:r>
              <a:rPr lang="en-US" dirty="0" err="1" smtClean="0"/>
              <a:t>undersamples</a:t>
            </a:r>
            <a:r>
              <a:rPr lang="en-US" dirty="0" smtClean="0"/>
              <a:t> population</a:t>
            </a:r>
          </a:p>
          <a:p>
            <a:pPr lvl="1"/>
            <a:r>
              <a:rPr lang="en-US" dirty="0" smtClean="0"/>
              <a:t>Speed</a:t>
            </a:r>
          </a:p>
          <a:p>
            <a:pPr lvl="1"/>
            <a:r>
              <a:rPr lang="en-US" dirty="0" smtClean="0"/>
              <a:t>Sensitivity</a:t>
            </a:r>
          </a:p>
          <a:p>
            <a:pPr lvl="1"/>
            <a:r>
              <a:rPr lang="en-US" dirty="0" smtClean="0"/>
              <a:t>Dynamic Range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173480" y="2895600"/>
            <a:ext cx="6370320" cy="2133600"/>
            <a:chOff x="1173480" y="2895600"/>
            <a:chExt cx="6370320" cy="2133600"/>
          </a:xfrm>
        </p:grpSpPr>
        <p:pic>
          <p:nvPicPr>
            <p:cNvPr id="1026" name="Picture 2" descr="https://static.thermoscientific.com/images/F104358%7Ewl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0847" y="3092768"/>
              <a:ext cx="1095433" cy="1129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173480" y="3200400"/>
              <a:ext cx="1447799" cy="914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+mn-lt"/>
                </a:rPr>
                <a:t>LCMS Experiment #1</a:t>
              </a:r>
              <a:endParaRPr lang="en-US" dirty="0">
                <a:latin typeface="+mn-lt"/>
              </a:endParaRPr>
            </a:p>
          </p:txBody>
        </p:sp>
        <p:cxnSp>
          <p:nvCxnSpPr>
            <p:cNvPr id="8" name="Straight Arrow Connector 7"/>
            <p:cNvCxnSpPr>
              <a:stCxn id="4" idx="3"/>
              <a:endCxn id="1026" idx="1"/>
            </p:cNvCxnSpPr>
            <p:nvPr/>
          </p:nvCxnSpPr>
          <p:spPr>
            <a:xfrm>
              <a:off x="2621279" y="3657600"/>
              <a:ext cx="80956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5791200" y="2895600"/>
              <a:ext cx="1752600" cy="2133600"/>
            </a:xfrm>
            <a:prstGeom prst="ellipse">
              <a:avLst/>
            </a:prstGeom>
            <a:solidFill>
              <a:srgbClr val="E9FD2F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Peptide A</a:t>
              </a:r>
            </a:p>
            <a:p>
              <a:pPr algn="ctr"/>
              <a:r>
                <a:rPr lang="en-US" sz="8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Peptide B</a:t>
              </a:r>
            </a:p>
            <a:p>
              <a:pPr algn="ctr"/>
              <a:r>
                <a:rPr lang="en-US" sz="8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Peptide C</a:t>
              </a:r>
            </a:p>
            <a:p>
              <a:pPr algn="ctr"/>
              <a:r>
                <a:rPr lang="en-US" sz="8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Peptide D</a:t>
              </a:r>
            </a:p>
            <a:p>
              <a:pPr algn="ctr"/>
              <a:r>
                <a:rPr lang="en-US" sz="8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Peptide E</a:t>
              </a:r>
            </a:p>
            <a:p>
              <a:pPr algn="ctr"/>
              <a:r>
                <a:rPr lang="en-US" sz="8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Peptide F</a:t>
              </a:r>
            </a:p>
            <a:p>
              <a:pPr algn="ctr"/>
              <a:r>
                <a:rPr lang="en-US" sz="8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Peptide G</a:t>
              </a:r>
            </a:p>
            <a:p>
              <a:pPr algn="ctr"/>
              <a:r>
                <a:rPr lang="en-US" sz="8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Peptide H</a:t>
              </a:r>
            </a:p>
            <a:p>
              <a:pPr algn="ctr"/>
              <a:r>
                <a:rPr lang="en-US" sz="8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Peptide I</a:t>
              </a:r>
              <a:endParaRPr lang="en-US" sz="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ctr"/>
              <a:r>
                <a:rPr lang="en-US" sz="8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Peptide J</a:t>
              </a:r>
              <a:endParaRPr lang="en-US" sz="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ctr"/>
              <a:r>
                <a:rPr lang="en-US" sz="8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Peptide K</a:t>
              </a:r>
              <a:endParaRPr lang="en-US" sz="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ctr"/>
              <a:r>
                <a:rPr lang="en-US" sz="8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Peptide L</a:t>
              </a:r>
              <a:endParaRPr lang="en-US" sz="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783512" y="3657600"/>
              <a:ext cx="80956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173480" y="3748089"/>
            <a:ext cx="6370320" cy="2133600"/>
            <a:chOff x="1173480" y="3748089"/>
            <a:chExt cx="6370320" cy="2133600"/>
          </a:xfrm>
        </p:grpSpPr>
        <p:sp>
          <p:nvSpPr>
            <p:cNvPr id="18" name="Oval 17"/>
            <p:cNvSpPr/>
            <p:nvPr/>
          </p:nvSpPr>
          <p:spPr>
            <a:xfrm>
              <a:off x="5791200" y="3748089"/>
              <a:ext cx="1752600" cy="2133600"/>
            </a:xfrm>
            <a:prstGeom prst="ellipse">
              <a:avLst/>
            </a:prstGeom>
            <a:solidFill>
              <a:srgbClr val="F6C4B4">
                <a:alpha val="4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Peptide </a:t>
              </a:r>
              <a:r>
                <a:rPr lang="en-US" sz="8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</a:t>
              </a:r>
            </a:p>
            <a:p>
              <a:pPr algn="ctr"/>
              <a:r>
                <a:rPr lang="en-US" sz="80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Peptide </a:t>
              </a:r>
              <a:r>
                <a:rPr lang="en-US" sz="8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I</a:t>
              </a:r>
              <a:endParaRPr lang="en-US" sz="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ctr"/>
              <a:r>
                <a:rPr lang="en-US" sz="80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Peptide </a:t>
              </a:r>
              <a:r>
                <a:rPr lang="en-US" sz="8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J</a:t>
              </a:r>
              <a:endParaRPr lang="en-US" sz="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ctr"/>
              <a:r>
                <a:rPr lang="en-US" sz="80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Peptide </a:t>
              </a:r>
              <a:r>
                <a:rPr lang="en-US" sz="8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K</a:t>
              </a:r>
              <a:endParaRPr lang="en-US" sz="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ctr"/>
              <a:r>
                <a:rPr lang="en-US" sz="80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Peptide </a:t>
              </a:r>
              <a:r>
                <a:rPr lang="en-US" sz="8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</a:t>
              </a:r>
            </a:p>
            <a:p>
              <a:pPr algn="ctr"/>
              <a:r>
                <a:rPr lang="en-US" sz="80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Peptide </a:t>
              </a:r>
              <a:r>
                <a:rPr lang="en-US" sz="8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M</a:t>
              </a:r>
              <a:endParaRPr lang="en-US" sz="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ctr"/>
              <a:r>
                <a:rPr lang="en-US" sz="80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Peptide </a:t>
              </a:r>
              <a:r>
                <a:rPr lang="en-US" sz="8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N</a:t>
              </a:r>
              <a:endParaRPr lang="en-US" sz="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ctr"/>
              <a:r>
                <a:rPr lang="en-US" sz="80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Peptide </a:t>
              </a:r>
              <a:r>
                <a:rPr lang="en-US" sz="8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O</a:t>
              </a:r>
              <a:endParaRPr lang="en-US" sz="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ctr"/>
              <a:r>
                <a:rPr lang="en-US" sz="80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Peptide </a:t>
              </a:r>
              <a:r>
                <a:rPr lang="en-US" sz="8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</a:t>
              </a:r>
              <a:endParaRPr lang="en-US" sz="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ctr"/>
              <a:r>
                <a:rPr lang="en-US" sz="80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Peptide </a:t>
              </a:r>
              <a:r>
                <a:rPr lang="en-US" sz="8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Q</a:t>
              </a:r>
              <a:endParaRPr lang="en-US" sz="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ctr"/>
              <a:r>
                <a:rPr lang="en-US" sz="80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Peptide </a:t>
              </a:r>
              <a:r>
                <a:rPr lang="en-US" sz="8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R</a:t>
              </a:r>
              <a:endParaRPr lang="en-US" sz="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ctr"/>
              <a:r>
                <a:rPr lang="en-US" sz="80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Peptide </a:t>
              </a:r>
              <a:r>
                <a:rPr lang="en-US" sz="8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S</a:t>
              </a:r>
              <a:endParaRPr lang="en-US" sz="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9" name="Picture 2" descr="https://static.thermoscientific.com/images/F104358%7Ewl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0847" y="4432935"/>
              <a:ext cx="1095433" cy="1129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173480" y="4540567"/>
              <a:ext cx="1447799" cy="914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+mn-lt"/>
                </a:rPr>
                <a:t>LCMS Experiment #2</a:t>
              </a:r>
              <a:endParaRPr lang="en-US" dirty="0">
                <a:latin typeface="+mn-lt"/>
              </a:endParaRPr>
            </a:p>
          </p:txBody>
        </p:sp>
        <p:cxnSp>
          <p:nvCxnSpPr>
            <p:cNvPr id="21" name="Straight Arrow Connector 20"/>
            <p:cNvCxnSpPr>
              <a:stCxn id="20" idx="3"/>
              <a:endCxn id="19" idx="1"/>
            </p:cNvCxnSpPr>
            <p:nvPr/>
          </p:nvCxnSpPr>
          <p:spPr>
            <a:xfrm>
              <a:off x="2621279" y="4997767"/>
              <a:ext cx="80956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4783512" y="4997767"/>
              <a:ext cx="80956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151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OAD - Proteomics - Master Template">
  <a:themeElements>
    <a:clrScheme name="Broad Color 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road Color Bullets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road Color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ROAD-April2010Presentation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road Color Bullets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road Color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BROAD-April2010Presentation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road Color Bullets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road Color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BROAD-April2010Presentation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road Color Bullets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road Color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BROAD - Proteomics - Master Template">
  <a:themeElements>
    <a:clrScheme name="Broad Color 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road Color Bullets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road Color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BROAD - Proteomics - Master Template">
  <a:themeElements>
    <a:clrScheme name="Broad Color 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road Color Bullets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road Color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BROAD-April2010Presentation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road Color Bullets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road Color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4_BROAD-April2010Presentation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road Color Bullets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road Color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oad Color 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road Color 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BROAD - Proteomics - Master Template</Template>
  <TotalTime>5107</TotalTime>
  <Words>1662</Words>
  <Application>Microsoft Office PowerPoint</Application>
  <PresentationFormat>On-screen Show (4:3)</PresentationFormat>
  <Paragraphs>389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42</vt:i4>
      </vt:variant>
    </vt:vector>
  </HeadingPairs>
  <TitlesOfParts>
    <vt:vector size="60" baseType="lpstr">
      <vt:lpstr>Arial</vt:lpstr>
      <vt:lpstr>Calibri</vt:lpstr>
      <vt:lpstr>Comic Sans MS</vt:lpstr>
      <vt:lpstr>Courier New</vt:lpstr>
      <vt:lpstr>Lucida Console</vt:lpstr>
      <vt:lpstr>Symbol</vt:lpstr>
      <vt:lpstr>Times</vt:lpstr>
      <vt:lpstr>Wingdings</vt:lpstr>
      <vt:lpstr>BROAD - Proteomics - Master Template</vt:lpstr>
      <vt:lpstr>Office Theme</vt:lpstr>
      <vt:lpstr>BROAD-April2010PresentationMaster</vt:lpstr>
      <vt:lpstr>1_BROAD-April2010PresentationMaster</vt:lpstr>
      <vt:lpstr>2_BROAD-April2010PresentationMaster</vt:lpstr>
      <vt:lpstr>1_BROAD - Proteomics - Master Template</vt:lpstr>
      <vt:lpstr>2_BROAD - Proteomics - Master Template</vt:lpstr>
      <vt:lpstr>3_BROAD-April2010PresentationMaster</vt:lpstr>
      <vt:lpstr>4_BROAD-April2010PresentationMaster</vt:lpstr>
      <vt:lpstr>1_Office Theme</vt:lpstr>
      <vt:lpstr>NEU Proteomics Capstone Module: Case Studies in Quantitative Proteomics</vt:lpstr>
      <vt:lpstr>Goals for this course</vt:lpstr>
      <vt:lpstr>Key Differences from Previous Modules</vt:lpstr>
      <vt:lpstr>Course Structure</vt:lpstr>
      <vt:lpstr>Everything you need:</vt:lpstr>
      <vt:lpstr>Lecture 1: Targeted Proteomics, the Sentinel Assay Concept, and Initial Development of the P100 Assay</vt:lpstr>
      <vt:lpstr>Targeted vs. Discovery Proteomics</vt:lpstr>
      <vt:lpstr>Targeted MS: Experimental Implementation</vt:lpstr>
      <vt:lpstr>Why do targeted studies?</vt:lpstr>
      <vt:lpstr>Data Shapes in Proteomics</vt:lpstr>
      <vt:lpstr>It’s hard to be hole-y</vt:lpstr>
      <vt:lpstr>The Sentinel Assay Concept</vt:lpstr>
      <vt:lpstr>A Sentinel Assay for Yeast Biology</vt:lpstr>
      <vt:lpstr>A Sentinel Assay for Yeast Biology</vt:lpstr>
      <vt:lpstr>Examples of Specific Sentinel Behaviors</vt:lpstr>
      <vt:lpstr>Examples of Sentinel Reporting Profiles</vt:lpstr>
      <vt:lpstr>Considerations for Translating to a Human Sentinel Assay</vt:lpstr>
      <vt:lpstr>Reduced Representation Phosphosignaling</vt:lpstr>
      <vt:lpstr>Why phosphoproteomics?</vt:lpstr>
      <vt:lpstr>Reduced Representation Signaling Set: P100</vt:lpstr>
      <vt:lpstr>Final goals of P100 assay development</vt:lpstr>
      <vt:lpstr>Major Problem #1: No easily usable prior data</vt:lpstr>
      <vt:lpstr>Selection of Compounds for Systematic Data Generation</vt:lpstr>
      <vt:lpstr>Generation of foundational data</vt:lpstr>
      <vt:lpstr>SILAC and Stable Isotopes: Let cells do the work</vt:lpstr>
      <vt:lpstr>PowerPoint Presentation</vt:lpstr>
      <vt:lpstr>Considerations for successful assay configuration</vt:lpstr>
      <vt:lpstr>Experimental Implementation</vt:lpstr>
      <vt:lpstr>PowerPoint Presentation</vt:lpstr>
      <vt:lpstr>P100 Source Dataset</vt:lpstr>
      <vt:lpstr>Will it work?</vt:lpstr>
      <vt:lpstr>PowerPoint Presentation</vt:lpstr>
      <vt:lpstr>PowerPoint Presentation</vt:lpstr>
      <vt:lpstr>Will it work?</vt:lpstr>
      <vt:lpstr>Phospho-state adds value over gene expression</vt:lpstr>
      <vt:lpstr>Will it work?</vt:lpstr>
      <vt:lpstr>PowerPoint Presentation</vt:lpstr>
      <vt:lpstr>PowerPoint Presentation</vt:lpstr>
      <vt:lpstr>PowerPoint Presentation</vt:lpstr>
      <vt:lpstr>PowerPoint Presentation</vt:lpstr>
      <vt:lpstr>Will it work?</vt:lpstr>
      <vt:lpstr>To be continued…</vt:lpstr>
    </vt:vector>
  </TitlesOfParts>
  <Company>The Broad Institute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Going Wide with Targeted Proteomics: The Rise of Unhole-y Data</dc:title>
  <dc:creator>Jacob Jaffe</dc:creator>
  <cp:lastModifiedBy>Jacob Jaffe</cp:lastModifiedBy>
  <cp:revision>107</cp:revision>
  <dcterms:created xsi:type="dcterms:W3CDTF">2013-03-14T13:33:18Z</dcterms:created>
  <dcterms:modified xsi:type="dcterms:W3CDTF">2017-05-09T12:32:44Z</dcterms:modified>
</cp:coreProperties>
</file>